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9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0%BE%D0%B3%D1%80%D0%B0%D1%84%D0%B8%D1%87%D0%B5%D1%81%D0%BA%D0%B8%D0%B5_%D0%B4%D0%BE%D0%BC%D0%B5%D0%BD%D1%8B_%D0%B2_%D0%A0%D0%BE%D1%81%D1%81%D0%B8%D0%B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etindex.com/download/2,14/Russi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d1.rian.ru/ig/ratings/r_internet_201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news-research.ru/ds_nwmg/files/20/CNR_Tariffs_Regions_Review_Edited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wps/wcm/connect/rosstat_main/rosstat/ru/statistics/science_and_innovations/it_technolog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Мобильная связь 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Скворцова Дарья</a:t>
            </a:r>
          </a:p>
          <a:p>
            <a:r>
              <a:rPr lang="ru-RU" dirty="0" smtClean="0"/>
              <a:t>246ж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доменов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3.1. Резервирование доменных имен второго уровня в домене .РФ, соответствующих полным или сокращенным наименованиям органов государственной власти Российской Федерации, а также доменных имен, необходимых для реализации органами государственной власти Российской Федерации своих полномочий, осуществляется Координатором: </a:t>
            </a:r>
          </a:p>
          <a:p>
            <a:r>
              <a:rPr lang="ru-RU" dirty="0" smtClean="0"/>
              <a:t>3.1.1. для федеральных органов законодательной власти; </a:t>
            </a:r>
          </a:p>
          <a:p>
            <a:r>
              <a:rPr lang="ru-RU" dirty="0" smtClean="0"/>
              <a:t>3.1.2. для федеральных органов исполнительной власти; </a:t>
            </a:r>
          </a:p>
          <a:p>
            <a:r>
              <a:rPr lang="ru-RU" dirty="0" smtClean="0"/>
              <a:t>3.1.3. для федеральных органов судебной власти; </a:t>
            </a:r>
          </a:p>
          <a:p>
            <a:r>
              <a:rPr lang="ru-RU" dirty="0" smtClean="0"/>
              <a:t>3.1.4. для иных государственных органов и организаций федерального значения, указанных в настоящем Положении.</a:t>
            </a:r>
          </a:p>
          <a:p>
            <a:endParaRPr lang="ru-RU" dirty="0" smtClean="0"/>
          </a:p>
          <a:p>
            <a:pPr>
              <a:buNone/>
            </a:pPr>
            <a:r>
              <a:rPr lang="de-DE" dirty="0" smtClean="0">
                <a:hlinkClick r:id="rId2"/>
              </a:rPr>
              <a:t>https://ru.wikipedia.org/wiki/%D0%93%D0%B5%D0%BE%D0%B3%D1%80%D0%B0%D1%84%D0%B8%D1%87%D0%B5%D1%81%D0%BA%D0%B8%D0%B5_%D0%B4%D0%BE%D0%BC%D0%B5%D0%BD%D1%8B_%D0%B2_%D0%A0%D0%BE%D1%81%D1%81%D0%B8%D0%B8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/>
          <a:lstStyle/>
          <a:p>
            <a:r>
              <a:rPr lang="ru-RU" dirty="0" smtClean="0"/>
              <a:t>Скорость доступа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de-DE" sz="2400" dirty="0" smtClean="0">
                <a:hlinkClick r:id="rId2"/>
              </a:rPr>
              <a:t>http://www.netindex.com/download/2,14/Russia/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44" y="1714488"/>
            <a:ext cx="8010522" cy="45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Проникновение сотовой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Термин </a:t>
            </a:r>
            <a:r>
              <a:rPr lang="ru-RU" sz="2400" b="1" i="1" dirty="0" smtClean="0"/>
              <a:t>"проникновение"</a:t>
            </a:r>
            <a:r>
              <a:rPr lang="ru-RU" sz="2400" dirty="0" smtClean="0"/>
              <a:t> обозначает отношение количества абонентов к общей численности населения в регионе, умноженное на 100.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73" y="2285992"/>
            <a:ext cx="7010389" cy="39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сотовой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Типологическое районирование по уровню развития сотовой связи</a:t>
            </a:r>
          </a:p>
          <a:p>
            <a:r>
              <a:rPr lang="ru-RU" dirty="0" smtClean="0"/>
              <a:t>Для выявления лидеров и аутсайдеров было выполнено типологическое районирование территории России по уровню развития сотовой связи (по состоянию на 2005г.). Деление на типы осуществлялось с помощью SQL запросов к базе данных.</a:t>
            </a:r>
          </a:p>
          <a:p>
            <a:r>
              <a:rPr lang="ru-RU" dirty="0" smtClean="0"/>
              <a:t> В анализе использовались три наиболее значимых показателя, характеризующих развитие сотовой связи: общее количество абонентов, уровень проникновения, годовой темп роста абонентской базы за 2005 год. В результате, по уровню развития сотовой связи на территории Российской Федерации было выделено 6 типов регионов.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53463" cy="48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158" y="1357298"/>
            <a:ext cx="8482122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82943" cy="47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</a:t>
            </a:r>
            <a:r>
              <a:rPr lang="ru-RU" dirty="0" smtClean="0"/>
              <a:t>– Дагестан</a:t>
            </a:r>
          </a:p>
          <a:p>
            <a:r>
              <a:rPr lang="en-US" dirty="0" smtClean="0"/>
              <a:t>D </a:t>
            </a:r>
            <a:r>
              <a:rPr lang="ru-RU" dirty="0" smtClean="0"/>
              <a:t>– Иркутская</a:t>
            </a:r>
          </a:p>
          <a:p>
            <a:r>
              <a:rPr lang="en-US" dirty="0" smtClean="0"/>
              <a:t>E </a:t>
            </a:r>
            <a:r>
              <a:rPr lang="ru-RU" dirty="0" smtClean="0"/>
              <a:t>– Карелия</a:t>
            </a:r>
          </a:p>
          <a:p>
            <a:r>
              <a:rPr lang="en-US" dirty="0" smtClean="0"/>
              <a:t>F </a:t>
            </a:r>
            <a:r>
              <a:rPr lang="ru-RU" dirty="0" smtClean="0"/>
              <a:t>– Липецкая область</a:t>
            </a:r>
          </a:p>
          <a:p>
            <a:r>
              <a:rPr lang="en-US" dirty="0" smtClean="0"/>
              <a:t>G </a:t>
            </a:r>
            <a:r>
              <a:rPr lang="ru-RU" dirty="0" smtClean="0"/>
              <a:t>– Мордовия </a:t>
            </a:r>
          </a:p>
          <a:p>
            <a:r>
              <a:rPr lang="en-US" dirty="0" smtClean="0"/>
              <a:t>H </a:t>
            </a:r>
            <a:r>
              <a:rPr lang="ru-RU" dirty="0" smtClean="0"/>
              <a:t>– Нижегородская область </a:t>
            </a:r>
          </a:p>
          <a:p>
            <a:r>
              <a:rPr lang="en-US" dirty="0" smtClean="0"/>
              <a:t>I </a:t>
            </a:r>
            <a:r>
              <a:rPr lang="ru-RU" dirty="0" smtClean="0"/>
              <a:t>– Ростовская область</a:t>
            </a:r>
          </a:p>
          <a:p>
            <a:r>
              <a:rPr lang="en-US" dirty="0" smtClean="0"/>
              <a:t>J </a:t>
            </a:r>
            <a:r>
              <a:rPr lang="ru-RU" dirty="0" smtClean="0"/>
              <a:t>– Свердловская область</a:t>
            </a:r>
          </a:p>
          <a:p>
            <a:r>
              <a:rPr lang="en-US" dirty="0" smtClean="0"/>
              <a:t>K </a:t>
            </a:r>
            <a:r>
              <a:rPr lang="ru-RU" dirty="0" smtClean="0"/>
              <a:t>– Татарстан</a:t>
            </a:r>
          </a:p>
          <a:p>
            <a:r>
              <a:rPr lang="en-US" dirty="0" smtClean="0"/>
              <a:t>L </a:t>
            </a:r>
            <a:r>
              <a:rPr lang="ru-RU" dirty="0" smtClean="0"/>
              <a:t>– Томская </a:t>
            </a:r>
          </a:p>
          <a:p>
            <a:r>
              <a:rPr lang="en-US" dirty="0" smtClean="0"/>
              <a:t>M </a:t>
            </a:r>
            <a:r>
              <a:rPr lang="ru-RU" dirty="0" smtClean="0"/>
              <a:t>– ХМАО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Коды, которые можно убрать: </a:t>
            </a:r>
          </a:p>
          <a:p>
            <a:r>
              <a:rPr lang="ru-RU" dirty="0" smtClean="0"/>
              <a:t>число операторов в регионе;</a:t>
            </a:r>
          </a:p>
          <a:p>
            <a:r>
              <a:rPr lang="ru-RU" dirty="0" smtClean="0"/>
              <a:t>число </a:t>
            </a:r>
            <a:r>
              <a:rPr lang="ru-RU" dirty="0" smtClean="0"/>
              <a:t>доменов;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Число пользователей сети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Данные взяты из рейтинга регионов по числу пользователей сети Интернет по итогам 2010 года</a:t>
            </a:r>
          </a:p>
          <a:p>
            <a:r>
              <a:rPr lang="ru-RU" dirty="0" smtClean="0"/>
              <a:t>Рейтинг основывается на официальных данных Росстата по итогам выборочного обследования бюджетов домашних хозяйств в 2010 году. Рейтинг составлялся на основании ранжирования регионов по сумме показателей, полученных в результате исследования Росстата (доля членов домохозяйств в регионе, пользующихся Интернетом постоянно и доля членов домохозяйств, пользующихся Интернетом от случая к случаю).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smtClean="0">
                <a:hlinkClick r:id="rId2"/>
              </a:rPr>
              <a:t>http://vid1.rian.ru/ig/ratings/r_internet_2010.pdf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Уровень конкуренции и тарифы на услуги мобильной связи в регионах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http://www.comnews-research.ru/ds_nwmg/files/20/CNR_Tariffs_Regions_Review_Edited.pdf</a:t>
            </a:r>
            <a:endParaRPr lang="ru-RU" dirty="0" smtClean="0"/>
          </a:p>
          <a:p>
            <a:r>
              <a:rPr lang="ru-RU" dirty="0" smtClean="0"/>
              <a:t>Индекс концентрации рынка</a:t>
            </a:r>
          </a:p>
          <a:p>
            <a:r>
              <a:rPr lang="ru-RU" dirty="0" smtClean="0"/>
              <a:t>Количество операторов </a:t>
            </a:r>
            <a:r>
              <a:rPr lang="en-US" dirty="0" smtClean="0"/>
              <a:t>GSM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концентрации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определения уровня тарифов в субъектах федерации компания </a:t>
            </a:r>
            <a:r>
              <a:rPr lang="ru-RU" dirty="0" err="1" smtClean="0"/>
              <a:t>ComNews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 использовала метод подсчета стоимости единого для всех регионов фиксированного набора услуг сотовой связи («мобильная корзина»).</a:t>
            </a:r>
          </a:p>
          <a:p>
            <a:r>
              <a:rPr lang="ru-RU" dirty="0" smtClean="0"/>
              <a:t>Также использовался показатель стоимости фиксированного набора потребительских товаров и услуг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определения уровня конкуренции на региональных рынках сотовой связи использовался индекс </a:t>
            </a:r>
            <a:r>
              <a:rPr lang="ru-RU" dirty="0" err="1" smtClean="0"/>
              <a:t>Хирфендаля</a:t>
            </a:r>
            <a:r>
              <a:rPr lang="ru-RU" dirty="0" smtClean="0"/>
              <a:t>- </a:t>
            </a:r>
            <a:r>
              <a:rPr lang="ru-RU" dirty="0" err="1" smtClean="0"/>
              <a:t>Хиршмана</a:t>
            </a:r>
            <a:r>
              <a:rPr lang="ru-RU" dirty="0" smtClean="0"/>
              <a:t> (</a:t>
            </a:r>
            <a:r>
              <a:rPr lang="ru-RU" dirty="0" err="1" smtClean="0"/>
              <a:t>индекс</a:t>
            </a:r>
            <a:r>
              <a:rPr lang="ru-RU" dirty="0" smtClean="0"/>
              <a:t> концентрации рынка). </a:t>
            </a:r>
          </a:p>
          <a:p>
            <a:r>
              <a:rPr lang="ru-RU" dirty="0" smtClean="0"/>
              <a:t>Чем меньше итоговый коэффициент (меньше концентрация), тем выше уровень конкуренции в регионе.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операторов </a:t>
            </a:r>
            <a:r>
              <a:rPr lang="en-US" dirty="0" smtClean="0"/>
              <a:t>GSM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рынках с наиболее высоким уровнем конкуренции в подавляющем большинстве случаев работает четыре или пять крупных GSM-операторов, причем операторы, альтернативные «большой тройке» имеют в этих регионах довольно значительную рыночную долю, а то и являются местными лидерами</a:t>
            </a:r>
          </a:p>
          <a:p>
            <a:r>
              <a:rPr lang="ru-RU" dirty="0" smtClean="0"/>
              <a:t>В половине из десятки регионов с наиболее низким уровнем конкуренции работает всего два оператора.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«Средняя корзина»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Данный показатель отражает не сумму, которую абонент потратил по факту на услуги связи, а сумму, которую он мог бы потратить на приобретение определенного набора услуг сотовой связи при существующем уровне цен.</a:t>
            </a:r>
          </a:p>
          <a:p>
            <a:r>
              <a:rPr lang="ru-RU" sz="2800" dirty="0" smtClean="0"/>
              <a:t>«Средняя корзина» рассчитана на абонентов со средним потреблением услуг сотовой связи. Как правило, такой «корзиной» пользуется среднестатистический житель России. Категория тарифов со средней стоимостью услуг занимает большую часть в системе тарифов любого сотового оператора.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Объем услуг связи, оказанных </a:t>
            </a:r>
            <a:br>
              <a:rPr lang="ru-RU" dirty="0" smtClean="0"/>
            </a:br>
            <a:r>
              <a:rPr lang="ru-RU" dirty="0" smtClean="0"/>
              <a:t>населению (на одного жителя)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89119"/>
            <a:ext cx="8229600" cy="4525963"/>
          </a:xfrm>
        </p:spPr>
        <p:txBody>
          <a:bodyPr/>
          <a:lstStyle/>
          <a:p>
            <a:r>
              <a:rPr lang="ru-RU" dirty="0" smtClean="0"/>
              <a:t>Федеральная служба государственной статистики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31903"/>
            <a:ext cx="8258204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Удельный вес организаций, использовавших персональные компьютеры по субъектам Российской Федерации </a:t>
            </a:r>
          </a:p>
          <a:p>
            <a:r>
              <a:rPr lang="ru-RU" dirty="0" smtClean="0"/>
              <a:t>Удельный вес организаций использовавших Интернет по субъектам Российской Федерации 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2400" dirty="0" smtClean="0"/>
              <a:t>(Федеральная служба </a:t>
            </a:r>
            <a:r>
              <a:rPr lang="ru-RU" sz="2400" dirty="0" err="1" smtClean="0"/>
              <a:t>гос</a:t>
            </a:r>
            <a:r>
              <a:rPr lang="ru-RU" sz="2400" dirty="0" smtClean="0"/>
              <a:t>. статистики –</a:t>
            </a:r>
          </a:p>
          <a:p>
            <a:pPr>
              <a:buNone/>
            </a:pPr>
            <a:r>
              <a:rPr lang="ru-RU" sz="2400" dirty="0" smtClean="0"/>
              <a:t>информационные и коммуникационные</a:t>
            </a:r>
          </a:p>
          <a:p>
            <a:pPr>
              <a:buNone/>
            </a:pPr>
            <a:r>
              <a:rPr lang="ru-RU" sz="2400" dirty="0" smtClean="0"/>
              <a:t>Технологии )</a:t>
            </a:r>
          </a:p>
          <a:p>
            <a:pPr>
              <a:buNone/>
            </a:pPr>
            <a:r>
              <a:rPr lang="de-DE" sz="2400" dirty="0" smtClean="0">
                <a:hlinkClick r:id="rId2"/>
              </a:rPr>
              <a:t>http://www.gks.ru/wps/wcm/connect/rosstat_main/rosstat/ru/statistics/science_and_innovations/it_technology/#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</TotalTime>
  <Words>558</Words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Мобильная связь и Интернет</vt:lpstr>
      <vt:lpstr>Число пользователей сети Интернет</vt:lpstr>
      <vt:lpstr>Уровень конкуренции и тарифы на услуги мобильной связи в регионах РФ </vt:lpstr>
      <vt:lpstr>Индекс концентрации рынка</vt:lpstr>
      <vt:lpstr>Слайд 5</vt:lpstr>
      <vt:lpstr>Количество операторов GSM</vt:lpstr>
      <vt:lpstr>«Средняя корзина»</vt:lpstr>
      <vt:lpstr>Объем услуг связи, оказанных  населению (на одного жителя)</vt:lpstr>
      <vt:lpstr>Слайд 9</vt:lpstr>
      <vt:lpstr>Число доменов</vt:lpstr>
      <vt:lpstr>Скорость доступа в интернет</vt:lpstr>
      <vt:lpstr>Проникновение сотовой связи</vt:lpstr>
      <vt:lpstr>Развитие сотовой связи</vt:lpstr>
      <vt:lpstr>Слайд 14</vt:lpstr>
      <vt:lpstr>Итоги</vt:lpstr>
      <vt:lpstr>Итоги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Скворцова</dc:creator>
  <cp:lastModifiedBy>Дарья Скворцова</cp:lastModifiedBy>
  <cp:revision>32</cp:revision>
  <dcterms:created xsi:type="dcterms:W3CDTF">2015-06-14T21:50:18Z</dcterms:created>
  <dcterms:modified xsi:type="dcterms:W3CDTF">2015-11-16T14:50:47Z</dcterms:modified>
</cp:coreProperties>
</file>