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407" r:id="rId2"/>
    <p:sldId id="360" r:id="rId3"/>
    <p:sldId id="427" r:id="rId4"/>
    <p:sldId id="502" r:id="rId5"/>
    <p:sldId id="385" r:id="rId6"/>
    <p:sldId id="386" r:id="rId7"/>
    <p:sldId id="496" r:id="rId8"/>
    <p:sldId id="497" r:id="rId9"/>
    <p:sldId id="443" r:id="rId10"/>
    <p:sldId id="444" r:id="rId11"/>
    <p:sldId id="445" r:id="rId12"/>
    <p:sldId id="429" r:id="rId13"/>
    <p:sldId id="495" r:id="rId14"/>
    <p:sldId id="500" r:id="rId15"/>
    <p:sldId id="507" r:id="rId16"/>
    <p:sldId id="391" r:id="rId17"/>
    <p:sldId id="508" r:id="rId18"/>
    <p:sldId id="487" r:id="rId19"/>
    <p:sldId id="501" r:id="rId20"/>
    <p:sldId id="498" r:id="rId21"/>
    <p:sldId id="442" r:id="rId22"/>
    <p:sldId id="499" r:id="rId23"/>
    <p:sldId id="505" r:id="rId24"/>
    <p:sldId id="503" r:id="rId25"/>
    <p:sldId id="506" r:id="rId26"/>
    <p:sldId id="440" r:id="rId2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Estrangelo Edessa" pitchFamily="66" charset="0"/>
        <a:ea typeface="+mn-ea"/>
        <a:cs typeface="Arial" charset="0"/>
      </a:defRPr>
    </a:lvl1pPr>
    <a:lvl2pPr marL="457200" algn="l" rtl="0" fontAlgn="base">
      <a:spcBef>
        <a:spcPct val="0"/>
      </a:spcBef>
      <a:spcAft>
        <a:spcPct val="0"/>
      </a:spcAft>
      <a:defRPr kern="1200">
        <a:solidFill>
          <a:schemeClr val="tx1"/>
        </a:solidFill>
        <a:latin typeface="Estrangelo Edessa" pitchFamily="66" charset="0"/>
        <a:ea typeface="+mn-ea"/>
        <a:cs typeface="Arial" charset="0"/>
      </a:defRPr>
    </a:lvl2pPr>
    <a:lvl3pPr marL="914400" algn="l" rtl="0" fontAlgn="base">
      <a:spcBef>
        <a:spcPct val="0"/>
      </a:spcBef>
      <a:spcAft>
        <a:spcPct val="0"/>
      </a:spcAft>
      <a:defRPr kern="1200">
        <a:solidFill>
          <a:schemeClr val="tx1"/>
        </a:solidFill>
        <a:latin typeface="Estrangelo Edessa" pitchFamily="66" charset="0"/>
        <a:ea typeface="+mn-ea"/>
        <a:cs typeface="Arial" charset="0"/>
      </a:defRPr>
    </a:lvl3pPr>
    <a:lvl4pPr marL="1371600" algn="l" rtl="0" fontAlgn="base">
      <a:spcBef>
        <a:spcPct val="0"/>
      </a:spcBef>
      <a:spcAft>
        <a:spcPct val="0"/>
      </a:spcAft>
      <a:defRPr kern="1200">
        <a:solidFill>
          <a:schemeClr val="tx1"/>
        </a:solidFill>
        <a:latin typeface="Estrangelo Edessa" pitchFamily="66" charset="0"/>
        <a:ea typeface="+mn-ea"/>
        <a:cs typeface="Arial" charset="0"/>
      </a:defRPr>
    </a:lvl4pPr>
    <a:lvl5pPr marL="1828800" algn="l" rtl="0" fontAlgn="base">
      <a:spcBef>
        <a:spcPct val="0"/>
      </a:spcBef>
      <a:spcAft>
        <a:spcPct val="0"/>
      </a:spcAft>
      <a:defRPr kern="1200">
        <a:solidFill>
          <a:schemeClr val="tx1"/>
        </a:solidFill>
        <a:latin typeface="Estrangelo Edessa" pitchFamily="66" charset="0"/>
        <a:ea typeface="+mn-ea"/>
        <a:cs typeface="Arial" charset="0"/>
      </a:defRPr>
    </a:lvl5pPr>
    <a:lvl6pPr marL="2286000" algn="l" defTabSz="914400" rtl="0" eaLnBrk="1" latinLnBrk="0" hangingPunct="1">
      <a:defRPr kern="1200">
        <a:solidFill>
          <a:schemeClr val="tx1"/>
        </a:solidFill>
        <a:latin typeface="Estrangelo Edessa" pitchFamily="66" charset="0"/>
        <a:ea typeface="+mn-ea"/>
        <a:cs typeface="Arial" charset="0"/>
      </a:defRPr>
    </a:lvl6pPr>
    <a:lvl7pPr marL="2743200" algn="l" defTabSz="914400" rtl="0" eaLnBrk="1" latinLnBrk="0" hangingPunct="1">
      <a:defRPr kern="1200">
        <a:solidFill>
          <a:schemeClr val="tx1"/>
        </a:solidFill>
        <a:latin typeface="Estrangelo Edessa" pitchFamily="66" charset="0"/>
        <a:ea typeface="+mn-ea"/>
        <a:cs typeface="Arial" charset="0"/>
      </a:defRPr>
    </a:lvl7pPr>
    <a:lvl8pPr marL="3200400" algn="l" defTabSz="914400" rtl="0" eaLnBrk="1" latinLnBrk="0" hangingPunct="1">
      <a:defRPr kern="1200">
        <a:solidFill>
          <a:schemeClr val="tx1"/>
        </a:solidFill>
        <a:latin typeface="Estrangelo Edessa" pitchFamily="66" charset="0"/>
        <a:ea typeface="+mn-ea"/>
        <a:cs typeface="Arial" charset="0"/>
      </a:defRPr>
    </a:lvl8pPr>
    <a:lvl9pPr marL="3657600" algn="l" defTabSz="914400" rtl="0" eaLnBrk="1" latinLnBrk="0" hangingPunct="1">
      <a:defRPr kern="1200">
        <a:solidFill>
          <a:schemeClr val="tx1"/>
        </a:solidFill>
        <a:latin typeface="Estrangelo Edessa" pitchFamily="66"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ACD8AC"/>
    <a:srgbClr val="B9E5B9"/>
    <a:srgbClr val="CDC063"/>
    <a:srgbClr val="DAD18C"/>
    <a:srgbClr val="D1D375"/>
    <a:srgbClr val="D9C081"/>
    <a:srgbClr val="96969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28" y="-90"/>
      </p:cViewPr>
      <p:guideLst>
        <p:guide orient="horz" pos="2160"/>
        <p:guide pos="2880"/>
      </p:guideLst>
    </p:cSldViewPr>
  </p:slideViewPr>
  <p:outlineViewPr>
    <p:cViewPr>
      <p:scale>
        <a:sx n="33" d="100"/>
        <a:sy n="33" d="100"/>
      </p:scale>
      <p:origin x="0" y="300"/>
    </p:cViewPr>
  </p:outlineViewPr>
  <p:notesTextViewPr>
    <p:cViewPr>
      <p:scale>
        <a:sx n="100" d="100"/>
        <a:sy n="100" d="100"/>
      </p:scale>
      <p:origin x="0" y="0"/>
    </p:cViewPr>
  </p:notesTextViewPr>
  <p:sorterViewPr>
    <p:cViewPr>
      <p:scale>
        <a:sx n="50" d="100"/>
        <a:sy n="50" d="100"/>
      </p:scale>
      <p:origin x="0" y="546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ru-RU"/>
          </a:p>
        </p:txBody>
      </p:sp>
      <p:sp>
        <p:nvSpPr>
          <p:cNvPr id="132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ru-RU"/>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2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32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ru-RU"/>
          </a:p>
        </p:txBody>
      </p:sp>
      <p:sp>
        <p:nvSpPr>
          <p:cNvPr id="132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pitchFamily="34" charset="0"/>
                <a:cs typeface="Arial" pitchFamily="34" charset="0"/>
              </a:defRPr>
            </a:lvl1pPr>
          </a:lstStyle>
          <a:p>
            <a:pPr>
              <a:defRPr/>
            </a:pPr>
            <a:fld id="{8A9EA0D6-F974-4DD4-9C5F-51115CAAD637}" type="slidenum">
              <a:rPr lang="ru-RU"/>
              <a:pPr>
                <a:defRPr/>
              </a:pPr>
              <a:t>‹#›</a:t>
            </a:fld>
            <a:endParaRPr lang="ru-RU"/>
          </a:p>
        </p:txBody>
      </p:sp>
    </p:spTree>
    <p:extLst>
      <p:ext uri="{BB962C8B-B14F-4D97-AF65-F5344CB8AC3E}">
        <p14:creationId xmlns:p14="http://schemas.microsoft.com/office/powerpoint/2010/main" xmlns="" val="27460159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Arial" charset="0"/>
        <a:cs typeface="Arial" charset="0"/>
      </a:defRPr>
    </a:lvl1pPr>
    <a:lvl2pPr marL="457200" algn="l" rtl="0" eaLnBrk="0" fontAlgn="base" hangingPunct="0">
      <a:spcBef>
        <a:spcPct val="30000"/>
      </a:spcBef>
      <a:spcAft>
        <a:spcPct val="0"/>
      </a:spcAft>
      <a:defRPr kumimoji="1" sz="1200" kern="1200">
        <a:solidFill>
          <a:schemeClr val="tx1"/>
        </a:solidFill>
        <a:latin typeface="Arial" charset="0"/>
        <a:ea typeface="Arial" charset="0"/>
        <a:cs typeface="Arial" pitchFamily="34" charset="0"/>
      </a:defRPr>
    </a:lvl2pPr>
    <a:lvl3pPr marL="914400" algn="l" rtl="0" eaLnBrk="0" fontAlgn="base" hangingPunct="0">
      <a:spcBef>
        <a:spcPct val="30000"/>
      </a:spcBef>
      <a:spcAft>
        <a:spcPct val="0"/>
      </a:spcAft>
      <a:defRPr kumimoji="1" sz="1200" kern="1200">
        <a:solidFill>
          <a:schemeClr val="tx1"/>
        </a:solidFill>
        <a:latin typeface="Arial" charset="0"/>
        <a:ea typeface="Arial" charset="0"/>
        <a:cs typeface="Arial" pitchFamily="34" charset="0"/>
      </a:defRPr>
    </a:lvl3pPr>
    <a:lvl4pPr marL="1371600" algn="l" rtl="0" eaLnBrk="0" fontAlgn="base" hangingPunct="0">
      <a:spcBef>
        <a:spcPct val="30000"/>
      </a:spcBef>
      <a:spcAft>
        <a:spcPct val="0"/>
      </a:spcAft>
      <a:defRPr kumimoji="1" sz="1200" kern="1200">
        <a:solidFill>
          <a:schemeClr val="tx1"/>
        </a:solidFill>
        <a:latin typeface="Arial" charset="0"/>
        <a:ea typeface="Arial" charset="0"/>
        <a:cs typeface="Arial" pitchFamily="34" charset="0"/>
      </a:defRPr>
    </a:lvl4pPr>
    <a:lvl5pPr marL="1828800" algn="l" rtl="0" eaLnBrk="0" fontAlgn="base" hangingPunct="0">
      <a:spcBef>
        <a:spcPct val="30000"/>
      </a:spcBef>
      <a:spcAft>
        <a:spcPct val="0"/>
      </a:spcAft>
      <a:defRPr kumimoji="1" sz="1200" kern="1200">
        <a:solidFill>
          <a:schemeClr val="tx1"/>
        </a:solidFill>
        <a:latin typeface="Arial" charset="0"/>
        <a:ea typeface="Arial" charset="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9DB82CEC-80B5-4D97-9BAF-996B1F98F8C7}" type="slidenum">
              <a:rPr lang="ru-RU">
                <a:latin typeface="Arial" charset="0"/>
                <a:cs typeface="Arial" charset="0"/>
              </a:rPr>
              <a:pPr/>
              <a:t>1</a:t>
            </a:fld>
            <a:endParaRPr lang="ru-RU">
              <a:latin typeface="Arial" charset="0"/>
              <a:cs typeface="Arial"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kumimoji="0"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6E78295C-5C54-4D90-B5EF-822AFFFBEF01}" type="slidenum">
              <a:rPr lang="ru-RU">
                <a:latin typeface="Arial" charset="0"/>
                <a:cs typeface="Arial" charset="0"/>
              </a:rPr>
              <a:pPr/>
              <a:t>13</a:t>
            </a:fld>
            <a:endParaRPr lang="ru-RU">
              <a:latin typeface="Arial" charset="0"/>
              <a:cs typeface="Arial"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kumimoji="0" 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B0664804-334B-41EA-825F-A4561251E6C4}" type="slidenum">
              <a:rPr lang="ru-RU">
                <a:latin typeface="Arial" charset="0"/>
                <a:cs typeface="Arial" charset="0"/>
              </a:rPr>
              <a:pPr/>
              <a:t>14</a:t>
            </a:fld>
            <a:endParaRPr lang="ru-RU">
              <a:latin typeface="Arial" charset="0"/>
              <a:cs typeface="Arial"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kumimoji="0" 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1671145D-7B8F-43C7-A788-5B76AD139407}" type="slidenum">
              <a:rPr lang="ru-RU">
                <a:latin typeface="Arial" charset="0"/>
                <a:cs typeface="Arial" charset="0"/>
              </a:rPr>
              <a:pPr/>
              <a:t>15</a:t>
            </a:fld>
            <a:endParaRPr lang="ru-RU">
              <a:latin typeface="Arial" charset="0"/>
              <a:cs typeface="Arial"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kumimoji="0" 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A8068B12-300E-4BEB-AA9B-2AA7ABF62DE6}" type="slidenum">
              <a:rPr lang="ru-RU">
                <a:latin typeface="Arial" charset="0"/>
                <a:cs typeface="Arial" charset="0"/>
              </a:rPr>
              <a:pPr/>
              <a:t>16</a:t>
            </a:fld>
            <a:endParaRPr lang="ru-RU">
              <a:latin typeface="Arial" charset="0"/>
              <a:cs typeface="Arial"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kumimoji="0" 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1671145D-7B8F-43C7-A788-5B76AD139407}" type="slidenum">
              <a:rPr lang="ru-RU">
                <a:latin typeface="Arial" charset="0"/>
                <a:cs typeface="Arial" charset="0"/>
              </a:rPr>
              <a:pPr/>
              <a:t>17</a:t>
            </a:fld>
            <a:endParaRPr lang="ru-RU">
              <a:latin typeface="Arial" charset="0"/>
              <a:cs typeface="Arial"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kumimoji="0" 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1671145D-7B8F-43C7-A788-5B76AD139407}" type="slidenum">
              <a:rPr lang="ru-RU">
                <a:latin typeface="Arial" charset="0"/>
                <a:cs typeface="Arial" charset="0"/>
              </a:rPr>
              <a:pPr/>
              <a:t>18</a:t>
            </a:fld>
            <a:endParaRPr lang="ru-RU">
              <a:latin typeface="Arial" charset="0"/>
              <a:cs typeface="Arial"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kumimoji="0" 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1671145D-7B8F-43C7-A788-5B76AD139407}" type="slidenum">
              <a:rPr lang="ru-RU">
                <a:latin typeface="Arial" charset="0"/>
                <a:cs typeface="Arial" charset="0"/>
              </a:rPr>
              <a:pPr/>
              <a:t>19</a:t>
            </a:fld>
            <a:endParaRPr lang="ru-RU">
              <a:latin typeface="Arial" charset="0"/>
              <a:cs typeface="Arial"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kumimoji="0" 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1671145D-7B8F-43C7-A788-5B76AD139407}" type="slidenum">
              <a:rPr lang="ru-RU">
                <a:latin typeface="Arial" charset="0"/>
                <a:cs typeface="Arial" charset="0"/>
              </a:rPr>
              <a:pPr/>
              <a:t>20</a:t>
            </a:fld>
            <a:endParaRPr lang="ru-RU">
              <a:latin typeface="Arial" charset="0"/>
              <a:cs typeface="Arial"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kumimoji="0" lang="ru-R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80A82719-3007-4693-8E2E-CBA083954ABA}" type="slidenum">
              <a:rPr lang="ru-RU">
                <a:latin typeface="Arial" charset="0"/>
                <a:cs typeface="Arial" charset="0"/>
              </a:rPr>
              <a:pPr/>
              <a:t>21</a:t>
            </a:fld>
            <a:endParaRPr lang="ru-RU">
              <a:latin typeface="Arial" charset="0"/>
              <a:cs typeface="Arial"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kumimoji="0" lang="ru-RU"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1671145D-7B8F-43C7-A788-5B76AD139407}" type="slidenum">
              <a:rPr lang="ru-RU">
                <a:latin typeface="Arial" charset="0"/>
                <a:cs typeface="Arial" charset="0"/>
              </a:rPr>
              <a:pPr/>
              <a:t>22</a:t>
            </a:fld>
            <a:endParaRPr lang="ru-RU">
              <a:latin typeface="Arial" charset="0"/>
              <a:cs typeface="Arial"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kumimoji="0"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F442BB25-EA32-490A-8DD6-BD3D514C10D5}" type="slidenum">
              <a:rPr lang="ru-RU">
                <a:latin typeface="Arial" charset="0"/>
                <a:cs typeface="Arial" charset="0"/>
              </a:rPr>
              <a:pPr/>
              <a:t>2</a:t>
            </a:fld>
            <a:endParaRPr lang="ru-RU">
              <a:latin typeface="Arial" charset="0"/>
              <a:cs typeface="Arial"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kumimoji="0" lang="ru-RU"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1671145D-7B8F-43C7-A788-5B76AD139407}" type="slidenum">
              <a:rPr lang="ru-RU">
                <a:latin typeface="Arial" charset="0"/>
                <a:cs typeface="Arial" charset="0"/>
              </a:rPr>
              <a:pPr/>
              <a:t>23</a:t>
            </a:fld>
            <a:endParaRPr lang="ru-RU">
              <a:latin typeface="Arial" charset="0"/>
              <a:cs typeface="Arial"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kumimoji="0" lang="ru-R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1671145D-7B8F-43C7-A788-5B76AD139407}" type="slidenum">
              <a:rPr lang="ru-RU">
                <a:latin typeface="Arial" charset="0"/>
                <a:cs typeface="Arial" charset="0"/>
              </a:rPr>
              <a:pPr/>
              <a:t>24</a:t>
            </a:fld>
            <a:endParaRPr lang="ru-RU">
              <a:latin typeface="Arial" charset="0"/>
              <a:cs typeface="Arial"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kumimoji="0" lang="ru-R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1671145D-7B8F-43C7-A788-5B76AD139407}" type="slidenum">
              <a:rPr lang="ru-RU">
                <a:latin typeface="Arial" charset="0"/>
                <a:cs typeface="Arial" charset="0"/>
              </a:rPr>
              <a:pPr/>
              <a:t>25</a:t>
            </a:fld>
            <a:endParaRPr lang="ru-RU">
              <a:latin typeface="Arial" charset="0"/>
              <a:cs typeface="Arial"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kumimoji="0" lang="ru-RU"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15304CC2-3449-401E-A2C2-A7E382AA988B}" type="slidenum">
              <a:rPr lang="ru-RU">
                <a:latin typeface="Arial" charset="0"/>
                <a:cs typeface="Arial" charset="0"/>
              </a:rPr>
              <a:pPr/>
              <a:t>26</a:t>
            </a:fld>
            <a:endParaRPr lang="ru-RU">
              <a:latin typeface="Arial" charset="0"/>
              <a:cs typeface="Arial"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eaLnBrk="1" hangingPunct="1"/>
            <a:endParaRPr kumimoji="0"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6E78295C-5C54-4D90-B5EF-822AFFFBEF01}" type="slidenum">
              <a:rPr lang="ru-RU">
                <a:latin typeface="Arial" charset="0"/>
                <a:cs typeface="Arial" charset="0"/>
              </a:rPr>
              <a:pPr/>
              <a:t>3</a:t>
            </a:fld>
            <a:endParaRPr lang="ru-RU">
              <a:latin typeface="Arial" charset="0"/>
              <a:cs typeface="Arial"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kumimoji="0"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EECC08F2-EA95-4BDF-8B6A-AF2C4B29C6D0}" type="slidenum">
              <a:rPr lang="ru-RU">
                <a:latin typeface="Arial" charset="0"/>
                <a:cs typeface="Arial" charset="0"/>
              </a:rPr>
              <a:pPr/>
              <a:t>4</a:t>
            </a:fld>
            <a:endParaRPr lang="ru-RU">
              <a:latin typeface="Arial" charset="0"/>
              <a:cs typeface="Arial"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kumimoji="0"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EECC08F2-EA95-4BDF-8B6A-AF2C4B29C6D0}" type="slidenum">
              <a:rPr lang="ru-RU">
                <a:latin typeface="Arial" charset="0"/>
                <a:cs typeface="Arial" charset="0"/>
              </a:rPr>
              <a:pPr/>
              <a:t>5</a:t>
            </a:fld>
            <a:endParaRPr lang="ru-RU">
              <a:latin typeface="Arial" charset="0"/>
              <a:cs typeface="Arial"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kumimoji="0"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35BE11F4-A161-46D0-AC67-12B296E406F3}" type="slidenum">
              <a:rPr lang="ru-RU">
                <a:latin typeface="Arial" charset="0"/>
                <a:cs typeface="Arial" charset="0"/>
              </a:rPr>
              <a:pPr/>
              <a:t>6</a:t>
            </a:fld>
            <a:endParaRPr lang="ru-RU">
              <a:latin typeface="Arial" charset="0"/>
              <a:cs typeface="Arial"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kumimoji="0"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559651E3-E01D-47AE-BE6D-D54B40B52A82}" type="slidenum">
              <a:rPr lang="ru-RU">
                <a:latin typeface="Arial" charset="0"/>
                <a:cs typeface="Arial" charset="0"/>
              </a:rPr>
              <a:pPr/>
              <a:t>7</a:t>
            </a:fld>
            <a:endParaRPr lang="ru-RU">
              <a:latin typeface="Arial" charset="0"/>
              <a:cs typeface="Arial"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kumimoji="0"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559651E3-E01D-47AE-BE6D-D54B40B52A82}" type="slidenum">
              <a:rPr lang="ru-RU">
                <a:latin typeface="Arial" charset="0"/>
                <a:cs typeface="Arial" charset="0"/>
              </a:rPr>
              <a:pPr/>
              <a:t>8</a:t>
            </a:fld>
            <a:endParaRPr lang="ru-RU">
              <a:latin typeface="Arial" charset="0"/>
              <a:cs typeface="Arial"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kumimoji="0"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559651E3-E01D-47AE-BE6D-D54B40B52A82}" type="slidenum">
              <a:rPr lang="ru-RU">
                <a:latin typeface="Arial" charset="0"/>
                <a:cs typeface="Arial" charset="0"/>
              </a:rPr>
              <a:pPr/>
              <a:t>12</a:t>
            </a:fld>
            <a:endParaRPr lang="ru-RU">
              <a:latin typeface="Arial" charset="0"/>
              <a:cs typeface="Arial"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kumimoji="0"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35170BF-0C61-4F44-801B-5D0268747BC1}"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C922D55-CDB4-47A9-823D-F6000ACF052B}"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7663F22-E101-43A8-85D9-86D045D343F0}"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2F26AF4-033E-4F09-A350-F599BF3DFCBB}"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D074724-7329-45F2-AAE7-60E678BDDCFA}"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3E8425D-A75B-4BBC-A7F0-3A474941A240}"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0887FD3E-0C66-4758-84AB-E4E44856DA72}"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E8602B9C-4488-44E2-A7DE-800F8E85EECB}"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F302BC54-79CB-4F21-B6D8-190CB9B3496E}"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37F56514-5505-4E27-A315-2CAB1165EAA2}"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B0A155F-F11B-4B17-B6C7-EC2F31A0A1CD}"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4E09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a:defRPr/>
            </a:pPr>
            <a:fld id="{8E94AAF8-2FD8-46E0-8725-07D247CD8C9B}"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Arial" charset="0"/>
          <a:cs typeface="Arial" charset="0"/>
        </a:defRPr>
      </a:lvl1pPr>
      <a:lvl2pPr algn="ctr" rtl="0" eaLnBrk="0" fontAlgn="base" hangingPunct="0">
        <a:spcBef>
          <a:spcPct val="0"/>
        </a:spcBef>
        <a:spcAft>
          <a:spcPct val="0"/>
        </a:spcAft>
        <a:defRPr kumimoji="1" sz="4400">
          <a:solidFill>
            <a:schemeClr val="tx2"/>
          </a:solidFill>
          <a:latin typeface="Arial" charset="0"/>
          <a:ea typeface="Arial" charset="0"/>
          <a:cs typeface="Arial" charset="0"/>
        </a:defRPr>
      </a:lvl2pPr>
      <a:lvl3pPr algn="ctr" rtl="0" eaLnBrk="0" fontAlgn="base" hangingPunct="0">
        <a:spcBef>
          <a:spcPct val="0"/>
        </a:spcBef>
        <a:spcAft>
          <a:spcPct val="0"/>
        </a:spcAft>
        <a:defRPr kumimoji="1" sz="4400">
          <a:solidFill>
            <a:schemeClr val="tx2"/>
          </a:solidFill>
          <a:latin typeface="Arial" charset="0"/>
          <a:ea typeface="Arial" charset="0"/>
          <a:cs typeface="Arial" charset="0"/>
        </a:defRPr>
      </a:lvl3pPr>
      <a:lvl4pPr algn="ctr" rtl="0" eaLnBrk="0" fontAlgn="base" hangingPunct="0">
        <a:spcBef>
          <a:spcPct val="0"/>
        </a:spcBef>
        <a:spcAft>
          <a:spcPct val="0"/>
        </a:spcAft>
        <a:defRPr kumimoji="1" sz="4400">
          <a:solidFill>
            <a:schemeClr val="tx2"/>
          </a:solidFill>
          <a:latin typeface="Arial" charset="0"/>
          <a:ea typeface="Arial" charset="0"/>
          <a:cs typeface="Arial" charset="0"/>
        </a:defRPr>
      </a:lvl4pPr>
      <a:lvl5pPr algn="ctr" rtl="0" eaLnBrk="0" fontAlgn="base" hangingPunct="0">
        <a:spcBef>
          <a:spcPct val="0"/>
        </a:spcBef>
        <a:spcAft>
          <a:spcPct val="0"/>
        </a:spcAft>
        <a:defRPr kumimoji="1"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Arial" charset="0"/>
          <a:cs typeface="Arial" charset="0"/>
        </a:defRPr>
      </a:lvl1pPr>
      <a:lvl2pPr marL="742950" indent="-285750" algn="l" rtl="0" eaLnBrk="0" fontAlgn="base" hangingPunct="0">
        <a:spcBef>
          <a:spcPct val="20000"/>
        </a:spcBef>
        <a:spcAft>
          <a:spcPct val="0"/>
        </a:spcAft>
        <a:buChar char="–"/>
        <a:defRPr kumimoji="1" sz="2800">
          <a:solidFill>
            <a:schemeClr val="tx1"/>
          </a:solidFill>
          <a:latin typeface="+mn-lt"/>
          <a:ea typeface="Arial" charset="0"/>
          <a:cs typeface="Arial" pitchFamily="34" charset="0"/>
        </a:defRPr>
      </a:lvl2pPr>
      <a:lvl3pPr marL="1143000" indent="-228600" algn="l" rtl="0" eaLnBrk="0" fontAlgn="base" hangingPunct="0">
        <a:spcBef>
          <a:spcPct val="20000"/>
        </a:spcBef>
        <a:spcAft>
          <a:spcPct val="0"/>
        </a:spcAft>
        <a:buChar char="•"/>
        <a:defRPr kumimoji="1" sz="2400">
          <a:solidFill>
            <a:schemeClr val="tx1"/>
          </a:solidFill>
          <a:latin typeface="+mn-lt"/>
          <a:ea typeface="Arial" charset="0"/>
          <a:cs typeface="Arial" pitchFamily="34" charset="0"/>
        </a:defRPr>
      </a:lvl3pPr>
      <a:lvl4pPr marL="1600200" indent="-228600" algn="l" rtl="0" eaLnBrk="0" fontAlgn="base" hangingPunct="0">
        <a:spcBef>
          <a:spcPct val="20000"/>
        </a:spcBef>
        <a:spcAft>
          <a:spcPct val="0"/>
        </a:spcAft>
        <a:buChar char="–"/>
        <a:defRPr kumimoji="1" sz="2000">
          <a:solidFill>
            <a:schemeClr val="tx1"/>
          </a:solidFill>
          <a:latin typeface="+mn-lt"/>
          <a:ea typeface="Arial" charset="0"/>
          <a:cs typeface="Arial" pitchFamily="34"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Arial" charset="0"/>
          <a:cs typeface="Arial"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Рисунок 1" descr="Kulikovo_pole_-_Hram_Sergiya_Radonezhskogo_1.jpg"/>
          <p:cNvPicPr>
            <a:picLocks noChangeAspect="1"/>
          </p:cNvPicPr>
          <p:nvPr/>
        </p:nvPicPr>
        <p:blipFill>
          <a:blip r:embed="rId2" cstate="print"/>
          <a:srcRect/>
          <a:stretch>
            <a:fillRect/>
          </a:stretch>
        </p:blipFill>
        <p:spPr bwMode="auto">
          <a:xfrm>
            <a:off x="395288" y="188913"/>
            <a:ext cx="5257800" cy="6424612"/>
          </a:xfrm>
          <a:prstGeom prst="rect">
            <a:avLst/>
          </a:prstGeom>
          <a:noFill/>
          <a:ln w="9525">
            <a:noFill/>
            <a:miter lim="800000"/>
            <a:headEnd/>
            <a:tailEnd/>
          </a:ln>
        </p:spPr>
      </p:pic>
      <p:sp>
        <p:nvSpPr>
          <p:cNvPr id="17411" name="Прямоугольник 2"/>
          <p:cNvSpPr>
            <a:spLocks noChangeArrowheads="1"/>
          </p:cNvSpPr>
          <p:nvPr/>
        </p:nvSpPr>
        <p:spPr bwMode="auto">
          <a:xfrm>
            <a:off x="5867400" y="5516563"/>
            <a:ext cx="2881313" cy="1201737"/>
          </a:xfrm>
          <a:prstGeom prst="rect">
            <a:avLst/>
          </a:prstGeom>
          <a:noFill/>
          <a:ln w="9525">
            <a:noFill/>
            <a:miter lim="800000"/>
            <a:headEnd/>
            <a:tailEnd/>
          </a:ln>
        </p:spPr>
        <p:txBody>
          <a:bodyPr>
            <a:spAutoFit/>
          </a:bodyPr>
          <a:lstStyle/>
          <a:p>
            <a:r>
              <a:rPr lang="ru-RU">
                <a:latin typeface="Arial" charset="0"/>
              </a:rPr>
              <a:t>А. Щусев </a:t>
            </a:r>
          </a:p>
          <a:p>
            <a:r>
              <a:rPr lang="ru-RU">
                <a:latin typeface="Arial" charset="0"/>
              </a:rPr>
              <a:t>Храм прп. Сергия Радонеского на Куликовом поле.</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Рисунок 1" descr="Марфо-Марринская обитель. Собор Покрова.jpg"/>
          <p:cNvPicPr>
            <a:picLocks noChangeAspect="1"/>
          </p:cNvPicPr>
          <p:nvPr/>
        </p:nvPicPr>
        <p:blipFill>
          <a:blip r:embed="rId2" cstate="print"/>
          <a:srcRect/>
          <a:stretch>
            <a:fillRect/>
          </a:stretch>
        </p:blipFill>
        <p:spPr bwMode="auto">
          <a:xfrm>
            <a:off x="611188" y="260350"/>
            <a:ext cx="7797800" cy="5616575"/>
          </a:xfrm>
          <a:prstGeom prst="rect">
            <a:avLst/>
          </a:prstGeom>
          <a:noFill/>
          <a:ln w="9525">
            <a:noFill/>
            <a:miter lim="800000"/>
            <a:headEnd/>
            <a:tailEnd/>
          </a:ln>
        </p:spPr>
      </p:pic>
      <p:sp>
        <p:nvSpPr>
          <p:cNvPr id="18435" name="Прямоугольник 2"/>
          <p:cNvSpPr>
            <a:spLocks noChangeArrowheads="1"/>
          </p:cNvSpPr>
          <p:nvPr/>
        </p:nvSpPr>
        <p:spPr bwMode="auto">
          <a:xfrm>
            <a:off x="611188" y="5934075"/>
            <a:ext cx="5761037" cy="646113"/>
          </a:xfrm>
          <a:prstGeom prst="rect">
            <a:avLst/>
          </a:prstGeom>
          <a:noFill/>
          <a:ln w="9525">
            <a:noFill/>
            <a:miter lim="800000"/>
            <a:headEnd/>
            <a:tailEnd/>
          </a:ln>
        </p:spPr>
        <p:txBody>
          <a:bodyPr>
            <a:spAutoFit/>
          </a:bodyPr>
          <a:lstStyle/>
          <a:p>
            <a:r>
              <a:rPr lang="ru-RU">
                <a:latin typeface="Arial" charset="0"/>
              </a:rPr>
              <a:t>А.Щусев. Храм Покрова Пресвятой Богородицы в Марфо-Мариинской обители (1908-1912), Москва.</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468313" y="0"/>
            <a:ext cx="184150" cy="244475"/>
          </a:xfrm>
          <a:prstGeom prst="rect">
            <a:avLst/>
          </a:prstGeom>
          <a:noFill/>
          <a:ln w="9525">
            <a:noFill/>
            <a:miter lim="800000"/>
            <a:headEnd/>
            <a:tailEnd/>
          </a:ln>
        </p:spPr>
        <p:txBody>
          <a:bodyPr wrap="none">
            <a:spAutoFit/>
          </a:bodyPr>
          <a:lstStyle/>
          <a:p>
            <a:endParaRPr lang="ru-RU" sz="1000">
              <a:latin typeface="Arial" charset="0"/>
            </a:endParaRPr>
          </a:p>
        </p:txBody>
      </p:sp>
      <p:sp>
        <p:nvSpPr>
          <p:cNvPr id="19459" name="Text Box 4"/>
          <p:cNvSpPr txBox="1">
            <a:spLocks noChangeArrowheads="1"/>
          </p:cNvSpPr>
          <p:nvPr/>
        </p:nvSpPr>
        <p:spPr bwMode="auto">
          <a:xfrm>
            <a:off x="179388" y="260350"/>
            <a:ext cx="4752975" cy="244475"/>
          </a:xfrm>
          <a:prstGeom prst="rect">
            <a:avLst/>
          </a:prstGeom>
          <a:noFill/>
          <a:ln w="9525">
            <a:noFill/>
            <a:miter lim="800000"/>
            <a:headEnd/>
            <a:tailEnd/>
          </a:ln>
        </p:spPr>
        <p:txBody>
          <a:bodyPr>
            <a:spAutoFit/>
          </a:bodyPr>
          <a:lstStyle/>
          <a:p>
            <a:endParaRPr lang="ru-RU" sz="1000">
              <a:latin typeface="Arial" charset="0"/>
            </a:endParaRPr>
          </a:p>
        </p:txBody>
      </p:sp>
      <p:sp>
        <p:nvSpPr>
          <p:cNvPr id="19460" name="Rectangle 5"/>
          <p:cNvSpPr>
            <a:spLocks noChangeArrowheads="1"/>
          </p:cNvSpPr>
          <p:nvPr/>
        </p:nvSpPr>
        <p:spPr bwMode="auto">
          <a:xfrm>
            <a:off x="179388" y="5012035"/>
            <a:ext cx="8640762" cy="923330"/>
          </a:xfrm>
          <a:prstGeom prst="rect">
            <a:avLst/>
          </a:prstGeom>
          <a:noFill/>
          <a:ln w="9525">
            <a:noFill/>
            <a:miter lim="800000"/>
            <a:headEnd/>
            <a:tailEnd/>
          </a:ln>
        </p:spPr>
        <p:txBody>
          <a:bodyPr anchor="ctr">
            <a:spAutoFit/>
          </a:bodyPr>
          <a:lstStyle/>
          <a:p>
            <a:r>
              <a:rPr lang="en-US" dirty="0" smtClean="0">
                <a:latin typeface="Arial" charset="0"/>
              </a:rPr>
              <a:t>...But he became a celebrity in 1920-s. </a:t>
            </a:r>
            <a:r>
              <a:rPr lang="en-US" dirty="0" smtClean="0">
                <a:latin typeface="Arial" charset="0"/>
              </a:rPr>
              <a:t>His most famous project - the mausoleum of Lenin, the main sacred object of the godless Soviet power. For the interior of the third (stone) mausoleum, he received one of his four Stalin Prizes.</a:t>
            </a:r>
            <a:endParaRPr lang="ru-RU" sz="1400" dirty="0">
              <a:latin typeface="Arial" charset="0"/>
            </a:endParaRPr>
          </a:p>
        </p:txBody>
      </p:sp>
      <p:pic>
        <p:nvPicPr>
          <p:cNvPr id="19461" name="Рисунок 5" descr="palma_mavsol.jpg"/>
          <p:cNvPicPr>
            <a:picLocks noChangeAspect="1"/>
          </p:cNvPicPr>
          <p:nvPr/>
        </p:nvPicPr>
        <p:blipFill>
          <a:blip r:embed="rId3" cstate="print"/>
          <a:srcRect/>
          <a:stretch>
            <a:fillRect/>
          </a:stretch>
        </p:blipFill>
        <p:spPr bwMode="auto">
          <a:xfrm>
            <a:off x="323850" y="260350"/>
            <a:ext cx="6516688" cy="4318000"/>
          </a:xfrm>
          <a:prstGeom prst="rect">
            <a:avLst/>
          </a:prstGeom>
          <a:noFill/>
          <a:ln w="9525">
            <a:noFill/>
            <a:miter lim="800000"/>
            <a:headEnd/>
            <a:tailEnd/>
          </a:ln>
        </p:spPr>
      </p:pic>
      <p:sp>
        <p:nvSpPr>
          <p:cNvPr id="19462" name="Прямоугольник 6"/>
          <p:cNvSpPr>
            <a:spLocks noChangeArrowheads="1"/>
          </p:cNvSpPr>
          <p:nvPr/>
        </p:nvSpPr>
        <p:spPr bwMode="auto">
          <a:xfrm flipH="1">
            <a:off x="6948488" y="333375"/>
            <a:ext cx="2016125" cy="1384300"/>
          </a:xfrm>
          <a:prstGeom prst="rect">
            <a:avLst/>
          </a:prstGeom>
          <a:noFill/>
          <a:ln w="9525">
            <a:noFill/>
            <a:miter lim="800000"/>
            <a:headEnd/>
            <a:tailEnd/>
          </a:ln>
        </p:spPr>
        <p:txBody>
          <a:bodyPr>
            <a:spAutoFit/>
          </a:bodyPr>
          <a:lstStyle/>
          <a:p>
            <a:pPr algn="r"/>
            <a:r>
              <a:rPr lang="ru-RU" sz="1400" i="1">
                <a:latin typeface="Arial" charset="0"/>
              </a:rPr>
              <a:t>Так выглядел второй вариант мавзолея, возведенный весной 1924 г. по проекту архитектора А.В.Щусева.</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467544" y="548680"/>
            <a:ext cx="8353425" cy="3400931"/>
          </a:xfrm>
          <a:prstGeom prst="rect">
            <a:avLst/>
          </a:prstGeom>
          <a:noFill/>
          <a:ln w="57150" cmpd="thinThick">
            <a:noFill/>
            <a:miter lim="800000"/>
            <a:headEnd/>
            <a:tailEnd/>
          </a:ln>
        </p:spPr>
        <p:txBody>
          <a:bodyPr>
            <a:spAutoFit/>
          </a:bodyPr>
          <a:lstStyle/>
          <a:p>
            <a:pPr algn="ctr">
              <a:spcBef>
                <a:spcPct val="50000"/>
              </a:spcBef>
            </a:pPr>
            <a:endParaRPr lang="ru-RU" dirty="0">
              <a:latin typeface="Arial" charset="0"/>
            </a:endParaRPr>
          </a:p>
          <a:p>
            <a:pPr algn="ctr">
              <a:spcBef>
                <a:spcPct val="50000"/>
              </a:spcBef>
            </a:pPr>
            <a:endParaRPr lang="ru-RU" dirty="0">
              <a:latin typeface="Arial" charset="0"/>
            </a:endParaRPr>
          </a:p>
          <a:p>
            <a:pPr algn="ctr">
              <a:spcBef>
                <a:spcPct val="50000"/>
              </a:spcBef>
            </a:pPr>
            <a:endParaRPr lang="ru-RU" dirty="0">
              <a:latin typeface="Arial" charset="0"/>
            </a:endParaRPr>
          </a:p>
          <a:p>
            <a:pPr algn="ctr">
              <a:spcBef>
                <a:spcPts val="1200"/>
              </a:spcBef>
            </a:pPr>
            <a:r>
              <a:rPr lang="en-US" sz="3200" b="1" dirty="0" err="1" smtClean="0">
                <a:solidFill>
                  <a:srgbClr val="000099"/>
                </a:solidFill>
                <a:latin typeface="Arial" charset="0"/>
              </a:rPr>
              <a:t>Postsoviet</a:t>
            </a:r>
            <a:endParaRPr lang="ru-RU" sz="3200" b="1" dirty="0" smtClean="0">
              <a:solidFill>
                <a:srgbClr val="000099"/>
              </a:solidFill>
              <a:latin typeface="Arial" charset="0"/>
            </a:endParaRPr>
          </a:p>
          <a:p>
            <a:pPr algn="ctr">
              <a:spcBef>
                <a:spcPts val="1200"/>
              </a:spcBef>
            </a:pPr>
            <a:r>
              <a:rPr lang="en-US" sz="3200" b="1" dirty="0" smtClean="0">
                <a:solidFill>
                  <a:srgbClr val="000099"/>
                </a:solidFill>
                <a:latin typeface="Arial" charset="0"/>
              </a:rPr>
              <a:t>Civil Religion</a:t>
            </a:r>
            <a:endParaRPr lang="ru-RU" sz="3200" b="1" dirty="0">
              <a:solidFill>
                <a:srgbClr val="000099"/>
              </a:solidFill>
              <a:latin typeface="Arial" charset="0"/>
            </a:endParaRPr>
          </a:p>
          <a:p>
            <a:pPr algn="ctr">
              <a:spcBef>
                <a:spcPts val="1200"/>
              </a:spcBef>
            </a:pPr>
            <a:endParaRPr lang="ru-RU" sz="2400" dirty="0">
              <a:solidFill>
                <a:srgbClr val="000099"/>
              </a:solidFill>
              <a:latin typeface="Calibri" pitchFamily="34" charset="0"/>
            </a:endParaRPr>
          </a:p>
          <a:p>
            <a:pPr algn="ctr">
              <a:spcBef>
                <a:spcPct val="50000"/>
              </a:spcBef>
            </a:pPr>
            <a:endParaRPr lang="ru-RU" sz="1500" b="1" dirty="0">
              <a:solidFill>
                <a:srgbClr val="000099"/>
              </a:solidFill>
              <a:latin typeface="Arial Black" pitchFamily="34" charset="0"/>
            </a:endParaRPr>
          </a:p>
        </p:txBody>
      </p:sp>
    </p:spTree>
    <p:extLst>
      <p:ext uri="{BB962C8B-B14F-4D97-AF65-F5344CB8AC3E}">
        <p14:creationId xmlns:p14="http://schemas.microsoft.com/office/powerpoint/2010/main" xmlns="" val="168381802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CNV00002"/>
          <p:cNvPicPr>
            <a:picLocks noChangeAspect="1" noChangeArrowheads="1"/>
          </p:cNvPicPr>
          <p:nvPr/>
        </p:nvPicPr>
        <p:blipFill>
          <a:blip r:embed="rId3" cstate="print">
            <a:lum contrast="12000"/>
          </a:blip>
          <a:srcRect/>
          <a:stretch>
            <a:fillRect/>
          </a:stretch>
        </p:blipFill>
        <p:spPr bwMode="auto">
          <a:xfrm>
            <a:off x="0" y="10697"/>
            <a:ext cx="8675688" cy="4062413"/>
          </a:xfrm>
          <a:prstGeom prst="rect">
            <a:avLst/>
          </a:prstGeom>
          <a:noFill/>
          <a:ln w="9525">
            <a:noFill/>
            <a:miter lim="800000"/>
            <a:headEnd/>
            <a:tailEnd/>
          </a:ln>
        </p:spPr>
      </p:pic>
      <p:sp>
        <p:nvSpPr>
          <p:cNvPr id="60419" name="Text Box 3"/>
          <p:cNvSpPr txBox="1">
            <a:spLocks noChangeArrowheads="1"/>
          </p:cNvSpPr>
          <p:nvPr/>
        </p:nvSpPr>
        <p:spPr bwMode="auto">
          <a:xfrm>
            <a:off x="251520" y="4437112"/>
            <a:ext cx="8424936" cy="1785104"/>
          </a:xfrm>
          <a:prstGeom prst="rect">
            <a:avLst/>
          </a:prstGeom>
          <a:noFill/>
          <a:ln w="9525">
            <a:noFill/>
            <a:miter lim="800000"/>
            <a:headEnd/>
            <a:tailEnd/>
          </a:ln>
        </p:spPr>
        <p:txBody>
          <a:bodyPr wrap="square">
            <a:spAutoFit/>
          </a:bodyPr>
          <a:lstStyle/>
          <a:p>
            <a:pPr>
              <a:spcBef>
                <a:spcPct val="50000"/>
              </a:spcBef>
            </a:pPr>
            <a:r>
              <a:rPr lang="en-US" sz="2000" dirty="0" smtClean="0">
                <a:latin typeface="Arial" charset="0"/>
              </a:rPr>
              <a:t>It all started innocently and even with </a:t>
            </a:r>
            <a:r>
              <a:rPr lang="en-US" sz="2000" dirty="0" smtClean="0">
                <a:latin typeface="Arial" charset="0"/>
              </a:rPr>
              <a:t>some fun</a:t>
            </a:r>
            <a:r>
              <a:rPr lang="en-US" sz="2000" dirty="0" smtClean="0">
                <a:latin typeface="Arial" charset="0"/>
              </a:rPr>
              <a:t>. </a:t>
            </a:r>
          </a:p>
          <a:p>
            <a:pPr>
              <a:spcBef>
                <a:spcPct val="50000"/>
              </a:spcBef>
            </a:pPr>
            <a:r>
              <a:rPr lang="en-US" sz="2000" dirty="0" smtClean="0">
                <a:latin typeface="Arial" charset="0"/>
              </a:rPr>
              <a:t>Advertising </a:t>
            </a:r>
            <a:r>
              <a:rPr lang="en-US" sz="2000" dirty="0" smtClean="0">
                <a:latin typeface="Arial" charset="0"/>
              </a:rPr>
              <a:t>of vodka</a:t>
            </a:r>
            <a:r>
              <a:rPr lang="en-US" sz="2000" dirty="0" smtClean="0">
                <a:latin typeface="Arial" charset="0"/>
              </a:rPr>
              <a:t>. The inscription on the advertising of "peace - work - Paradise" is a paraphrase of the well-known to every Soviet </a:t>
            </a:r>
            <a:r>
              <a:rPr lang="en-US" sz="2000" dirty="0" smtClean="0">
                <a:latin typeface="Arial" charset="0"/>
              </a:rPr>
              <a:t>citizen triad </a:t>
            </a:r>
            <a:r>
              <a:rPr lang="en-US" sz="2000" dirty="0" smtClean="0">
                <a:latin typeface="Arial" charset="0"/>
              </a:rPr>
              <a:t>"world - labor - May", which has been used for many years in the Soviet </a:t>
            </a:r>
            <a:r>
              <a:rPr lang="en-US" sz="2000" dirty="0" smtClean="0">
                <a:latin typeface="Arial" charset="0"/>
              </a:rPr>
              <a:t>propaganda.</a:t>
            </a:r>
            <a:endParaRPr lang="ru-RU" sz="2000" dirty="0">
              <a:latin typeface="Arial" charset="0"/>
            </a:endParaRPr>
          </a:p>
        </p:txBody>
      </p:sp>
    </p:spTree>
    <p:extLst>
      <p:ext uri="{BB962C8B-B14F-4D97-AF65-F5344CB8AC3E}">
        <p14:creationId xmlns:p14="http://schemas.microsoft.com/office/powerpoint/2010/main" xmlns="" val="28983431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468313" y="0"/>
            <a:ext cx="184150" cy="244475"/>
          </a:xfrm>
          <a:prstGeom prst="rect">
            <a:avLst/>
          </a:prstGeom>
          <a:noFill/>
          <a:ln w="9525">
            <a:noFill/>
            <a:miter lim="800000"/>
            <a:headEnd/>
            <a:tailEnd/>
          </a:ln>
        </p:spPr>
        <p:txBody>
          <a:bodyPr wrap="none">
            <a:spAutoFit/>
          </a:bodyPr>
          <a:lstStyle/>
          <a:p>
            <a:endParaRPr lang="ru-RU" sz="1000">
              <a:latin typeface="Arial" charset="0"/>
            </a:endParaRPr>
          </a:p>
        </p:txBody>
      </p:sp>
      <p:sp>
        <p:nvSpPr>
          <p:cNvPr id="22531" name="Text Box 4"/>
          <p:cNvSpPr txBox="1">
            <a:spLocks noChangeArrowheads="1"/>
          </p:cNvSpPr>
          <p:nvPr/>
        </p:nvSpPr>
        <p:spPr bwMode="auto">
          <a:xfrm>
            <a:off x="179388" y="260350"/>
            <a:ext cx="4752975" cy="244475"/>
          </a:xfrm>
          <a:prstGeom prst="rect">
            <a:avLst/>
          </a:prstGeom>
          <a:noFill/>
          <a:ln w="9525">
            <a:noFill/>
            <a:miter lim="800000"/>
            <a:headEnd/>
            <a:tailEnd/>
          </a:ln>
        </p:spPr>
        <p:txBody>
          <a:bodyPr>
            <a:spAutoFit/>
          </a:bodyPr>
          <a:lstStyle/>
          <a:p>
            <a:endParaRPr lang="ru-RU" sz="1000">
              <a:latin typeface="Arial" charset="0"/>
            </a:endParaRPr>
          </a:p>
        </p:txBody>
      </p:sp>
      <p:pic>
        <p:nvPicPr>
          <p:cNvPr id="22533"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1835696" y="226353"/>
            <a:ext cx="5760640" cy="6390848"/>
          </a:xfrm>
          <a:prstGeom prst="rect">
            <a:avLst/>
          </a:prstGeom>
          <a:noFill/>
          <a:ln w="9525">
            <a:noFill/>
            <a:miter lim="800000"/>
            <a:headEnd/>
            <a:tailEnd/>
          </a:ln>
        </p:spPr>
      </p:pic>
    </p:spTree>
    <p:extLst>
      <p:ext uri="{BB962C8B-B14F-4D97-AF65-F5344CB8AC3E}">
        <p14:creationId xmlns:p14="http://schemas.microsoft.com/office/powerpoint/2010/main" xmlns="" val="33709754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468313" y="0"/>
            <a:ext cx="184150" cy="244475"/>
          </a:xfrm>
          <a:prstGeom prst="rect">
            <a:avLst/>
          </a:prstGeom>
          <a:noFill/>
          <a:ln w="9525">
            <a:noFill/>
            <a:miter lim="800000"/>
            <a:headEnd/>
            <a:tailEnd/>
          </a:ln>
        </p:spPr>
        <p:txBody>
          <a:bodyPr wrap="none">
            <a:spAutoFit/>
          </a:bodyPr>
          <a:lstStyle/>
          <a:p>
            <a:endParaRPr lang="ru-RU" sz="1000">
              <a:latin typeface="Arial" charset="0"/>
            </a:endParaRPr>
          </a:p>
        </p:txBody>
      </p:sp>
      <p:sp>
        <p:nvSpPr>
          <p:cNvPr id="20483" name="Rectangle 5"/>
          <p:cNvSpPr>
            <a:spLocks noChangeArrowheads="1"/>
          </p:cNvSpPr>
          <p:nvPr/>
        </p:nvSpPr>
        <p:spPr bwMode="auto">
          <a:xfrm>
            <a:off x="323850" y="786180"/>
            <a:ext cx="5400675" cy="4093428"/>
          </a:xfrm>
          <a:prstGeom prst="rect">
            <a:avLst/>
          </a:prstGeom>
          <a:noFill/>
          <a:ln w="9525">
            <a:noFill/>
            <a:miter lim="800000"/>
            <a:headEnd/>
            <a:tailEnd/>
          </a:ln>
        </p:spPr>
        <p:txBody>
          <a:bodyPr anchor="ctr">
            <a:spAutoFit/>
          </a:bodyPr>
          <a:lstStyle/>
          <a:p>
            <a:r>
              <a:rPr lang="ru-RU" sz="2000" b="1" dirty="0">
                <a:latin typeface="Arial" charset="0"/>
              </a:rPr>
              <a:t>Признание молодого вице-премьера Правительства РФ </a:t>
            </a:r>
          </a:p>
          <a:p>
            <a:r>
              <a:rPr lang="ru-RU" sz="2000" b="1" dirty="0">
                <a:latin typeface="Arial" charset="0"/>
              </a:rPr>
              <a:t>Аркадия </a:t>
            </a:r>
            <a:r>
              <a:rPr lang="ru-RU" sz="2000" b="1" dirty="0" err="1">
                <a:latin typeface="Arial" charset="0"/>
              </a:rPr>
              <a:t>Дворковича</a:t>
            </a:r>
            <a:r>
              <a:rPr lang="ru-RU" sz="2000" b="1" dirty="0">
                <a:latin typeface="Arial" charset="0"/>
              </a:rPr>
              <a:t> (1972 г.р.):</a:t>
            </a:r>
          </a:p>
          <a:p>
            <a:endParaRPr lang="ru-RU" sz="2000" b="1" dirty="0">
              <a:latin typeface="Arial" charset="0"/>
            </a:endParaRPr>
          </a:p>
          <a:p>
            <a:r>
              <a:rPr lang="en-US" i="1" dirty="0" smtClean="0">
                <a:latin typeface="Arial" charset="0"/>
              </a:rPr>
              <a:t>"They brought me to sign a draft decision of the government </a:t>
            </a:r>
            <a:r>
              <a:rPr lang="en-US" i="1" dirty="0" smtClean="0">
                <a:latin typeface="Arial" charset="0"/>
              </a:rPr>
              <a:t>... which </a:t>
            </a:r>
            <a:r>
              <a:rPr lang="en-US" i="1" dirty="0" smtClean="0">
                <a:latin typeface="Arial" charset="0"/>
              </a:rPr>
              <a:t>abolished a number of other decisions of </a:t>
            </a:r>
            <a:r>
              <a:rPr lang="en-US" i="1" dirty="0" smtClean="0">
                <a:latin typeface="Arial" charset="0"/>
              </a:rPr>
              <a:t>state authorities</a:t>
            </a:r>
            <a:r>
              <a:rPr lang="en-US" i="1" dirty="0" smtClean="0">
                <a:latin typeface="Arial" charset="0"/>
              </a:rPr>
              <a:t>, including the decisions taken in 1918, 1920 and 1931</a:t>
            </a:r>
            <a:r>
              <a:rPr lang="en-US" i="1" dirty="0" smtClean="0">
                <a:latin typeface="Arial" charset="0"/>
              </a:rPr>
              <a:t>, and </a:t>
            </a:r>
            <a:r>
              <a:rPr lang="en-US" i="1" dirty="0" smtClean="0">
                <a:latin typeface="Arial" charset="0"/>
              </a:rPr>
              <a:t>I think in the 1935- m respectively, signed including Vladimir </a:t>
            </a:r>
            <a:r>
              <a:rPr lang="en-US" i="1" dirty="0" err="1" smtClean="0">
                <a:latin typeface="Arial" charset="0"/>
              </a:rPr>
              <a:t>Ilyich</a:t>
            </a:r>
            <a:r>
              <a:rPr lang="en-US" i="1" dirty="0" smtClean="0">
                <a:latin typeface="Arial" charset="0"/>
              </a:rPr>
              <a:t> </a:t>
            </a:r>
            <a:r>
              <a:rPr lang="en-US" i="1" dirty="0" err="1" smtClean="0">
                <a:latin typeface="Arial" charset="0"/>
              </a:rPr>
              <a:t>Ulyanov</a:t>
            </a:r>
            <a:r>
              <a:rPr lang="en-US" i="1" dirty="0" smtClean="0">
                <a:latin typeface="Arial" charset="0"/>
              </a:rPr>
              <a:t>-Lenin ", - said the official. These regulations </a:t>
            </a:r>
            <a:r>
              <a:rPr lang="en-US" i="1" dirty="0" smtClean="0">
                <a:latin typeface="Arial" charset="0"/>
              </a:rPr>
              <a:t>were in long </a:t>
            </a:r>
            <a:r>
              <a:rPr lang="en-US" i="1" dirty="0" smtClean="0">
                <a:latin typeface="Arial" charset="0"/>
              </a:rPr>
              <a:t>conflict with a number of state acts, but </a:t>
            </a:r>
            <a:r>
              <a:rPr lang="en-US" i="1" dirty="0" err="1" smtClean="0">
                <a:latin typeface="Arial" charset="0"/>
              </a:rPr>
              <a:t>Dvorkovich</a:t>
            </a:r>
            <a:r>
              <a:rPr lang="en-US" i="1" dirty="0" smtClean="0">
                <a:latin typeface="Arial" charset="0"/>
              </a:rPr>
              <a:t> admitted that he had "not raised a hand to approve this decision, and so far it works."</a:t>
            </a:r>
            <a:endParaRPr lang="ru-RU" sz="1200" i="1" dirty="0">
              <a:latin typeface="Arial" charset="0"/>
            </a:endParaRPr>
          </a:p>
        </p:txBody>
      </p:sp>
      <p:pic>
        <p:nvPicPr>
          <p:cNvPr id="20484" name="Рисунок 4" descr="Дворкович.jpg"/>
          <p:cNvPicPr>
            <a:picLocks noChangeAspect="1"/>
          </p:cNvPicPr>
          <p:nvPr/>
        </p:nvPicPr>
        <p:blipFill>
          <a:blip r:embed="rId3" cstate="print"/>
          <a:srcRect/>
          <a:stretch>
            <a:fillRect/>
          </a:stretch>
        </p:blipFill>
        <p:spPr bwMode="auto">
          <a:xfrm>
            <a:off x="5724525" y="333375"/>
            <a:ext cx="3048000" cy="4360863"/>
          </a:xfrm>
          <a:prstGeom prst="rect">
            <a:avLst/>
          </a:prstGeom>
          <a:noFill/>
          <a:ln w="9525">
            <a:noFill/>
            <a:miter lim="800000"/>
            <a:headEnd/>
            <a:tailEnd/>
          </a:ln>
        </p:spPr>
      </p:pic>
      <p:sp>
        <p:nvSpPr>
          <p:cNvPr id="20485" name="Прямоугольник 5"/>
          <p:cNvSpPr>
            <a:spLocks noChangeArrowheads="1"/>
          </p:cNvSpPr>
          <p:nvPr/>
        </p:nvSpPr>
        <p:spPr bwMode="auto">
          <a:xfrm>
            <a:off x="323850" y="4941888"/>
            <a:ext cx="8640763" cy="1569660"/>
          </a:xfrm>
          <a:prstGeom prst="rect">
            <a:avLst/>
          </a:prstGeom>
          <a:noFill/>
          <a:ln w="9525">
            <a:noFill/>
            <a:miter lim="800000"/>
            <a:headEnd/>
            <a:tailEnd/>
          </a:ln>
        </p:spPr>
        <p:txBody>
          <a:bodyPr>
            <a:spAutoFit/>
          </a:bodyPr>
          <a:lstStyle/>
          <a:p>
            <a:r>
              <a:rPr lang="en-US" dirty="0" smtClean="0">
                <a:latin typeface="Arial" charset="0"/>
              </a:rPr>
              <a:t>And then Deputy Prime Minister added the phrase, which can be considered a confession of personal faith, or at least a real manifestation of personal values, which are expressed in his public activities: "In general you can not undo anything that was signed by Lenin, </a:t>
            </a:r>
            <a:r>
              <a:rPr lang="en-US" b="1" dirty="0" smtClean="0">
                <a:latin typeface="Arial" charset="0"/>
              </a:rPr>
              <a:t>is blasphemy, I believe</a:t>
            </a:r>
            <a:r>
              <a:rPr lang="en-US" dirty="0" smtClean="0">
                <a:latin typeface="Arial" charset="0"/>
              </a:rPr>
              <a:t>.“</a:t>
            </a:r>
          </a:p>
          <a:p>
            <a:pPr algn="r"/>
            <a:r>
              <a:rPr lang="ru-RU" sz="1200" i="1" dirty="0" smtClean="0">
                <a:latin typeface="Arial" charset="0"/>
              </a:rPr>
              <a:t>Государственное </a:t>
            </a:r>
            <a:r>
              <a:rPr lang="ru-RU" sz="1200" i="1" dirty="0">
                <a:latin typeface="Arial" charset="0"/>
              </a:rPr>
              <a:t>информационное агентство «РИА Новости»,</a:t>
            </a:r>
          </a:p>
          <a:p>
            <a:pPr algn="r"/>
            <a:r>
              <a:rPr lang="ru-RU" sz="1200" i="1" dirty="0">
                <a:latin typeface="Arial" charset="0"/>
              </a:rPr>
              <a:t>3 октября 2012</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468313" y="0"/>
            <a:ext cx="184150" cy="244475"/>
          </a:xfrm>
          <a:prstGeom prst="rect">
            <a:avLst/>
          </a:prstGeom>
          <a:noFill/>
          <a:ln w="9525">
            <a:noFill/>
            <a:miter lim="800000"/>
            <a:headEnd/>
            <a:tailEnd/>
          </a:ln>
        </p:spPr>
        <p:txBody>
          <a:bodyPr wrap="none">
            <a:spAutoFit/>
          </a:bodyPr>
          <a:lstStyle/>
          <a:p>
            <a:endParaRPr lang="ru-RU" sz="1000">
              <a:latin typeface="Arial" charset="0"/>
            </a:endParaRPr>
          </a:p>
        </p:txBody>
      </p:sp>
      <p:sp>
        <p:nvSpPr>
          <p:cNvPr id="22531" name="Text Box 4"/>
          <p:cNvSpPr txBox="1">
            <a:spLocks noChangeArrowheads="1"/>
          </p:cNvSpPr>
          <p:nvPr/>
        </p:nvSpPr>
        <p:spPr bwMode="auto">
          <a:xfrm>
            <a:off x="179388" y="260350"/>
            <a:ext cx="4752975" cy="244475"/>
          </a:xfrm>
          <a:prstGeom prst="rect">
            <a:avLst/>
          </a:prstGeom>
          <a:noFill/>
          <a:ln w="9525">
            <a:noFill/>
            <a:miter lim="800000"/>
            <a:headEnd/>
            <a:tailEnd/>
          </a:ln>
        </p:spPr>
        <p:txBody>
          <a:bodyPr>
            <a:spAutoFit/>
          </a:bodyPr>
          <a:lstStyle/>
          <a:p>
            <a:endParaRPr lang="ru-RU" sz="1000">
              <a:latin typeface="Arial" charset="0"/>
            </a:endParaRPr>
          </a:p>
        </p:txBody>
      </p:sp>
      <p:sp>
        <p:nvSpPr>
          <p:cNvPr id="6" name="Прямоугольник 5"/>
          <p:cNvSpPr/>
          <p:nvPr/>
        </p:nvSpPr>
        <p:spPr>
          <a:xfrm>
            <a:off x="1835696" y="1484784"/>
            <a:ext cx="5328592" cy="3416320"/>
          </a:xfrm>
          <a:prstGeom prst="rect">
            <a:avLst/>
          </a:prstGeom>
        </p:spPr>
        <p:txBody>
          <a:bodyPr wrap="square">
            <a:spAutoFit/>
          </a:bodyPr>
          <a:lstStyle/>
          <a:p>
            <a:r>
              <a:rPr lang="en-US" sz="2400" b="1" dirty="0" smtClean="0">
                <a:latin typeface="+mn-lt"/>
              </a:rPr>
              <a:t>Blasphemy</a:t>
            </a:r>
            <a:r>
              <a:rPr lang="en-US" sz="2400" dirty="0" smtClean="0">
                <a:latin typeface="+mn-lt"/>
              </a:rPr>
              <a:t> is the act of insulting or showing contempt or lack of reverence for (a) God(s), to religious or holy persons or sacred things, or toward something considered sacred or inviolable</a:t>
            </a:r>
            <a:r>
              <a:rPr lang="en-US" sz="2400" dirty="0" smtClean="0">
                <a:latin typeface="+mn-lt"/>
              </a:rPr>
              <a:t>.</a:t>
            </a:r>
          </a:p>
          <a:p>
            <a:endParaRPr lang="en-US" sz="2400" dirty="0" smtClean="0">
              <a:latin typeface="+mn-lt"/>
            </a:endParaRPr>
          </a:p>
          <a:p>
            <a:r>
              <a:rPr lang="en-US" sz="2400" dirty="0" smtClean="0">
                <a:latin typeface="+mn-lt"/>
              </a:rPr>
              <a:t>Some religions consider blasphemy as a religious crime.</a:t>
            </a:r>
            <a:endParaRPr lang="ru-RU" sz="2400" dirty="0">
              <a:latin typeface="+mn-lt"/>
            </a:endParaRPr>
          </a:p>
        </p:txBody>
      </p:sp>
    </p:spTree>
    <p:extLst>
      <p:ext uri="{BB962C8B-B14F-4D97-AF65-F5344CB8AC3E}">
        <p14:creationId xmlns:p14="http://schemas.microsoft.com/office/powerpoint/2010/main" xmlns="" val="33709754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468313" y="0"/>
            <a:ext cx="184150" cy="244475"/>
          </a:xfrm>
          <a:prstGeom prst="rect">
            <a:avLst/>
          </a:prstGeom>
          <a:noFill/>
          <a:ln w="9525">
            <a:noFill/>
            <a:miter lim="800000"/>
            <a:headEnd/>
            <a:tailEnd/>
          </a:ln>
        </p:spPr>
        <p:txBody>
          <a:bodyPr wrap="none">
            <a:spAutoFit/>
          </a:bodyPr>
          <a:lstStyle/>
          <a:p>
            <a:endParaRPr lang="ru-RU" sz="1000">
              <a:latin typeface="Arial" charset="0"/>
            </a:endParaRPr>
          </a:p>
        </p:txBody>
      </p:sp>
      <p:sp>
        <p:nvSpPr>
          <p:cNvPr id="22531" name="Text Box 4"/>
          <p:cNvSpPr txBox="1">
            <a:spLocks noChangeArrowheads="1"/>
          </p:cNvSpPr>
          <p:nvPr/>
        </p:nvSpPr>
        <p:spPr bwMode="auto">
          <a:xfrm>
            <a:off x="179388" y="260350"/>
            <a:ext cx="4752975" cy="244475"/>
          </a:xfrm>
          <a:prstGeom prst="rect">
            <a:avLst/>
          </a:prstGeom>
          <a:noFill/>
          <a:ln w="9525">
            <a:noFill/>
            <a:miter lim="800000"/>
            <a:headEnd/>
            <a:tailEnd/>
          </a:ln>
        </p:spPr>
        <p:txBody>
          <a:bodyPr>
            <a:spAutoFit/>
          </a:bodyPr>
          <a:lstStyle/>
          <a:p>
            <a:endParaRPr lang="ru-RU" sz="1000">
              <a:latin typeface="Arial" charset="0"/>
            </a:endParaRPr>
          </a:p>
        </p:txBody>
      </p:sp>
      <p:sp>
        <p:nvSpPr>
          <p:cNvPr id="22532" name="Rectangle 5"/>
          <p:cNvSpPr>
            <a:spLocks noChangeArrowheads="1"/>
          </p:cNvSpPr>
          <p:nvPr/>
        </p:nvSpPr>
        <p:spPr bwMode="auto">
          <a:xfrm>
            <a:off x="179388" y="4181475"/>
            <a:ext cx="8785225" cy="2584450"/>
          </a:xfrm>
          <a:prstGeom prst="rect">
            <a:avLst/>
          </a:prstGeom>
          <a:noFill/>
          <a:ln w="9525">
            <a:noFill/>
            <a:miter lim="800000"/>
            <a:headEnd/>
            <a:tailEnd/>
          </a:ln>
        </p:spPr>
        <p:txBody>
          <a:bodyPr anchor="ctr">
            <a:spAutoFit/>
          </a:bodyPr>
          <a:lstStyle/>
          <a:p>
            <a:r>
              <a:rPr lang="en-US" b="1" dirty="0" smtClean="0">
                <a:latin typeface="Arial" charset="0"/>
              </a:rPr>
              <a:t>Alexander </a:t>
            </a:r>
            <a:r>
              <a:rPr lang="en-US" b="1" dirty="0" err="1" smtClean="0">
                <a:latin typeface="Arial" charset="0"/>
              </a:rPr>
              <a:t>Prokhanov</a:t>
            </a:r>
            <a:r>
              <a:rPr lang="en-US" b="1" dirty="0" smtClean="0">
                <a:latin typeface="Arial" charset="0"/>
              </a:rPr>
              <a:t>, </a:t>
            </a:r>
            <a:r>
              <a:rPr lang="en-US" b="1" dirty="0" smtClean="0">
                <a:latin typeface="Arial" charset="0"/>
              </a:rPr>
              <a:t>contemporary </a:t>
            </a:r>
            <a:r>
              <a:rPr lang="en-US" b="1" dirty="0" smtClean="0">
                <a:latin typeface="Arial" charset="0"/>
              </a:rPr>
              <a:t>writer (August 2013):</a:t>
            </a:r>
          </a:p>
          <a:p>
            <a:r>
              <a:rPr lang="en-US" dirty="0" smtClean="0">
                <a:latin typeface="Arial" charset="0"/>
              </a:rPr>
              <a:t>I think I was in a giant, a grand church! Its domes go to heaven, to the stars, and there was even a silver moon there. And at the bottom of the temple took place the show - the interpretation of the events of the Battle of Stalingrad. Light conquers darkness. This blazing firecrackers, fireworks as divine light - all this symbolized  the phantasmagoric battle of these two forces. It was the temple of Stalingrad. And this church has its congregation - there were 200 thousand young people who in one breath praying for everything that happened. And this action has a saint - his name was Joseph Stalin.</a:t>
            </a:r>
            <a:endParaRPr lang="ru-RU" dirty="0">
              <a:latin typeface="Arial" charset="0"/>
            </a:endParaRPr>
          </a:p>
        </p:txBody>
      </p:sp>
      <p:pic>
        <p:nvPicPr>
          <p:cNvPr id="22533" name="Рисунок 5" descr="palma_mavsol.jpg"/>
          <p:cNvPicPr>
            <a:picLocks noChangeAspect="1"/>
          </p:cNvPicPr>
          <p:nvPr/>
        </p:nvPicPr>
        <p:blipFill>
          <a:blip r:embed="rId3" cstate="print"/>
          <a:srcRect/>
          <a:stretch>
            <a:fillRect/>
          </a:stretch>
        </p:blipFill>
        <p:spPr bwMode="auto">
          <a:xfrm>
            <a:off x="250825" y="115888"/>
            <a:ext cx="6985000" cy="4086225"/>
          </a:xfrm>
          <a:prstGeom prst="rect">
            <a:avLst/>
          </a:prstGeom>
          <a:noFill/>
          <a:ln w="9525">
            <a:noFill/>
            <a:miter lim="800000"/>
            <a:headEnd/>
            <a:tailEnd/>
          </a:ln>
        </p:spPr>
      </p:pic>
      <p:sp>
        <p:nvSpPr>
          <p:cNvPr id="22534" name="Прямоугольник 6"/>
          <p:cNvSpPr>
            <a:spLocks noChangeArrowheads="1"/>
          </p:cNvSpPr>
          <p:nvPr/>
        </p:nvSpPr>
        <p:spPr bwMode="auto">
          <a:xfrm flipH="1">
            <a:off x="7164388" y="333375"/>
            <a:ext cx="1871662" cy="1384300"/>
          </a:xfrm>
          <a:prstGeom prst="rect">
            <a:avLst/>
          </a:prstGeom>
          <a:noFill/>
          <a:ln w="9525">
            <a:noFill/>
            <a:miter lim="800000"/>
            <a:headEnd/>
            <a:tailEnd/>
          </a:ln>
        </p:spPr>
        <p:txBody>
          <a:bodyPr>
            <a:spAutoFit/>
          </a:bodyPr>
          <a:lstStyle/>
          <a:p>
            <a:pPr algn="r"/>
            <a:r>
              <a:rPr lang="ru-RU" sz="1400" i="1">
                <a:latin typeface="Arial" charset="0"/>
              </a:rPr>
              <a:t>«Сталинград»,</a:t>
            </a:r>
          </a:p>
          <a:p>
            <a:pPr algn="r"/>
            <a:r>
              <a:rPr lang="ru-RU" sz="1400" i="1">
                <a:latin typeface="Arial" charset="0"/>
              </a:rPr>
              <a:t>байк-шоу </a:t>
            </a:r>
            <a:br>
              <a:rPr lang="ru-RU" sz="1400" i="1">
                <a:latin typeface="Arial" charset="0"/>
              </a:rPr>
            </a:br>
            <a:r>
              <a:rPr lang="ru-RU" sz="1400" i="1">
                <a:latin typeface="Arial" charset="0"/>
              </a:rPr>
              <a:t>к 70-летию победы в Сталинградской битве,</a:t>
            </a:r>
          </a:p>
          <a:p>
            <a:pPr algn="r"/>
            <a:r>
              <a:rPr lang="ru-RU" sz="1400" i="1">
                <a:latin typeface="Arial" charset="0"/>
              </a:rPr>
              <a:t>2013</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468313" y="0"/>
            <a:ext cx="184150" cy="244475"/>
          </a:xfrm>
          <a:prstGeom prst="rect">
            <a:avLst/>
          </a:prstGeom>
          <a:noFill/>
          <a:ln w="9525">
            <a:noFill/>
            <a:miter lim="800000"/>
            <a:headEnd/>
            <a:tailEnd/>
          </a:ln>
        </p:spPr>
        <p:txBody>
          <a:bodyPr wrap="none">
            <a:spAutoFit/>
          </a:bodyPr>
          <a:lstStyle/>
          <a:p>
            <a:endParaRPr lang="ru-RU" sz="1000">
              <a:latin typeface="Arial" charset="0"/>
            </a:endParaRPr>
          </a:p>
        </p:txBody>
      </p:sp>
      <p:sp>
        <p:nvSpPr>
          <p:cNvPr id="22531" name="Text Box 4"/>
          <p:cNvSpPr txBox="1">
            <a:spLocks noChangeArrowheads="1"/>
          </p:cNvSpPr>
          <p:nvPr/>
        </p:nvSpPr>
        <p:spPr bwMode="auto">
          <a:xfrm>
            <a:off x="179388" y="260350"/>
            <a:ext cx="4752975" cy="244475"/>
          </a:xfrm>
          <a:prstGeom prst="rect">
            <a:avLst/>
          </a:prstGeom>
          <a:noFill/>
          <a:ln w="9525">
            <a:noFill/>
            <a:miter lim="800000"/>
            <a:headEnd/>
            <a:tailEnd/>
          </a:ln>
        </p:spPr>
        <p:txBody>
          <a:bodyPr>
            <a:spAutoFit/>
          </a:bodyPr>
          <a:lstStyle/>
          <a:p>
            <a:endParaRPr lang="ru-RU" sz="1000">
              <a:latin typeface="Arial" charset="0"/>
            </a:endParaRPr>
          </a:p>
        </p:txBody>
      </p:sp>
      <p:sp>
        <p:nvSpPr>
          <p:cNvPr id="22532" name="Rectangle 5"/>
          <p:cNvSpPr>
            <a:spLocks noChangeArrowheads="1"/>
          </p:cNvSpPr>
          <p:nvPr/>
        </p:nvSpPr>
        <p:spPr bwMode="auto">
          <a:xfrm>
            <a:off x="5508104" y="368369"/>
            <a:ext cx="3024336" cy="307777"/>
          </a:xfrm>
          <a:prstGeom prst="rect">
            <a:avLst/>
          </a:prstGeom>
          <a:noFill/>
          <a:ln w="9525">
            <a:noFill/>
            <a:miter lim="800000"/>
            <a:headEnd/>
            <a:tailEnd/>
          </a:ln>
        </p:spPr>
        <p:txBody>
          <a:bodyPr wrap="square" anchor="ctr">
            <a:spAutoFit/>
          </a:bodyPr>
          <a:lstStyle/>
          <a:p>
            <a:r>
              <a:rPr lang="en-US" sz="1400" dirty="0" smtClean="0">
                <a:latin typeface="Arial" charset="0"/>
              </a:rPr>
              <a:t>A page from calendar</a:t>
            </a:r>
            <a:endParaRPr lang="ru-RU" sz="1400" dirty="0">
              <a:latin typeface="Arial" charset="0"/>
            </a:endParaRPr>
          </a:p>
        </p:txBody>
      </p:sp>
      <p:pic>
        <p:nvPicPr>
          <p:cNvPr id="22533"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539553" y="166337"/>
            <a:ext cx="4608512" cy="6525328"/>
          </a:xfrm>
          <a:prstGeom prst="rect">
            <a:avLst/>
          </a:prstGeom>
          <a:noFill/>
          <a:ln w="9525">
            <a:noFill/>
            <a:miter lim="800000"/>
            <a:headEnd/>
            <a:tailEnd/>
          </a:ln>
        </p:spPr>
      </p:pic>
      <p:sp>
        <p:nvSpPr>
          <p:cNvPr id="7" name="Rectangle 5"/>
          <p:cNvSpPr>
            <a:spLocks noChangeArrowheads="1"/>
          </p:cNvSpPr>
          <p:nvPr/>
        </p:nvSpPr>
        <p:spPr bwMode="auto">
          <a:xfrm>
            <a:off x="5580112" y="1290830"/>
            <a:ext cx="2808312" cy="2031325"/>
          </a:xfrm>
          <a:prstGeom prst="rect">
            <a:avLst/>
          </a:prstGeom>
          <a:noFill/>
          <a:ln w="9525">
            <a:noFill/>
            <a:miter lim="800000"/>
            <a:headEnd/>
            <a:tailEnd/>
          </a:ln>
        </p:spPr>
        <p:txBody>
          <a:bodyPr wrap="square" anchor="ctr">
            <a:spAutoFit/>
          </a:bodyPr>
          <a:lstStyle/>
          <a:p>
            <a:r>
              <a:rPr lang="en-US" dirty="0" smtClean="0">
                <a:latin typeface="Arial" charset="0"/>
              </a:rPr>
              <a:t>A</a:t>
            </a:r>
            <a:r>
              <a:rPr lang="en-US" dirty="0" smtClean="0">
                <a:latin typeface="Arial" charset="0"/>
              </a:rPr>
              <a:t> political religion often elevates its leaders to near-godlike status</a:t>
            </a:r>
            <a:r>
              <a:rPr lang="en-US" dirty="0" smtClean="0">
                <a:latin typeface="Arial" charset="0"/>
              </a:rPr>
              <a:t>.</a:t>
            </a:r>
            <a:endParaRPr lang="ru-RU" dirty="0" smtClean="0">
              <a:latin typeface="Arial" charset="0"/>
            </a:endParaRPr>
          </a:p>
          <a:p>
            <a:endParaRPr lang="ru-RU" dirty="0" smtClean="0">
              <a:latin typeface="Arial" charset="0"/>
            </a:endParaRPr>
          </a:p>
          <a:p>
            <a:r>
              <a:rPr lang="en-US" dirty="0" smtClean="0">
                <a:latin typeface="Arial" charset="0"/>
              </a:rPr>
              <a:t>Collage explicitly refers to traditional Christian iconography</a:t>
            </a:r>
            <a:r>
              <a:rPr lang="en-US" dirty="0" smtClean="0">
                <a:latin typeface="Arial" charset="0"/>
              </a:rPr>
              <a:t>.</a:t>
            </a:r>
            <a:endParaRPr lang="ru-RU" dirty="0" smtClean="0">
              <a:latin typeface="Arial" charset="0"/>
            </a:endParaRPr>
          </a:p>
        </p:txBody>
      </p:sp>
    </p:spTree>
    <p:extLst>
      <p:ext uri="{BB962C8B-B14F-4D97-AF65-F5344CB8AC3E}">
        <p14:creationId xmlns:p14="http://schemas.microsoft.com/office/powerpoint/2010/main" xmlns="" val="40644565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rgbClr val="ACD8AC"/>
        </a:solidFill>
        <a:effectLst/>
      </p:bgPr>
    </p:bg>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395536" y="1412776"/>
            <a:ext cx="8353425" cy="4062651"/>
          </a:xfrm>
          <a:prstGeom prst="rect">
            <a:avLst/>
          </a:prstGeom>
          <a:noFill/>
          <a:ln w="9525">
            <a:noFill/>
            <a:miter lim="800000"/>
            <a:headEnd/>
            <a:tailEnd/>
          </a:ln>
        </p:spPr>
        <p:txBody>
          <a:bodyPr>
            <a:spAutoFit/>
          </a:bodyPr>
          <a:lstStyle/>
          <a:p>
            <a:pPr algn="ctr">
              <a:spcBef>
                <a:spcPts val="1200"/>
              </a:spcBef>
            </a:pPr>
            <a:r>
              <a:rPr lang="en-US" sz="4400" b="1" dirty="0" smtClean="0">
                <a:solidFill>
                  <a:srgbClr val="000099"/>
                </a:solidFill>
                <a:latin typeface="Calibri" pitchFamily="34" charset="0"/>
              </a:rPr>
              <a:t>POSTSOVIET </a:t>
            </a:r>
            <a:endParaRPr lang="ru-RU" sz="4400" b="1" dirty="0" smtClean="0">
              <a:solidFill>
                <a:srgbClr val="000099"/>
              </a:solidFill>
              <a:latin typeface="Calibri" pitchFamily="34" charset="0"/>
            </a:endParaRPr>
          </a:p>
          <a:p>
            <a:pPr algn="ctr">
              <a:spcBef>
                <a:spcPts val="1200"/>
              </a:spcBef>
            </a:pPr>
            <a:r>
              <a:rPr lang="en-US" sz="4400" b="1" dirty="0" smtClean="0">
                <a:solidFill>
                  <a:srgbClr val="000099"/>
                </a:solidFill>
                <a:latin typeface="Calibri" pitchFamily="34" charset="0"/>
              </a:rPr>
              <a:t>CIVIL RELIGION</a:t>
            </a:r>
            <a:endParaRPr lang="ru-RU" sz="3800" b="1" dirty="0" smtClean="0">
              <a:solidFill>
                <a:srgbClr val="000099"/>
              </a:solidFill>
              <a:latin typeface="Calibri" pitchFamily="34" charset="0"/>
            </a:endParaRPr>
          </a:p>
          <a:p>
            <a:pPr algn="ctr">
              <a:spcBef>
                <a:spcPts val="1200"/>
              </a:spcBef>
            </a:pPr>
            <a:endParaRPr lang="ru-RU" sz="3600" b="1" dirty="0">
              <a:solidFill>
                <a:srgbClr val="000099"/>
              </a:solidFill>
              <a:latin typeface="Calibri" pitchFamily="34" charset="0"/>
            </a:endParaRPr>
          </a:p>
          <a:p>
            <a:pPr algn="ctr">
              <a:spcBef>
                <a:spcPct val="50000"/>
              </a:spcBef>
            </a:pPr>
            <a:r>
              <a:rPr lang="en-US" sz="1400" b="1" dirty="0" smtClean="0">
                <a:solidFill>
                  <a:srgbClr val="000099"/>
                </a:solidFill>
                <a:latin typeface="Calibri" pitchFamily="34" charset="0"/>
              </a:rPr>
              <a:t>SERGEI CHAPNIN</a:t>
            </a:r>
          </a:p>
          <a:p>
            <a:pPr algn="ctr">
              <a:spcBef>
                <a:spcPct val="50000"/>
              </a:spcBef>
            </a:pPr>
            <a:r>
              <a:rPr lang="en-US" sz="1400" b="1" dirty="0" err="1" smtClean="0">
                <a:solidFill>
                  <a:srgbClr val="000099"/>
                </a:solidFill>
                <a:latin typeface="Calibri" pitchFamily="34" charset="0"/>
              </a:rPr>
              <a:t>www.chapnin.ru</a:t>
            </a:r>
            <a:endParaRPr lang="ru-RU" sz="1400" b="1" dirty="0">
              <a:solidFill>
                <a:srgbClr val="000099"/>
              </a:solidFill>
              <a:latin typeface="Calibri" pitchFamily="34" charset="0"/>
            </a:endParaRPr>
          </a:p>
          <a:p>
            <a:pPr algn="ctr">
              <a:spcBef>
                <a:spcPct val="50000"/>
              </a:spcBef>
            </a:pPr>
            <a:endParaRPr lang="ru-RU" dirty="0">
              <a:latin typeface="Calibri" pitchFamily="34" charset="0"/>
            </a:endParaRPr>
          </a:p>
          <a:p>
            <a:pPr algn="ctr">
              <a:spcBef>
                <a:spcPct val="50000"/>
              </a:spcBef>
            </a:pPr>
            <a:r>
              <a:rPr lang="en-US" dirty="0" smtClean="0">
                <a:solidFill>
                  <a:schemeClr val="accent1">
                    <a:lumMod val="25000"/>
                  </a:schemeClr>
                </a:solidFill>
                <a:latin typeface="Calibri" pitchFamily="34" charset="0"/>
              </a:rPr>
              <a:t>MOSCOW</a:t>
            </a:r>
            <a:r>
              <a:rPr lang="en-US" dirty="0">
                <a:solidFill>
                  <a:schemeClr val="accent1">
                    <a:lumMod val="25000"/>
                  </a:schemeClr>
                </a:solidFill>
                <a:latin typeface="Calibri" pitchFamily="34" charset="0"/>
              </a:rPr>
              <a:t/>
            </a:r>
            <a:br>
              <a:rPr lang="en-US" dirty="0">
                <a:solidFill>
                  <a:schemeClr val="accent1">
                    <a:lumMod val="25000"/>
                  </a:schemeClr>
                </a:solidFill>
                <a:latin typeface="Calibri" pitchFamily="34" charset="0"/>
              </a:rPr>
            </a:br>
            <a:r>
              <a:rPr lang="ru-RU" dirty="0" smtClean="0">
                <a:solidFill>
                  <a:schemeClr val="accent1">
                    <a:lumMod val="25000"/>
                  </a:schemeClr>
                </a:solidFill>
                <a:latin typeface="Calibri" pitchFamily="34" charset="0"/>
              </a:rPr>
              <a:t>19 </a:t>
            </a:r>
            <a:r>
              <a:rPr lang="en-US" dirty="0" smtClean="0">
                <a:solidFill>
                  <a:schemeClr val="accent1">
                    <a:lumMod val="25000"/>
                  </a:schemeClr>
                </a:solidFill>
                <a:latin typeface="Calibri" pitchFamily="34" charset="0"/>
              </a:rPr>
              <a:t>November </a:t>
            </a:r>
            <a:r>
              <a:rPr lang="ru-RU" dirty="0" smtClean="0">
                <a:solidFill>
                  <a:schemeClr val="accent1">
                    <a:lumMod val="25000"/>
                  </a:schemeClr>
                </a:solidFill>
                <a:latin typeface="Calibri" pitchFamily="34" charset="0"/>
              </a:rPr>
              <a:t>2015</a:t>
            </a:r>
            <a:endParaRPr lang="ru-RU" dirty="0">
              <a:solidFill>
                <a:schemeClr val="accent1">
                  <a:lumMod val="25000"/>
                </a:schemeClr>
              </a:solidFill>
              <a:latin typeface="Calibri"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468313" y="0"/>
            <a:ext cx="184150" cy="244475"/>
          </a:xfrm>
          <a:prstGeom prst="rect">
            <a:avLst/>
          </a:prstGeom>
          <a:noFill/>
          <a:ln w="9525">
            <a:noFill/>
            <a:miter lim="800000"/>
            <a:headEnd/>
            <a:tailEnd/>
          </a:ln>
        </p:spPr>
        <p:txBody>
          <a:bodyPr wrap="none">
            <a:spAutoFit/>
          </a:bodyPr>
          <a:lstStyle/>
          <a:p>
            <a:endParaRPr lang="ru-RU" sz="1000">
              <a:latin typeface="Arial" charset="0"/>
            </a:endParaRPr>
          </a:p>
        </p:txBody>
      </p:sp>
      <p:sp>
        <p:nvSpPr>
          <p:cNvPr id="22531" name="Text Box 4"/>
          <p:cNvSpPr txBox="1">
            <a:spLocks noChangeArrowheads="1"/>
          </p:cNvSpPr>
          <p:nvPr/>
        </p:nvSpPr>
        <p:spPr bwMode="auto">
          <a:xfrm>
            <a:off x="179388" y="260350"/>
            <a:ext cx="4752975" cy="244475"/>
          </a:xfrm>
          <a:prstGeom prst="rect">
            <a:avLst/>
          </a:prstGeom>
          <a:noFill/>
          <a:ln w="9525">
            <a:noFill/>
            <a:miter lim="800000"/>
            <a:headEnd/>
            <a:tailEnd/>
          </a:ln>
        </p:spPr>
        <p:txBody>
          <a:bodyPr>
            <a:spAutoFit/>
          </a:bodyPr>
          <a:lstStyle/>
          <a:p>
            <a:endParaRPr lang="ru-RU" sz="1000">
              <a:latin typeface="Arial" charset="0"/>
            </a:endParaRPr>
          </a:p>
        </p:txBody>
      </p:sp>
      <p:sp>
        <p:nvSpPr>
          <p:cNvPr id="22532" name="Rectangle 5"/>
          <p:cNvSpPr>
            <a:spLocks noChangeArrowheads="1"/>
          </p:cNvSpPr>
          <p:nvPr/>
        </p:nvSpPr>
        <p:spPr bwMode="auto">
          <a:xfrm>
            <a:off x="683568" y="4132530"/>
            <a:ext cx="7992888" cy="1477328"/>
          </a:xfrm>
          <a:prstGeom prst="rect">
            <a:avLst/>
          </a:prstGeom>
          <a:noFill/>
          <a:ln w="9525">
            <a:noFill/>
            <a:miter lim="800000"/>
            <a:headEnd/>
            <a:tailEnd/>
          </a:ln>
        </p:spPr>
        <p:txBody>
          <a:bodyPr wrap="square" anchor="ctr">
            <a:spAutoFit/>
          </a:bodyPr>
          <a:lstStyle/>
          <a:p>
            <a:r>
              <a:rPr lang="en-US" b="1" dirty="0" smtClean="0">
                <a:latin typeface="Arial" charset="0"/>
              </a:rPr>
              <a:t>Vladimir </a:t>
            </a:r>
            <a:r>
              <a:rPr lang="en-US" b="1" dirty="0" err="1" smtClean="0">
                <a:latin typeface="Arial" charset="0"/>
              </a:rPr>
              <a:t>Medinsky</a:t>
            </a:r>
            <a:r>
              <a:rPr lang="en-US" b="1" dirty="0" smtClean="0">
                <a:latin typeface="Arial" charset="0"/>
              </a:rPr>
              <a:t>,  the </a:t>
            </a:r>
            <a:r>
              <a:rPr lang="en-US" b="1" dirty="0" smtClean="0">
                <a:latin typeface="Arial" charset="0"/>
              </a:rPr>
              <a:t>Minister of Culture of the Russian </a:t>
            </a:r>
            <a:r>
              <a:rPr lang="en-US" b="1" dirty="0" smtClean="0">
                <a:latin typeface="Arial" charset="0"/>
              </a:rPr>
              <a:t>Federation </a:t>
            </a:r>
            <a:r>
              <a:rPr lang="en-US" b="1" dirty="0" smtClean="0">
                <a:latin typeface="Arial" charset="0"/>
              </a:rPr>
              <a:t>(August 2015):</a:t>
            </a:r>
          </a:p>
          <a:p>
            <a:endParaRPr lang="en-US" dirty="0" smtClean="0">
              <a:latin typeface="Arial" charset="0"/>
            </a:endParaRPr>
          </a:p>
          <a:p>
            <a:r>
              <a:rPr lang="en-US" dirty="0" smtClean="0">
                <a:latin typeface="Arial" charset="0"/>
              </a:rPr>
              <a:t>T</a:t>
            </a:r>
            <a:r>
              <a:rPr lang="en-US" dirty="0" smtClean="0">
                <a:latin typeface="Arial" charset="0"/>
              </a:rPr>
              <a:t>he </a:t>
            </a:r>
            <a:r>
              <a:rPr lang="en-US" dirty="0" smtClean="0">
                <a:latin typeface="Arial" charset="0"/>
              </a:rPr>
              <a:t>epic Soviet heroes should be </a:t>
            </a:r>
            <a:r>
              <a:rPr lang="en-US" dirty="0" smtClean="0">
                <a:latin typeface="Arial" charset="0"/>
              </a:rPr>
              <a:t>treated as the saints canonized by the church. This </a:t>
            </a:r>
            <a:r>
              <a:rPr lang="en-US" dirty="0" smtClean="0">
                <a:latin typeface="Arial" charset="0"/>
              </a:rPr>
              <a:t>is my </a:t>
            </a:r>
            <a:r>
              <a:rPr lang="en-US" dirty="0" smtClean="0">
                <a:latin typeface="Arial" charset="0"/>
              </a:rPr>
              <a:t>opinion as Russian citizen.</a:t>
            </a:r>
            <a:endParaRPr lang="ru-RU" dirty="0">
              <a:latin typeface="Arial" charset="0"/>
            </a:endParaRPr>
          </a:p>
        </p:txBody>
      </p:sp>
      <p:pic>
        <p:nvPicPr>
          <p:cNvPr id="22533"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683568" y="260648"/>
            <a:ext cx="7926323" cy="3312368"/>
          </a:xfrm>
          <a:prstGeom prst="rect">
            <a:avLst/>
          </a:prstGeom>
          <a:noFill/>
          <a:ln w="9525">
            <a:noFill/>
            <a:miter lim="800000"/>
            <a:headEnd/>
            <a:tailEnd/>
          </a:ln>
        </p:spPr>
      </p:pic>
      <p:sp>
        <p:nvSpPr>
          <p:cNvPr id="2" name="Прямоугольник 1"/>
          <p:cNvSpPr/>
          <p:nvPr/>
        </p:nvSpPr>
        <p:spPr>
          <a:xfrm>
            <a:off x="3419872" y="6093296"/>
            <a:ext cx="5508104" cy="307777"/>
          </a:xfrm>
          <a:prstGeom prst="rect">
            <a:avLst/>
          </a:prstGeom>
        </p:spPr>
        <p:txBody>
          <a:bodyPr wrap="square">
            <a:spAutoFit/>
          </a:bodyPr>
          <a:lstStyle/>
          <a:p>
            <a:pPr algn="r"/>
            <a:r>
              <a:rPr lang="ru-RU" sz="1400" i="1" dirty="0" smtClean="0">
                <a:latin typeface="Arial" charset="0"/>
              </a:rPr>
              <a:t>«Российская газета», август 2015</a:t>
            </a:r>
            <a:endParaRPr lang="ru-RU" sz="1400" i="1" dirty="0">
              <a:latin typeface="Arial" charset="0"/>
            </a:endParaRPr>
          </a:p>
        </p:txBody>
      </p:sp>
    </p:spTree>
    <p:extLst>
      <p:ext uri="{BB962C8B-B14F-4D97-AF65-F5344CB8AC3E}">
        <p14:creationId xmlns:p14="http://schemas.microsoft.com/office/powerpoint/2010/main" xmlns="" val="30112214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468313" y="0"/>
            <a:ext cx="184150" cy="244475"/>
          </a:xfrm>
          <a:prstGeom prst="rect">
            <a:avLst/>
          </a:prstGeom>
          <a:noFill/>
          <a:ln w="9525">
            <a:noFill/>
            <a:miter lim="800000"/>
            <a:headEnd/>
            <a:tailEnd/>
          </a:ln>
        </p:spPr>
        <p:txBody>
          <a:bodyPr wrap="none">
            <a:spAutoFit/>
          </a:bodyPr>
          <a:lstStyle/>
          <a:p>
            <a:endParaRPr lang="ru-RU" sz="1000">
              <a:latin typeface="Arial" charset="0"/>
            </a:endParaRPr>
          </a:p>
        </p:txBody>
      </p:sp>
      <p:sp>
        <p:nvSpPr>
          <p:cNvPr id="21507" name="Rectangle 5"/>
          <p:cNvSpPr>
            <a:spLocks noChangeArrowheads="1"/>
          </p:cNvSpPr>
          <p:nvPr/>
        </p:nvSpPr>
        <p:spPr bwMode="auto">
          <a:xfrm>
            <a:off x="4140200" y="446455"/>
            <a:ext cx="4824413" cy="4093428"/>
          </a:xfrm>
          <a:prstGeom prst="rect">
            <a:avLst/>
          </a:prstGeom>
          <a:noFill/>
          <a:ln w="9525">
            <a:noFill/>
            <a:miter lim="800000"/>
            <a:headEnd/>
            <a:tailEnd/>
          </a:ln>
        </p:spPr>
        <p:txBody>
          <a:bodyPr anchor="ctr">
            <a:spAutoFit/>
          </a:bodyPr>
          <a:lstStyle/>
          <a:p>
            <a:r>
              <a:rPr lang="en-US" sz="2000" b="1" dirty="0" smtClean="0">
                <a:latin typeface="Arial" charset="0"/>
              </a:rPr>
              <a:t>President Vladimir Putin:</a:t>
            </a:r>
          </a:p>
          <a:p>
            <a:endParaRPr lang="en-US" sz="2000" b="1" dirty="0" smtClean="0">
              <a:latin typeface="Arial" charset="0"/>
            </a:endParaRPr>
          </a:p>
          <a:p>
            <a:r>
              <a:rPr lang="en-US" sz="2000" dirty="0" smtClean="0">
                <a:latin typeface="Arial" charset="0"/>
              </a:rPr>
              <a:t>Code of the Builder of Communism - what is this? It says the same thing in the Bible or in the Qur'an: Do not steal, do not kill, do not covet your neighbor's wife. It's all spelled out there, and from there taken. Here, many talk about the Mausoleum, say this is not the tradition. What is not in the tradition? Travel to Kiev-</a:t>
            </a:r>
            <a:r>
              <a:rPr lang="en-US" sz="2000" dirty="0" err="1" smtClean="0">
                <a:latin typeface="Arial" charset="0"/>
              </a:rPr>
              <a:t>Pechersk</a:t>
            </a:r>
            <a:r>
              <a:rPr lang="en-US" sz="2000" dirty="0" smtClean="0">
                <a:latin typeface="Arial" charset="0"/>
              </a:rPr>
              <a:t> </a:t>
            </a:r>
            <a:r>
              <a:rPr lang="en-US" sz="2000" dirty="0" err="1" smtClean="0">
                <a:latin typeface="Arial" charset="0"/>
              </a:rPr>
              <a:t>Lavra</a:t>
            </a:r>
            <a:r>
              <a:rPr lang="en-US" sz="2000" dirty="0" smtClean="0">
                <a:latin typeface="Arial" charset="0"/>
              </a:rPr>
              <a:t>, or see that in the Pskov Monastery on Mount Athos either. There are relics of the holy people.</a:t>
            </a:r>
            <a:endParaRPr lang="ru-RU" sz="1200" i="1" dirty="0">
              <a:latin typeface="Arial" charset="0"/>
            </a:endParaRPr>
          </a:p>
        </p:txBody>
      </p:sp>
      <p:pic>
        <p:nvPicPr>
          <p:cNvPr id="21508" name="Рисунок 5" descr="Путин1.jpeg"/>
          <p:cNvPicPr>
            <a:picLocks noChangeAspect="1"/>
          </p:cNvPicPr>
          <p:nvPr/>
        </p:nvPicPr>
        <p:blipFill>
          <a:blip r:embed="rId3" cstate="print"/>
          <a:srcRect/>
          <a:stretch>
            <a:fillRect/>
          </a:stretch>
        </p:blipFill>
        <p:spPr bwMode="auto">
          <a:xfrm>
            <a:off x="331788" y="549275"/>
            <a:ext cx="3735387" cy="3816350"/>
          </a:xfrm>
          <a:prstGeom prst="rect">
            <a:avLst/>
          </a:prstGeom>
          <a:noFill/>
          <a:ln w="9525">
            <a:noFill/>
            <a:miter lim="800000"/>
            <a:headEnd/>
            <a:tailEnd/>
          </a:ln>
        </p:spPr>
      </p:pic>
      <p:sp>
        <p:nvSpPr>
          <p:cNvPr id="21509" name="Прямоугольник 6"/>
          <p:cNvSpPr>
            <a:spLocks noChangeArrowheads="1"/>
          </p:cNvSpPr>
          <p:nvPr/>
        </p:nvSpPr>
        <p:spPr bwMode="auto">
          <a:xfrm>
            <a:off x="250825" y="4437063"/>
            <a:ext cx="8642350" cy="1569660"/>
          </a:xfrm>
          <a:prstGeom prst="rect">
            <a:avLst/>
          </a:prstGeom>
          <a:noFill/>
          <a:ln w="9525">
            <a:noFill/>
            <a:miter lim="800000"/>
            <a:headEnd/>
            <a:tailEnd/>
          </a:ln>
        </p:spPr>
        <p:txBody>
          <a:bodyPr>
            <a:spAutoFit/>
          </a:bodyPr>
          <a:lstStyle/>
          <a:p>
            <a:r>
              <a:rPr lang="en-US" i="1" dirty="0" smtClean="0">
                <a:latin typeface="Arial" charset="0"/>
              </a:rPr>
              <a:t>…</a:t>
            </a:r>
            <a:r>
              <a:rPr lang="en-US" b="1" i="1" dirty="0" smtClean="0">
                <a:latin typeface="Arial" charset="0"/>
              </a:rPr>
              <a:t>In </a:t>
            </a:r>
            <a:r>
              <a:rPr lang="en-US" b="1" i="1" dirty="0" smtClean="0">
                <a:latin typeface="Arial" charset="0"/>
              </a:rPr>
              <a:t>this sense, the Communists, even in this part of the tradition intercepted. They do this correctly, in accordance with the needs of the time.</a:t>
            </a:r>
            <a:r>
              <a:rPr lang="ru-RU" b="1" i="1" dirty="0" smtClean="0">
                <a:latin typeface="Arial" charset="0"/>
              </a:rPr>
              <a:t> </a:t>
            </a:r>
            <a:endParaRPr lang="ru-RU" b="1" i="1" dirty="0">
              <a:latin typeface="Arial" charset="0"/>
            </a:endParaRPr>
          </a:p>
          <a:p>
            <a:endParaRPr lang="ru-RU" i="1" dirty="0">
              <a:latin typeface="Arial" charset="0"/>
            </a:endParaRPr>
          </a:p>
          <a:p>
            <a:pPr algn="r"/>
            <a:r>
              <a:rPr lang="ru-RU" sz="1200" i="1" dirty="0">
                <a:latin typeface="Arial" charset="0"/>
              </a:rPr>
              <a:t>Стенограмма встречи В.В.Путина с доверенными лицами.</a:t>
            </a:r>
          </a:p>
          <a:p>
            <a:pPr algn="r"/>
            <a:r>
              <a:rPr lang="ru-RU" sz="1200" i="1" dirty="0">
                <a:latin typeface="Arial" charset="0"/>
              </a:rPr>
              <a:t>Кремль, 10 декабря 2012 года</a:t>
            </a:r>
            <a:r>
              <a:rPr lang="ru-RU" dirty="0">
                <a:latin typeface="Arial" charset="0"/>
              </a:rPr>
              <a:t/>
            </a:r>
            <a:br>
              <a:rPr lang="ru-RU" dirty="0">
                <a:latin typeface="Arial" charset="0"/>
              </a:rPr>
            </a:b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468313" y="0"/>
            <a:ext cx="184150" cy="244475"/>
          </a:xfrm>
          <a:prstGeom prst="rect">
            <a:avLst/>
          </a:prstGeom>
          <a:noFill/>
          <a:ln w="9525">
            <a:noFill/>
            <a:miter lim="800000"/>
            <a:headEnd/>
            <a:tailEnd/>
          </a:ln>
        </p:spPr>
        <p:txBody>
          <a:bodyPr wrap="none">
            <a:spAutoFit/>
          </a:bodyPr>
          <a:lstStyle/>
          <a:p>
            <a:endParaRPr lang="ru-RU" sz="1000">
              <a:latin typeface="Arial" charset="0"/>
            </a:endParaRPr>
          </a:p>
        </p:txBody>
      </p:sp>
      <p:sp>
        <p:nvSpPr>
          <p:cNvPr id="22531" name="Text Box 4"/>
          <p:cNvSpPr txBox="1">
            <a:spLocks noChangeArrowheads="1"/>
          </p:cNvSpPr>
          <p:nvPr/>
        </p:nvSpPr>
        <p:spPr bwMode="auto">
          <a:xfrm>
            <a:off x="179388" y="260350"/>
            <a:ext cx="4752975" cy="244475"/>
          </a:xfrm>
          <a:prstGeom prst="rect">
            <a:avLst/>
          </a:prstGeom>
          <a:noFill/>
          <a:ln w="9525">
            <a:noFill/>
            <a:miter lim="800000"/>
            <a:headEnd/>
            <a:tailEnd/>
          </a:ln>
        </p:spPr>
        <p:txBody>
          <a:bodyPr>
            <a:spAutoFit/>
          </a:bodyPr>
          <a:lstStyle/>
          <a:p>
            <a:endParaRPr lang="ru-RU" sz="1000">
              <a:latin typeface="Arial" charset="0"/>
            </a:endParaRPr>
          </a:p>
        </p:txBody>
      </p:sp>
      <p:sp>
        <p:nvSpPr>
          <p:cNvPr id="22532" name="Rectangle 5"/>
          <p:cNvSpPr>
            <a:spLocks noChangeArrowheads="1"/>
          </p:cNvSpPr>
          <p:nvPr/>
        </p:nvSpPr>
        <p:spPr bwMode="auto">
          <a:xfrm>
            <a:off x="683569" y="5118144"/>
            <a:ext cx="7632848" cy="1200329"/>
          </a:xfrm>
          <a:prstGeom prst="rect">
            <a:avLst/>
          </a:prstGeom>
          <a:noFill/>
          <a:ln w="9525">
            <a:noFill/>
            <a:miter lim="800000"/>
            <a:headEnd/>
            <a:tailEnd/>
          </a:ln>
        </p:spPr>
        <p:txBody>
          <a:bodyPr wrap="square" anchor="ctr">
            <a:spAutoFit/>
          </a:bodyPr>
          <a:lstStyle/>
          <a:p>
            <a:r>
              <a:rPr lang="en-US" b="1" dirty="0" smtClean="0">
                <a:latin typeface="Arial" charset="0"/>
              </a:rPr>
              <a:t>Alexander </a:t>
            </a:r>
            <a:r>
              <a:rPr lang="en-US" b="1" dirty="0" err="1" smtClean="0">
                <a:latin typeface="Arial" charset="0"/>
              </a:rPr>
              <a:t>Prokhanov</a:t>
            </a:r>
            <a:r>
              <a:rPr lang="en-US" b="1" dirty="0" smtClean="0">
                <a:latin typeface="Arial" charset="0"/>
              </a:rPr>
              <a:t>, contemporary writer </a:t>
            </a:r>
            <a:r>
              <a:rPr lang="en-US" b="1" dirty="0" smtClean="0">
                <a:latin typeface="Arial" charset="0"/>
              </a:rPr>
              <a:t>(May 2015):</a:t>
            </a:r>
            <a:endParaRPr lang="en-US" b="1" dirty="0" smtClean="0">
              <a:latin typeface="Arial" charset="0"/>
            </a:endParaRPr>
          </a:p>
          <a:p>
            <a:r>
              <a:rPr lang="en-US" dirty="0" smtClean="0">
                <a:latin typeface="+mn-lt"/>
              </a:rPr>
              <a:t>In </a:t>
            </a:r>
            <a:r>
              <a:rPr lang="en-US" dirty="0" smtClean="0">
                <a:latin typeface="+mn-lt"/>
              </a:rPr>
              <a:t>my opinion, Stalin atone for his sin by winning the war. Victory - a ransom for all sin. And if, in your opinion, he is a sinner and do not atone for his own sins, then he would have had to be defeated this war.</a:t>
            </a:r>
            <a:endParaRPr lang="ru-RU" dirty="0">
              <a:latin typeface="+mn-lt"/>
            </a:endParaRPr>
          </a:p>
        </p:txBody>
      </p:sp>
      <p:pic>
        <p:nvPicPr>
          <p:cNvPr id="22533"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744260" y="167951"/>
            <a:ext cx="7140107" cy="4760071"/>
          </a:xfrm>
          <a:prstGeom prst="rect">
            <a:avLst/>
          </a:prstGeom>
          <a:noFill/>
          <a:ln w="9525">
            <a:noFill/>
            <a:miter lim="800000"/>
            <a:headEnd/>
            <a:tailEnd/>
          </a:ln>
        </p:spPr>
      </p:pic>
    </p:spTree>
    <p:extLst>
      <p:ext uri="{BB962C8B-B14F-4D97-AF65-F5344CB8AC3E}">
        <p14:creationId xmlns:p14="http://schemas.microsoft.com/office/powerpoint/2010/main" xmlns="" val="38547367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468313" y="0"/>
            <a:ext cx="184150" cy="244475"/>
          </a:xfrm>
          <a:prstGeom prst="rect">
            <a:avLst/>
          </a:prstGeom>
          <a:noFill/>
          <a:ln w="9525">
            <a:noFill/>
            <a:miter lim="800000"/>
            <a:headEnd/>
            <a:tailEnd/>
          </a:ln>
        </p:spPr>
        <p:txBody>
          <a:bodyPr wrap="none">
            <a:spAutoFit/>
          </a:bodyPr>
          <a:lstStyle/>
          <a:p>
            <a:endParaRPr lang="ru-RU" sz="1000">
              <a:latin typeface="Arial" charset="0"/>
            </a:endParaRPr>
          </a:p>
        </p:txBody>
      </p:sp>
      <p:sp>
        <p:nvSpPr>
          <p:cNvPr id="22531" name="Text Box 4"/>
          <p:cNvSpPr txBox="1">
            <a:spLocks noChangeArrowheads="1"/>
          </p:cNvSpPr>
          <p:nvPr/>
        </p:nvSpPr>
        <p:spPr bwMode="auto">
          <a:xfrm>
            <a:off x="179388" y="260350"/>
            <a:ext cx="4752975" cy="244475"/>
          </a:xfrm>
          <a:prstGeom prst="rect">
            <a:avLst/>
          </a:prstGeom>
          <a:noFill/>
          <a:ln w="9525">
            <a:noFill/>
            <a:miter lim="800000"/>
            <a:headEnd/>
            <a:tailEnd/>
          </a:ln>
        </p:spPr>
        <p:txBody>
          <a:bodyPr>
            <a:spAutoFit/>
          </a:bodyPr>
          <a:lstStyle/>
          <a:p>
            <a:endParaRPr lang="ru-RU" sz="1000">
              <a:latin typeface="Arial" charset="0"/>
            </a:endParaRPr>
          </a:p>
        </p:txBody>
      </p:sp>
      <p:sp>
        <p:nvSpPr>
          <p:cNvPr id="22532" name="Rectangle 5"/>
          <p:cNvSpPr>
            <a:spLocks noChangeArrowheads="1"/>
          </p:cNvSpPr>
          <p:nvPr/>
        </p:nvSpPr>
        <p:spPr bwMode="auto">
          <a:xfrm>
            <a:off x="683569" y="4797152"/>
            <a:ext cx="7632848" cy="1754326"/>
          </a:xfrm>
          <a:prstGeom prst="rect">
            <a:avLst/>
          </a:prstGeom>
          <a:noFill/>
          <a:ln w="9525">
            <a:noFill/>
            <a:miter lim="800000"/>
            <a:headEnd/>
            <a:tailEnd/>
          </a:ln>
        </p:spPr>
        <p:txBody>
          <a:bodyPr wrap="square" anchor="ctr">
            <a:spAutoFit/>
          </a:bodyPr>
          <a:lstStyle/>
          <a:p>
            <a:r>
              <a:rPr lang="en-US" dirty="0" smtClean="0">
                <a:latin typeface="Arial" charset="0"/>
              </a:rPr>
              <a:t>Rituals</a:t>
            </a:r>
            <a:r>
              <a:rPr lang="en-US" dirty="0" smtClean="0">
                <a:latin typeface="Arial" charset="0"/>
              </a:rPr>
              <a:t>, which may be called the worship of eternal </a:t>
            </a:r>
            <a:r>
              <a:rPr lang="en-US" dirty="0" smtClean="0">
                <a:latin typeface="Arial" charset="0"/>
              </a:rPr>
              <a:t>flame, </a:t>
            </a:r>
            <a:r>
              <a:rPr lang="en-US" dirty="0" smtClean="0">
                <a:latin typeface="Arial" charset="0"/>
              </a:rPr>
              <a:t>is at the heart of the cult of Victory.</a:t>
            </a:r>
          </a:p>
          <a:p>
            <a:r>
              <a:rPr lang="en-US" dirty="0" smtClean="0">
                <a:latin typeface="Arial" charset="0"/>
              </a:rPr>
              <a:t>Today it is not only a civil ceremony. Orthodox clergy regularly takes part in a ceremony at the eternal flame. </a:t>
            </a:r>
            <a:r>
              <a:rPr lang="en-US" dirty="0" smtClean="0">
                <a:latin typeface="Arial" charset="0"/>
              </a:rPr>
              <a:t>They </a:t>
            </a:r>
            <a:r>
              <a:rPr lang="en-US" dirty="0" smtClean="0">
                <a:latin typeface="Arial" charset="0"/>
              </a:rPr>
              <a:t>are praying for the commemoration of fallen soldiers, but it is noteworthy that they do </a:t>
            </a:r>
            <a:r>
              <a:rPr lang="en-US" dirty="0" smtClean="0">
                <a:latin typeface="Arial" charset="0"/>
              </a:rPr>
              <a:t>these prayers at the memorials and not </a:t>
            </a:r>
            <a:r>
              <a:rPr lang="en-US" dirty="0" smtClean="0">
                <a:latin typeface="Arial" charset="0"/>
              </a:rPr>
              <a:t>in </a:t>
            </a:r>
            <a:r>
              <a:rPr lang="en-US" smtClean="0">
                <a:latin typeface="Arial" charset="0"/>
              </a:rPr>
              <a:t>the </a:t>
            </a:r>
            <a:r>
              <a:rPr lang="en-US" smtClean="0">
                <a:latin typeface="Arial" charset="0"/>
              </a:rPr>
              <a:t>churches.</a:t>
            </a:r>
            <a:endParaRPr lang="ru-RU" dirty="0">
              <a:latin typeface="Arial" charset="0"/>
            </a:endParaRPr>
          </a:p>
        </p:txBody>
      </p:sp>
      <p:pic>
        <p:nvPicPr>
          <p:cNvPr id="22533" name="Рисунок 5"/>
          <p:cNvPicPr>
            <a:picLocks noChangeAspect="1"/>
          </p:cNvPicPr>
          <p:nvPr/>
        </p:nvPicPr>
        <p:blipFill rotWithShape="1">
          <a:blip r:embed="rId3" cstate="print">
            <a:extLst>
              <a:ext uri="{28A0092B-C50C-407E-A947-70E740481C1C}">
                <a14:useLocalDpi xmlns:a14="http://schemas.microsoft.com/office/drawing/2010/main" xmlns="" val="0"/>
              </a:ext>
            </a:extLst>
          </a:blip>
          <a:srcRect b="5317"/>
          <a:stretch/>
        </p:blipFill>
        <p:spPr bwMode="auto">
          <a:xfrm>
            <a:off x="744260" y="171670"/>
            <a:ext cx="7140107" cy="4500000"/>
          </a:xfrm>
          <a:prstGeom prst="rect">
            <a:avLst/>
          </a:prstGeom>
          <a:noFill/>
          <a:ln w="9525">
            <a:noFill/>
            <a:miter lim="800000"/>
            <a:headEnd/>
            <a:tailEnd/>
          </a:ln>
        </p:spPr>
      </p:pic>
    </p:spTree>
    <p:extLst>
      <p:ext uri="{BB962C8B-B14F-4D97-AF65-F5344CB8AC3E}">
        <p14:creationId xmlns:p14="http://schemas.microsoft.com/office/powerpoint/2010/main" xmlns="" val="5640450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468313" y="0"/>
            <a:ext cx="184150" cy="244475"/>
          </a:xfrm>
          <a:prstGeom prst="rect">
            <a:avLst/>
          </a:prstGeom>
          <a:noFill/>
          <a:ln w="9525">
            <a:noFill/>
            <a:miter lim="800000"/>
            <a:headEnd/>
            <a:tailEnd/>
          </a:ln>
        </p:spPr>
        <p:txBody>
          <a:bodyPr wrap="none">
            <a:spAutoFit/>
          </a:bodyPr>
          <a:lstStyle/>
          <a:p>
            <a:endParaRPr lang="ru-RU" sz="1000">
              <a:latin typeface="Arial" charset="0"/>
            </a:endParaRPr>
          </a:p>
        </p:txBody>
      </p:sp>
      <p:sp>
        <p:nvSpPr>
          <p:cNvPr id="22531" name="Text Box 4"/>
          <p:cNvSpPr txBox="1">
            <a:spLocks noChangeArrowheads="1"/>
          </p:cNvSpPr>
          <p:nvPr/>
        </p:nvSpPr>
        <p:spPr bwMode="auto">
          <a:xfrm>
            <a:off x="179388" y="260350"/>
            <a:ext cx="4752975" cy="244475"/>
          </a:xfrm>
          <a:prstGeom prst="rect">
            <a:avLst/>
          </a:prstGeom>
          <a:noFill/>
          <a:ln w="9525">
            <a:noFill/>
            <a:miter lim="800000"/>
            <a:headEnd/>
            <a:tailEnd/>
          </a:ln>
        </p:spPr>
        <p:txBody>
          <a:bodyPr>
            <a:spAutoFit/>
          </a:bodyPr>
          <a:lstStyle/>
          <a:p>
            <a:endParaRPr lang="ru-RU" sz="1000">
              <a:latin typeface="Arial" charset="0"/>
            </a:endParaRPr>
          </a:p>
        </p:txBody>
      </p:sp>
      <p:sp>
        <p:nvSpPr>
          <p:cNvPr id="22532" name="Rectangle 5"/>
          <p:cNvSpPr>
            <a:spLocks noChangeArrowheads="1"/>
          </p:cNvSpPr>
          <p:nvPr/>
        </p:nvSpPr>
        <p:spPr bwMode="auto">
          <a:xfrm>
            <a:off x="5580112" y="260648"/>
            <a:ext cx="2232249" cy="2031325"/>
          </a:xfrm>
          <a:prstGeom prst="rect">
            <a:avLst/>
          </a:prstGeom>
          <a:noFill/>
          <a:ln w="9525">
            <a:noFill/>
            <a:miter lim="800000"/>
            <a:headEnd/>
            <a:tailEnd/>
          </a:ln>
        </p:spPr>
        <p:txBody>
          <a:bodyPr wrap="square" anchor="ctr">
            <a:spAutoFit/>
          </a:bodyPr>
          <a:lstStyle/>
          <a:p>
            <a:r>
              <a:rPr lang="ru-RU" dirty="0" smtClean="0">
                <a:latin typeface="Arial" charset="0"/>
              </a:rPr>
              <a:t>Снято по всей видимости в Донецкой </a:t>
            </a:r>
            <a:r>
              <a:rPr lang="ru-RU" dirty="0" err="1" smtClean="0">
                <a:latin typeface="Arial" charset="0"/>
              </a:rPr>
              <a:t>респубилке</a:t>
            </a:r>
            <a:r>
              <a:rPr lang="ru-RU" dirty="0" smtClean="0">
                <a:latin typeface="Arial" charset="0"/>
              </a:rPr>
              <a:t> (ДНР)</a:t>
            </a:r>
          </a:p>
          <a:p>
            <a:endParaRPr lang="ru-RU" dirty="0" smtClean="0">
              <a:latin typeface="Arial" charset="0"/>
            </a:endParaRPr>
          </a:p>
          <a:p>
            <a:r>
              <a:rPr lang="ru-RU" dirty="0" smtClean="0">
                <a:latin typeface="Arial" charset="0"/>
              </a:rPr>
              <a:t>Фото из интернета, 2014</a:t>
            </a:r>
            <a:endParaRPr lang="ru-RU" dirty="0">
              <a:latin typeface="Arial" charset="0"/>
            </a:endParaRPr>
          </a:p>
        </p:txBody>
      </p:sp>
      <p:pic>
        <p:nvPicPr>
          <p:cNvPr id="22533"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467544" y="260647"/>
            <a:ext cx="4752528" cy="6336705"/>
          </a:xfrm>
          <a:prstGeom prst="rect">
            <a:avLst/>
          </a:prstGeom>
          <a:noFill/>
          <a:ln w="9525">
            <a:noFill/>
            <a:miter lim="800000"/>
            <a:headEnd/>
            <a:tailEnd/>
          </a:ln>
        </p:spPr>
      </p:pic>
    </p:spTree>
    <p:extLst>
      <p:ext uri="{BB962C8B-B14F-4D97-AF65-F5344CB8AC3E}">
        <p14:creationId xmlns:p14="http://schemas.microsoft.com/office/powerpoint/2010/main" xmlns="" val="25166644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468313" y="0"/>
            <a:ext cx="184150" cy="244475"/>
          </a:xfrm>
          <a:prstGeom prst="rect">
            <a:avLst/>
          </a:prstGeom>
          <a:noFill/>
          <a:ln w="9525">
            <a:noFill/>
            <a:miter lim="800000"/>
            <a:headEnd/>
            <a:tailEnd/>
          </a:ln>
        </p:spPr>
        <p:txBody>
          <a:bodyPr wrap="none">
            <a:spAutoFit/>
          </a:bodyPr>
          <a:lstStyle/>
          <a:p>
            <a:endParaRPr lang="ru-RU" sz="1000">
              <a:latin typeface="Arial" charset="0"/>
            </a:endParaRPr>
          </a:p>
        </p:txBody>
      </p:sp>
      <p:sp>
        <p:nvSpPr>
          <p:cNvPr id="22531" name="Text Box 4"/>
          <p:cNvSpPr txBox="1">
            <a:spLocks noChangeArrowheads="1"/>
          </p:cNvSpPr>
          <p:nvPr/>
        </p:nvSpPr>
        <p:spPr bwMode="auto">
          <a:xfrm>
            <a:off x="179388" y="260350"/>
            <a:ext cx="4752975" cy="244475"/>
          </a:xfrm>
          <a:prstGeom prst="rect">
            <a:avLst/>
          </a:prstGeom>
          <a:noFill/>
          <a:ln w="9525">
            <a:noFill/>
            <a:miter lim="800000"/>
            <a:headEnd/>
            <a:tailEnd/>
          </a:ln>
        </p:spPr>
        <p:txBody>
          <a:bodyPr>
            <a:spAutoFit/>
          </a:bodyPr>
          <a:lstStyle/>
          <a:p>
            <a:endParaRPr lang="ru-RU" sz="1000">
              <a:latin typeface="Arial" charset="0"/>
            </a:endParaRPr>
          </a:p>
        </p:txBody>
      </p:sp>
      <p:pic>
        <p:nvPicPr>
          <p:cNvPr id="22533" name="Рисунок 5"/>
          <p:cNvPicPr>
            <a:picLocks noChangeAspect="1"/>
          </p:cNvPicPr>
          <p:nvPr/>
        </p:nvPicPr>
        <p:blipFill rotWithShape="1">
          <a:blip r:embed="rId3" cstate="print">
            <a:extLst>
              <a:ext uri="{28A0092B-C50C-407E-A947-70E740481C1C}">
                <a14:useLocalDpi xmlns:a14="http://schemas.microsoft.com/office/drawing/2010/main" xmlns="" val="0"/>
              </a:ext>
            </a:extLst>
          </a:blip>
          <a:srcRect l="-1" r="-813" b="6826"/>
          <a:stretch/>
        </p:blipFill>
        <p:spPr bwMode="auto">
          <a:xfrm>
            <a:off x="2339752" y="127548"/>
            <a:ext cx="4752528" cy="6588458"/>
          </a:xfrm>
          <a:prstGeom prst="rect">
            <a:avLst/>
          </a:prstGeom>
          <a:noFill/>
          <a:ln w="9525">
            <a:noFill/>
            <a:miter lim="800000"/>
            <a:headEnd/>
            <a:tailEnd/>
          </a:ln>
        </p:spPr>
      </p:pic>
    </p:spTree>
    <p:extLst>
      <p:ext uri="{BB962C8B-B14F-4D97-AF65-F5344CB8AC3E}">
        <p14:creationId xmlns:p14="http://schemas.microsoft.com/office/powerpoint/2010/main" xmlns="" val="6573091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395288" y="549275"/>
            <a:ext cx="8353425" cy="5578450"/>
          </a:xfrm>
          <a:prstGeom prst="rect">
            <a:avLst/>
          </a:prstGeom>
          <a:noFill/>
          <a:ln w="57150" cmpd="thinThick">
            <a:noFill/>
            <a:miter lim="800000"/>
            <a:headEnd/>
            <a:tailEnd/>
          </a:ln>
        </p:spPr>
        <p:txBody>
          <a:bodyPr>
            <a:spAutoFit/>
          </a:bodyPr>
          <a:lstStyle/>
          <a:p>
            <a:pPr algn="ctr">
              <a:spcBef>
                <a:spcPct val="50000"/>
              </a:spcBef>
            </a:pPr>
            <a:endParaRPr lang="ru-RU" dirty="0">
              <a:latin typeface="Arial" charset="0"/>
            </a:endParaRPr>
          </a:p>
          <a:p>
            <a:pPr algn="ctr">
              <a:spcBef>
                <a:spcPct val="50000"/>
              </a:spcBef>
            </a:pPr>
            <a:endParaRPr lang="ru-RU" dirty="0">
              <a:latin typeface="Arial" charset="0"/>
            </a:endParaRPr>
          </a:p>
          <a:p>
            <a:pPr algn="ctr">
              <a:spcBef>
                <a:spcPct val="50000"/>
              </a:spcBef>
            </a:pPr>
            <a:endParaRPr lang="ru-RU" dirty="0">
              <a:latin typeface="Arial" charset="0"/>
            </a:endParaRPr>
          </a:p>
          <a:p>
            <a:pPr algn="ctr">
              <a:spcBef>
                <a:spcPts val="1200"/>
              </a:spcBef>
            </a:pPr>
            <a:r>
              <a:rPr lang="en-US" sz="2800" b="1" dirty="0" smtClean="0">
                <a:solidFill>
                  <a:srgbClr val="000099"/>
                </a:solidFill>
                <a:latin typeface="Arial" charset="0"/>
              </a:rPr>
              <a:t>COMMUNISM </a:t>
            </a:r>
            <a:endParaRPr lang="ru-RU" sz="2800" b="1" dirty="0" smtClean="0">
              <a:solidFill>
                <a:srgbClr val="000099"/>
              </a:solidFill>
              <a:latin typeface="Arial" charset="0"/>
            </a:endParaRPr>
          </a:p>
          <a:p>
            <a:pPr algn="ctr">
              <a:spcBef>
                <a:spcPts val="1200"/>
              </a:spcBef>
            </a:pPr>
            <a:r>
              <a:rPr lang="en-US" sz="2800" b="1" dirty="0">
                <a:solidFill>
                  <a:srgbClr val="000099"/>
                </a:solidFill>
                <a:latin typeface="Arial" charset="0"/>
              </a:rPr>
              <a:t>a</a:t>
            </a:r>
            <a:r>
              <a:rPr lang="en-US" sz="2800" b="1" dirty="0" smtClean="0">
                <a:solidFill>
                  <a:srgbClr val="000099"/>
                </a:solidFill>
                <a:latin typeface="Arial" charset="0"/>
              </a:rPr>
              <a:t>s political religion</a:t>
            </a:r>
          </a:p>
          <a:p>
            <a:pPr algn="ctr">
              <a:spcBef>
                <a:spcPts val="1200"/>
              </a:spcBef>
            </a:pPr>
            <a:endParaRPr lang="en-US" sz="2800" b="1" dirty="0">
              <a:solidFill>
                <a:srgbClr val="000099"/>
              </a:solidFill>
              <a:latin typeface="Arial" charset="0"/>
            </a:endParaRPr>
          </a:p>
          <a:p>
            <a:pPr algn="ctr">
              <a:spcBef>
                <a:spcPts val="1200"/>
              </a:spcBef>
            </a:pPr>
            <a:endParaRPr lang="en-US" sz="2800" b="1" dirty="0" smtClean="0">
              <a:solidFill>
                <a:srgbClr val="000099"/>
              </a:solidFill>
              <a:latin typeface="Arial" charset="0"/>
            </a:endParaRPr>
          </a:p>
          <a:p>
            <a:pPr algn="ctr">
              <a:spcBef>
                <a:spcPts val="1200"/>
              </a:spcBef>
            </a:pPr>
            <a:r>
              <a:rPr lang="en-US" sz="2000" dirty="0" smtClean="0">
                <a:latin typeface="+mn-lt"/>
              </a:rPr>
              <a:t>The theory of political religion </a:t>
            </a:r>
            <a:r>
              <a:rPr lang="ru-RU" sz="2000" dirty="0" smtClean="0">
                <a:latin typeface="+mn-lt"/>
              </a:rPr>
              <a:t/>
            </a:r>
            <a:br>
              <a:rPr lang="ru-RU" sz="2000" dirty="0" smtClean="0">
                <a:latin typeface="+mn-lt"/>
              </a:rPr>
            </a:br>
            <a:r>
              <a:rPr lang="en-US" sz="2000" dirty="0" smtClean="0">
                <a:latin typeface="+mn-lt"/>
              </a:rPr>
              <a:t>concerns </a:t>
            </a:r>
            <a:r>
              <a:rPr lang="en-US" sz="2000" dirty="0" smtClean="0">
                <a:latin typeface="+mn-lt"/>
              </a:rPr>
              <a:t>governmental ideologies whose cultural and </a:t>
            </a:r>
            <a:r>
              <a:rPr lang="en-US" sz="2000" dirty="0" smtClean="0">
                <a:latin typeface="+mn-lt"/>
              </a:rPr>
              <a:t>political</a:t>
            </a:r>
            <a:r>
              <a:rPr lang="ru-RU" sz="2000" dirty="0" smtClean="0">
                <a:latin typeface="+mn-lt"/>
              </a:rPr>
              <a:t> </a:t>
            </a:r>
            <a:r>
              <a:rPr lang="en-US" sz="2000" dirty="0" smtClean="0">
                <a:latin typeface="+mn-lt"/>
              </a:rPr>
              <a:t>backing </a:t>
            </a:r>
            <a:r>
              <a:rPr lang="ru-RU" sz="2000" dirty="0" smtClean="0">
                <a:latin typeface="+mn-lt"/>
              </a:rPr>
              <a:t/>
            </a:r>
            <a:br>
              <a:rPr lang="ru-RU" sz="2000" dirty="0" smtClean="0">
                <a:latin typeface="+mn-lt"/>
              </a:rPr>
            </a:br>
            <a:r>
              <a:rPr lang="en-US" sz="2000" dirty="0" smtClean="0">
                <a:latin typeface="+mn-lt"/>
              </a:rPr>
              <a:t>is </a:t>
            </a:r>
            <a:r>
              <a:rPr lang="en-US" sz="2000" dirty="0" smtClean="0">
                <a:latin typeface="+mn-lt"/>
              </a:rPr>
              <a:t>so strong that they are said to attain power equivalent </a:t>
            </a:r>
            <a:r>
              <a:rPr lang="ru-RU" sz="2000" dirty="0" smtClean="0">
                <a:latin typeface="+mn-lt"/>
              </a:rPr>
              <a:t/>
            </a:r>
            <a:br>
              <a:rPr lang="ru-RU" sz="2000" dirty="0" smtClean="0">
                <a:latin typeface="+mn-lt"/>
              </a:rPr>
            </a:br>
            <a:r>
              <a:rPr lang="en-US" sz="2000" dirty="0" smtClean="0">
                <a:latin typeface="+mn-lt"/>
              </a:rPr>
              <a:t>to </a:t>
            </a:r>
            <a:r>
              <a:rPr lang="en-US" sz="2000" dirty="0" smtClean="0">
                <a:latin typeface="+mn-lt"/>
              </a:rPr>
              <a:t>those of a state religion, with which they often exhibit </a:t>
            </a:r>
            <a:r>
              <a:rPr lang="ru-RU" sz="2000" dirty="0" smtClean="0">
                <a:latin typeface="+mn-lt"/>
              </a:rPr>
              <a:t/>
            </a:r>
            <a:br>
              <a:rPr lang="ru-RU" sz="2000" dirty="0" smtClean="0">
                <a:latin typeface="+mn-lt"/>
              </a:rPr>
            </a:br>
            <a:r>
              <a:rPr lang="en-US" sz="2000" dirty="0" smtClean="0">
                <a:latin typeface="+mn-lt"/>
              </a:rPr>
              <a:t>significant </a:t>
            </a:r>
            <a:r>
              <a:rPr lang="en-US" sz="2000" dirty="0" smtClean="0">
                <a:latin typeface="+mn-lt"/>
              </a:rPr>
              <a:t>similarities in both theory and practice.</a:t>
            </a:r>
            <a:endParaRPr lang="ru-RU" sz="2000" dirty="0">
              <a:solidFill>
                <a:srgbClr val="000099"/>
              </a:solidFill>
              <a:latin typeface="+mn-lt"/>
            </a:endParaRPr>
          </a:p>
          <a:p>
            <a:pPr algn="ctr">
              <a:spcBef>
                <a:spcPct val="50000"/>
              </a:spcBef>
            </a:pPr>
            <a:endParaRPr lang="ru-RU" sz="1500" b="1" dirty="0">
              <a:solidFill>
                <a:srgbClr val="000099"/>
              </a:solidFill>
              <a:latin typeface="Arial Black"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Преображение (фрагм"/>
          <p:cNvPicPr>
            <a:picLocks noChangeAspect="1" noChangeArrowheads="1"/>
          </p:cNvPicPr>
          <p:nvPr/>
        </p:nvPicPr>
        <p:blipFill>
          <a:blip r:embed="rId3" cstate="print">
            <a:lum contrast="6000"/>
          </a:blip>
          <a:srcRect/>
          <a:stretch>
            <a:fillRect/>
          </a:stretch>
        </p:blipFill>
        <p:spPr bwMode="auto">
          <a:xfrm>
            <a:off x="3944938" y="0"/>
            <a:ext cx="5199062" cy="6858000"/>
          </a:xfrm>
          <a:prstGeom prst="rect">
            <a:avLst/>
          </a:prstGeom>
          <a:noFill/>
          <a:ln w="9525">
            <a:noFill/>
            <a:miter lim="800000"/>
            <a:headEnd/>
            <a:tailEnd/>
          </a:ln>
        </p:spPr>
      </p:pic>
      <p:sp>
        <p:nvSpPr>
          <p:cNvPr id="5" name="Text Box 7"/>
          <p:cNvSpPr txBox="1">
            <a:spLocks noChangeArrowheads="1"/>
          </p:cNvSpPr>
          <p:nvPr/>
        </p:nvSpPr>
        <p:spPr bwMode="auto">
          <a:xfrm>
            <a:off x="251520" y="476672"/>
            <a:ext cx="3313210" cy="4662815"/>
          </a:xfrm>
          <a:prstGeom prst="rect">
            <a:avLst/>
          </a:prstGeom>
          <a:noFill/>
          <a:ln w="9525">
            <a:noFill/>
            <a:miter lim="800000"/>
            <a:headEnd/>
            <a:tailEnd/>
          </a:ln>
        </p:spPr>
        <p:txBody>
          <a:bodyPr wrap="square">
            <a:spAutoFit/>
          </a:bodyPr>
          <a:lstStyle/>
          <a:p>
            <a:pPr>
              <a:spcBef>
                <a:spcPct val="50000"/>
              </a:spcBef>
            </a:pPr>
            <a:r>
              <a:rPr lang="en-US" dirty="0" smtClean="0">
                <a:latin typeface="Arial" charset="0"/>
              </a:rPr>
              <a:t>Do not be surprised. </a:t>
            </a:r>
            <a:endParaRPr lang="en-US" dirty="0" smtClean="0">
              <a:latin typeface="Arial" charset="0"/>
            </a:endParaRPr>
          </a:p>
          <a:p>
            <a:pPr>
              <a:spcBef>
                <a:spcPct val="50000"/>
              </a:spcBef>
            </a:pPr>
            <a:r>
              <a:rPr lang="en-US" dirty="0" smtClean="0">
                <a:latin typeface="Arial" charset="0"/>
              </a:rPr>
              <a:t>This  presentation I </a:t>
            </a:r>
            <a:r>
              <a:rPr lang="en-US" dirty="0" smtClean="0">
                <a:latin typeface="Arial" charset="0"/>
              </a:rPr>
              <a:t>decided to start with the </a:t>
            </a:r>
            <a:r>
              <a:rPr lang="en-US" dirty="0" smtClean="0">
                <a:latin typeface="Arial" charset="0"/>
              </a:rPr>
              <a:t>Orthodox Christian </a:t>
            </a:r>
            <a:r>
              <a:rPr lang="en-US" dirty="0" smtClean="0">
                <a:latin typeface="Arial" charset="0"/>
              </a:rPr>
              <a:t>icon.</a:t>
            </a:r>
          </a:p>
          <a:p>
            <a:pPr>
              <a:spcBef>
                <a:spcPct val="50000"/>
              </a:spcBef>
            </a:pPr>
            <a:r>
              <a:rPr lang="en-US" dirty="0" smtClean="0">
                <a:latin typeface="Arial" charset="0"/>
              </a:rPr>
              <a:t>This is a traditional and widespread </a:t>
            </a:r>
            <a:r>
              <a:rPr lang="en-US" dirty="0" smtClean="0">
                <a:latin typeface="Arial" charset="0"/>
              </a:rPr>
              <a:t>iconography </a:t>
            </a:r>
            <a:r>
              <a:rPr lang="en-US" dirty="0" smtClean="0">
                <a:latin typeface="Arial" charset="0"/>
              </a:rPr>
              <a:t>of the </a:t>
            </a:r>
            <a:r>
              <a:rPr lang="en-US" dirty="0" smtClean="0">
                <a:latin typeface="Arial" charset="0"/>
              </a:rPr>
              <a:t>Transfiguration </a:t>
            </a:r>
            <a:r>
              <a:rPr lang="en-US" dirty="0" smtClean="0">
                <a:latin typeface="Arial" charset="0"/>
              </a:rPr>
              <a:t>of the Lord.</a:t>
            </a:r>
          </a:p>
          <a:p>
            <a:pPr>
              <a:spcBef>
                <a:spcPct val="50000"/>
              </a:spcBef>
            </a:pPr>
            <a:r>
              <a:rPr lang="en-US" dirty="0" smtClean="0">
                <a:latin typeface="Arial" charset="0"/>
              </a:rPr>
              <a:t>I</a:t>
            </a:r>
            <a:r>
              <a:rPr lang="en-US" dirty="0" smtClean="0">
                <a:latin typeface="Arial" charset="0"/>
              </a:rPr>
              <a:t>t’s main message is to depict the </a:t>
            </a:r>
            <a:r>
              <a:rPr lang="en-US" dirty="0" smtClean="0">
                <a:latin typeface="Arial" charset="0"/>
              </a:rPr>
              <a:t>symbolic image of the Glory of God.</a:t>
            </a:r>
          </a:p>
          <a:p>
            <a:pPr>
              <a:spcBef>
                <a:spcPct val="50000"/>
              </a:spcBef>
            </a:pPr>
            <a:endParaRPr lang="en-US" dirty="0" smtClean="0">
              <a:latin typeface="Arial" charset="0"/>
            </a:endParaRPr>
          </a:p>
          <a:p>
            <a:pPr>
              <a:spcBef>
                <a:spcPct val="50000"/>
              </a:spcBef>
            </a:pPr>
            <a:r>
              <a:rPr lang="en-US" b="1" dirty="0" smtClean="0">
                <a:solidFill>
                  <a:schemeClr val="accent1">
                    <a:lumMod val="25000"/>
                  </a:schemeClr>
                </a:solidFill>
                <a:latin typeface="Arial" charset="0"/>
              </a:rPr>
              <a:t>Let's analyze </a:t>
            </a:r>
            <a:r>
              <a:rPr lang="en-US" b="1" dirty="0" smtClean="0">
                <a:solidFill>
                  <a:schemeClr val="accent1">
                    <a:lumMod val="25000"/>
                  </a:schemeClr>
                </a:solidFill>
                <a:latin typeface="Arial" charset="0"/>
              </a:rPr>
              <a:t>this </a:t>
            </a:r>
            <a:r>
              <a:rPr lang="en-US" b="1" dirty="0" smtClean="0">
                <a:solidFill>
                  <a:schemeClr val="accent1">
                    <a:lumMod val="25000"/>
                  </a:schemeClr>
                </a:solidFill>
                <a:latin typeface="Arial" charset="0"/>
              </a:rPr>
              <a:t>message - what and how do we say this icon?</a:t>
            </a:r>
            <a:endParaRPr lang="ru-RU" b="1" i="1" dirty="0">
              <a:solidFill>
                <a:schemeClr val="accent1">
                  <a:lumMod val="25000"/>
                </a:schemeClr>
              </a:solidFill>
              <a:latin typeface="Arial" charset="0"/>
            </a:endParaRPr>
          </a:p>
        </p:txBody>
      </p:sp>
    </p:spTree>
    <p:extLst>
      <p:ext uri="{BB962C8B-B14F-4D97-AF65-F5344CB8AC3E}">
        <p14:creationId xmlns:p14="http://schemas.microsoft.com/office/powerpoint/2010/main" xmlns="" val="8174894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Преображение (фрагм"/>
          <p:cNvPicPr>
            <a:picLocks noChangeAspect="1" noChangeArrowheads="1"/>
          </p:cNvPicPr>
          <p:nvPr/>
        </p:nvPicPr>
        <p:blipFill>
          <a:blip r:embed="rId3" cstate="print"/>
          <a:srcRect l="5467" t="5351" r="5669" b="5037"/>
          <a:stretch>
            <a:fillRect/>
          </a:stretch>
        </p:blipFill>
        <p:spPr bwMode="auto">
          <a:xfrm>
            <a:off x="3857567" y="0"/>
            <a:ext cx="5286433" cy="6858000"/>
          </a:xfrm>
          <a:prstGeom prst="rect">
            <a:avLst/>
          </a:prstGeom>
          <a:noFill/>
          <a:ln w="9525">
            <a:noFill/>
            <a:miter lim="800000"/>
            <a:headEnd/>
            <a:tailEnd/>
          </a:ln>
        </p:spPr>
      </p:pic>
      <p:sp>
        <p:nvSpPr>
          <p:cNvPr id="5" name="Text Box 7"/>
          <p:cNvSpPr txBox="1">
            <a:spLocks noChangeArrowheads="1"/>
          </p:cNvSpPr>
          <p:nvPr/>
        </p:nvSpPr>
        <p:spPr bwMode="auto">
          <a:xfrm>
            <a:off x="251520" y="476672"/>
            <a:ext cx="3313210" cy="4247317"/>
          </a:xfrm>
          <a:prstGeom prst="rect">
            <a:avLst/>
          </a:prstGeom>
          <a:noFill/>
          <a:ln w="9525">
            <a:noFill/>
            <a:miter lim="800000"/>
            <a:headEnd/>
            <a:tailEnd/>
          </a:ln>
        </p:spPr>
        <p:txBody>
          <a:bodyPr wrap="square">
            <a:spAutoFit/>
          </a:bodyPr>
          <a:lstStyle/>
          <a:p>
            <a:pPr>
              <a:spcBef>
                <a:spcPct val="50000"/>
              </a:spcBef>
            </a:pPr>
            <a:r>
              <a:rPr lang="en-US" dirty="0" smtClean="0">
                <a:latin typeface="Arial" charset="0"/>
              </a:rPr>
              <a:t>The icon </a:t>
            </a:r>
            <a:r>
              <a:rPr lang="en-US" dirty="0" smtClean="0">
                <a:latin typeface="Arial" charset="0"/>
              </a:rPr>
              <a:t>exactly follows the </a:t>
            </a:r>
            <a:r>
              <a:rPr lang="en-US" dirty="0" smtClean="0">
                <a:latin typeface="Arial" charset="0"/>
              </a:rPr>
              <a:t>Gospel</a:t>
            </a:r>
            <a:r>
              <a:rPr lang="en-US" dirty="0" smtClean="0">
                <a:latin typeface="Arial" charset="0"/>
              </a:rPr>
              <a:t>.</a:t>
            </a:r>
          </a:p>
          <a:p>
            <a:pPr>
              <a:spcBef>
                <a:spcPct val="50000"/>
              </a:spcBef>
            </a:pPr>
            <a:endParaRPr lang="en-US" dirty="0" smtClean="0">
              <a:latin typeface="Arial" charset="0"/>
            </a:endParaRPr>
          </a:p>
          <a:p>
            <a:pPr>
              <a:spcBef>
                <a:spcPct val="50000"/>
              </a:spcBef>
            </a:pPr>
            <a:r>
              <a:rPr lang="en-US" dirty="0" smtClean="0">
                <a:latin typeface="Arial" charset="0"/>
              </a:rPr>
              <a:t>Christ, standing on the hill (the symbol of ascension, the special spiritual state of separation from everyday life) is in a </a:t>
            </a:r>
            <a:r>
              <a:rPr lang="en-US" i="1" dirty="0" err="1" smtClean="0">
                <a:latin typeface="Arial" charset="0"/>
              </a:rPr>
              <a:t>mandorla</a:t>
            </a:r>
            <a:r>
              <a:rPr lang="en-US" dirty="0" smtClean="0">
                <a:latin typeface="Arial" charset="0"/>
              </a:rPr>
              <a:t> - in expanding circles of divine glory, He - the </a:t>
            </a:r>
            <a:r>
              <a:rPr lang="en-US" dirty="0" smtClean="0">
                <a:latin typeface="Arial" charset="0"/>
              </a:rPr>
              <a:t>Sun </a:t>
            </a:r>
            <a:r>
              <a:rPr lang="en-US" dirty="0" smtClean="0">
                <a:latin typeface="Arial" charset="0"/>
              </a:rPr>
              <a:t>of righteousness, the glory of the radiant rays diverge. In </a:t>
            </a:r>
            <a:r>
              <a:rPr lang="en-US" dirty="0" smtClean="0">
                <a:latin typeface="Arial" charset="0"/>
              </a:rPr>
              <a:t>Christ’s hands we see of </a:t>
            </a:r>
            <a:r>
              <a:rPr lang="en-US" dirty="0" smtClean="0">
                <a:latin typeface="Arial" charset="0"/>
              </a:rPr>
              <a:t>a scroll indicating </a:t>
            </a:r>
            <a:r>
              <a:rPr lang="en-US" dirty="0" smtClean="0">
                <a:latin typeface="Arial" charset="0"/>
              </a:rPr>
              <a:t>His </a:t>
            </a:r>
            <a:r>
              <a:rPr lang="en-US" dirty="0" smtClean="0">
                <a:latin typeface="Arial" charset="0"/>
              </a:rPr>
              <a:t>teaching - the </a:t>
            </a:r>
            <a:r>
              <a:rPr lang="en-US" dirty="0" smtClean="0">
                <a:latin typeface="Arial" charset="0"/>
              </a:rPr>
              <a:t>Divine truth.</a:t>
            </a:r>
            <a:endParaRPr lang="ru-RU" dirty="0">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lenin"/>
          <p:cNvPicPr>
            <a:picLocks noChangeAspect="1" noChangeArrowheads="1"/>
          </p:cNvPicPr>
          <p:nvPr/>
        </p:nvPicPr>
        <p:blipFill>
          <a:blip r:embed="rId3" cstate="print">
            <a:lum bright="14000" contrast="20000"/>
          </a:blip>
          <a:srcRect/>
          <a:stretch>
            <a:fillRect/>
          </a:stretch>
        </p:blipFill>
        <p:spPr bwMode="auto">
          <a:xfrm>
            <a:off x="5057775" y="0"/>
            <a:ext cx="4086225" cy="6858000"/>
          </a:xfrm>
          <a:prstGeom prst="rect">
            <a:avLst/>
          </a:prstGeom>
          <a:noFill/>
          <a:ln w="9525">
            <a:noFill/>
            <a:miter lim="800000"/>
            <a:headEnd/>
            <a:tailEnd/>
          </a:ln>
        </p:spPr>
      </p:pic>
      <p:sp>
        <p:nvSpPr>
          <p:cNvPr id="15363" name="Text Box 3"/>
          <p:cNvSpPr txBox="1">
            <a:spLocks noChangeArrowheads="1"/>
          </p:cNvSpPr>
          <p:nvPr/>
        </p:nvSpPr>
        <p:spPr bwMode="auto">
          <a:xfrm>
            <a:off x="468313" y="0"/>
            <a:ext cx="184150" cy="244475"/>
          </a:xfrm>
          <a:prstGeom prst="rect">
            <a:avLst/>
          </a:prstGeom>
          <a:noFill/>
          <a:ln w="9525">
            <a:noFill/>
            <a:miter lim="800000"/>
            <a:headEnd/>
            <a:tailEnd/>
          </a:ln>
        </p:spPr>
        <p:txBody>
          <a:bodyPr wrap="none">
            <a:spAutoFit/>
          </a:bodyPr>
          <a:lstStyle/>
          <a:p>
            <a:endParaRPr lang="ru-RU" sz="1000">
              <a:latin typeface="Arial" charset="0"/>
            </a:endParaRPr>
          </a:p>
        </p:txBody>
      </p:sp>
      <p:sp>
        <p:nvSpPr>
          <p:cNvPr id="15364" name="Text Box 4"/>
          <p:cNvSpPr txBox="1">
            <a:spLocks noChangeArrowheads="1"/>
          </p:cNvSpPr>
          <p:nvPr/>
        </p:nvSpPr>
        <p:spPr bwMode="auto">
          <a:xfrm>
            <a:off x="179388" y="260350"/>
            <a:ext cx="4752975" cy="244475"/>
          </a:xfrm>
          <a:prstGeom prst="rect">
            <a:avLst/>
          </a:prstGeom>
          <a:noFill/>
          <a:ln w="9525">
            <a:noFill/>
            <a:miter lim="800000"/>
            <a:headEnd/>
            <a:tailEnd/>
          </a:ln>
        </p:spPr>
        <p:txBody>
          <a:bodyPr>
            <a:spAutoFit/>
          </a:bodyPr>
          <a:lstStyle/>
          <a:p>
            <a:endParaRPr lang="ru-RU" sz="1000">
              <a:latin typeface="Arial" charset="0"/>
            </a:endParaRPr>
          </a:p>
        </p:txBody>
      </p:sp>
      <p:sp>
        <p:nvSpPr>
          <p:cNvPr id="15365" name="Rectangle 5"/>
          <p:cNvSpPr>
            <a:spLocks noChangeArrowheads="1"/>
          </p:cNvSpPr>
          <p:nvPr/>
        </p:nvSpPr>
        <p:spPr bwMode="auto">
          <a:xfrm>
            <a:off x="755576" y="353563"/>
            <a:ext cx="3744415" cy="4524315"/>
          </a:xfrm>
          <a:prstGeom prst="rect">
            <a:avLst/>
          </a:prstGeom>
          <a:noFill/>
          <a:ln w="9525">
            <a:noFill/>
            <a:miter lim="800000"/>
            <a:headEnd/>
            <a:tailEnd/>
          </a:ln>
        </p:spPr>
        <p:txBody>
          <a:bodyPr wrap="square" anchor="ctr">
            <a:spAutoFit/>
          </a:bodyPr>
          <a:lstStyle/>
          <a:p>
            <a:r>
              <a:rPr lang="en-US" i="1" dirty="0" smtClean="0">
                <a:latin typeface="Arial" charset="0"/>
              </a:rPr>
              <a:t>May be art will re-find its application, it will create  new </a:t>
            </a:r>
            <a:r>
              <a:rPr lang="en-US" i="1" dirty="0" err="1" smtClean="0">
                <a:latin typeface="Arial" charset="0"/>
              </a:rPr>
              <a:t>Raphaels</a:t>
            </a:r>
            <a:r>
              <a:rPr lang="en-US" i="1" dirty="0" smtClean="0">
                <a:latin typeface="Arial" charset="0"/>
              </a:rPr>
              <a:t>, who will paint the corners of Lenin and turn them into temples</a:t>
            </a:r>
            <a:r>
              <a:rPr lang="en-US" i="1" dirty="0" smtClean="0">
                <a:latin typeface="Arial" charset="0"/>
              </a:rPr>
              <a:t>.</a:t>
            </a:r>
          </a:p>
          <a:p>
            <a:endParaRPr lang="en-US" i="1" dirty="0" smtClean="0">
              <a:latin typeface="Arial" charset="0"/>
            </a:endParaRPr>
          </a:p>
          <a:p>
            <a:r>
              <a:rPr lang="en-US" i="1" dirty="0" smtClean="0">
                <a:latin typeface="Arial" charset="0"/>
              </a:rPr>
              <a:t>The development of such a path would lead </a:t>
            </a:r>
            <a:r>
              <a:rPr lang="en-US" i="1" dirty="0" smtClean="0">
                <a:latin typeface="Arial" charset="0"/>
              </a:rPr>
              <a:t>materialism </a:t>
            </a:r>
            <a:r>
              <a:rPr lang="en-US" i="1" dirty="0" smtClean="0">
                <a:latin typeface="Arial" charset="0"/>
              </a:rPr>
              <a:t>to a new kind of </a:t>
            </a:r>
            <a:r>
              <a:rPr lang="en-US" i="1" dirty="0" smtClean="0">
                <a:latin typeface="Arial" charset="0"/>
              </a:rPr>
              <a:t>religion. </a:t>
            </a:r>
            <a:r>
              <a:rPr lang="en-US" i="1" dirty="0" smtClean="0">
                <a:latin typeface="Arial" charset="0"/>
              </a:rPr>
              <a:t>And its </a:t>
            </a:r>
            <a:r>
              <a:rPr lang="en-US" i="1" dirty="0" err="1" smtClean="0">
                <a:latin typeface="Arial" charset="0"/>
              </a:rPr>
              <a:t>churchts</a:t>
            </a:r>
            <a:r>
              <a:rPr lang="en-US" i="1" dirty="0" smtClean="0">
                <a:latin typeface="Arial" charset="0"/>
              </a:rPr>
              <a:t> will be </a:t>
            </a:r>
            <a:r>
              <a:rPr lang="en-US" i="1" dirty="0" smtClean="0">
                <a:latin typeface="Arial" charset="0"/>
              </a:rPr>
              <a:t>decorated with </a:t>
            </a:r>
            <a:r>
              <a:rPr lang="en-US" i="1" dirty="0" smtClean="0">
                <a:latin typeface="Arial" charset="0"/>
              </a:rPr>
              <a:t>the images </a:t>
            </a:r>
            <a:r>
              <a:rPr lang="en-US" i="1" dirty="0" smtClean="0">
                <a:latin typeface="Arial" charset="0"/>
              </a:rPr>
              <a:t>of the </a:t>
            </a:r>
            <a:r>
              <a:rPr lang="en-US" i="1" dirty="0" smtClean="0">
                <a:latin typeface="Arial" charset="0"/>
              </a:rPr>
              <a:t>new miracles of the modern history and stories about suffering </a:t>
            </a:r>
            <a:r>
              <a:rPr lang="en-US" i="1" dirty="0" smtClean="0">
                <a:latin typeface="Arial" charset="0"/>
              </a:rPr>
              <a:t>of </a:t>
            </a:r>
            <a:r>
              <a:rPr lang="en-US" i="1" dirty="0" smtClean="0">
                <a:latin typeface="Arial" charset="0"/>
              </a:rPr>
              <a:t> those, who fall asleep fighting with </a:t>
            </a:r>
            <a:r>
              <a:rPr lang="en-US" i="1" dirty="0" smtClean="0">
                <a:latin typeface="Arial" charset="0"/>
              </a:rPr>
              <a:t>the capitalists.</a:t>
            </a:r>
            <a:r>
              <a:rPr lang="ru-RU" sz="2000" i="1" dirty="0" smtClean="0">
                <a:latin typeface="Arial" charset="0"/>
              </a:rPr>
              <a:t> </a:t>
            </a:r>
            <a:endParaRPr lang="en-US" sz="2000" i="1" dirty="0" smtClean="0">
              <a:latin typeface="Arial" charset="0"/>
            </a:endParaRPr>
          </a:p>
          <a:p>
            <a:endParaRPr lang="en-US" sz="2000" i="1" dirty="0" smtClean="0">
              <a:latin typeface="Arial" charset="0"/>
            </a:endParaRPr>
          </a:p>
          <a:p>
            <a:r>
              <a:rPr lang="ru-RU" sz="1400" i="1" dirty="0" smtClean="0">
                <a:latin typeface="Arial" charset="0"/>
              </a:rPr>
              <a:t>(</a:t>
            </a:r>
            <a:r>
              <a:rPr lang="en-US" sz="1400" i="1" dirty="0" smtClean="0">
                <a:latin typeface="Arial" charset="0"/>
              </a:rPr>
              <a:t>Malevich</a:t>
            </a:r>
            <a:r>
              <a:rPr lang="ru-RU" sz="1400" i="1" dirty="0" smtClean="0">
                <a:latin typeface="Arial" charset="0"/>
              </a:rPr>
              <a:t>, 1924)</a:t>
            </a:r>
            <a:endParaRPr lang="ru-RU" sz="1400" i="1" dirty="0">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468313" y="0"/>
            <a:ext cx="184150" cy="244475"/>
          </a:xfrm>
          <a:prstGeom prst="rect">
            <a:avLst/>
          </a:prstGeom>
          <a:noFill/>
          <a:ln w="9525">
            <a:noFill/>
            <a:miter lim="800000"/>
            <a:headEnd/>
            <a:tailEnd/>
          </a:ln>
        </p:spPr>
        <p:txBody>
          <a:bodyPr wrap="none">
            <a:spAutoFit/>
          </a:bodyPr>
          <a:lstStyle/>
          <a:p>
            <a:endParaRPr lang="ru-RU" sz="1000">
              <a:latin typeface="Arial" charset="0"/>
            </a:endParaRPr>
          </a:p>
        </p:txBody>
      </p:sp>
      <p:sp>
        <p:nvSpPr>
          <p:cNvPr id="19459" name="Text Box 4"/>
          <p:cNvSpPr txBox="1">
            <a:spLocks noChangeArrowheads="1"/>
          </p:cNvSpPr>
          <p:nvPr/>
        </p:nvSpPr>
        <p:spPr bwMode="auto">
          <a:xfrm>
            <a:off x="179388" y="260350"/>
            <a:ext cx="4752975" cy="244475"/>
          </a:xfrm>
          <a:prstGeom prst="rect">
            <a:avLst/>
          </a:prstGeom>
          <a:noFill/>
          <a:ln w="9525">
            <a:noFill/>
            <a:miter lim="800000"/>
            <a:headEnd/>
            <a:tailEnd/>
          </a:ln>
        </p:spPr>
        <p:txBody>
          <a:bodyPr>
            <a:spAutoFit/>
          </a:bodyPr>
          <a:lstStyle/>
          <a:p>
            <a:endParaRPr lang="ru-RU" sz="1000">
              <a:latin typeface="Arial" charset="0"/>
            </a:endParaRPr>
          </a:p>
        </p:txBody>
      </p:sp>
      <p:sp>
        <p:nvSpPr>
          <p:cNvPr id="19460" name="Rectangle 5"/>
          <p:cNvSpPr>
            <a:spLocks noChangeArrowheads="1"/>
          </p:cNvSpPr>
          <p:nvPr/>
        </p:nvSpPr>
        <p:spPr bwMode="auto">
          <a:xfrm>
            <a:off x="179388" y="5212090"/>
            <a:ext cx="8640762" cy="523220"/>
          </a:xfrm>
          <a:prstGeom prst="rect">
            <a:avLst/>
          </a:prstGeom>
          <a:noFill/>
          <a:ln w="9525">
            <a:noFill/>
            <a:miter lim="800000"/>
            <a:headEnd/>
            <a:tailEnd/>
          </a:ln>
        </p:spPr>
        <p:txBody>
          <a:bodyPr anchor="ctr">
            <a:spAutoFit/>
          </a:bodyPr>
          <a:lstStyle/>
          <a:p>
            <a:r>
              <a:rPr lang="en-US" sz="1400" dirty="0" smtClean="0">
                <a:latin typeface="Arial" charset="0"/>
              </a:rPr>
              <a:t>Inscription </a:t>
            </a:r>
            <a:r>
              <a:rPr lang="en-US" sz="1400" dirty="0" smtClean="0">
                <a:latin typeface="Arial" charset="0"/>
              </a:rPr>
              <a:t>on the banner: "Lenin's Tomb - the cradle of the freedom of mankind."</a:t>
            </a:r>
            <a:endParaRPr lang="ru-RU" sz="1400" dirty="0">
              <a:latin typeface="Arial" charset="0"/>
            </a:endParaRPr>
          </a:p>
          <a:p>
            <a:endParaRPr lang="ru-RU" sz="1400" dirty="0">
              <a:latin typeface="Arial" charset="0"/>
            </a:endParaRPr>
          </a:p>
        </p:txBody>
      </p:sp>
      <p:pic>
        <p:nvPicPr>
          <p:cNvPr id="19461"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323849" y="577424"/>
            <a:ext cx="7209883" cy="4075712"/>
          </a:xfrm>
          <a:prstGeom prst="rect">
            <a:avLst/>
          </a:prstGeom>
          <a:noFill/>
          <a:ln w="9525">
            <a:noFill/>
            <a:miter lim="800000"/>
            <a:headEnd/>
            <a:tailEnd/>
          </a:ln>
        </p:spPr>
      </p:pic>
      <p:sp>
        <p:nvSpPr>
          <p:cNvPr id="19462" name="Прямоугольник 6"/>
          <p:cNvSpPr>
            <a:spLocks noChangeArrowheads="1"/>
          </p:cNvSpPr>
          <p:nvPr/>
        </p:nvSpPr>
        <p:spPr bwMode="auto">
          <a:xfrm flipH="1">
            <a:off x="7452320" y="548679"/>
            <a:ext cx="1512292" cy="738664"/>
          </a:xfrm>
          <a:prstGeom prst="rect">
            <a:avLst/>
          </a:prstGeom>
          <a:noFill/>
          <a:ln w="9525">
            <a:noFill/>
            <a:miter lim="800000"/>
            <a:headEnd/>
            <a:tailEnd/>
          </a:ln>
        </p:spPr>
        <p:txBody>
          <a:bodyPr wrap="square">
            <a:spAutoFit/>
          </a:bodyPr>
          <a:lstStyle/>
          <a:p>
            <a:pPr algn="r"/>
            <a:r>
              <a:rPr lang="en-US" sz="1400" i="1" dirty="0" smtClean="0">
                <a:latin typeface="Arial" charset="0"/>
              </a:rPr>
              <a:t>Funeral </a:t>
            </a:r>
            <a:r>
              <a:rPr lang="en-US" sz="1400" i="1" dirty="0" smtClean="0">
                <a:latin typeface="Arial" charset="0"/>
              </a:rPr>
              <a:t>demonstration</a:t>
            </a:r>
          </a:p>
          <a:p>
            <a:pPr algn="r"/>
            <a:r>
              <a:rPr lang="ru-RU" sz="1400" i="1" dirty="0" smtClean="0">
                <a:latin typeface="Arial" charset="0"/>
              </a:rPr>
              <a:t>1924 </a:t>
            </a:r>
            <a:r>
              <a:rPr lang="ru-RU" sz="1400" i="1" dirty="0" smtClean="0">
                <a:latin typeface="Arial" charset="0"/>
              </a:rPr>
              <a:t>г.</a:t>
            </a:r>
            <a:endParaRPr lang="ru-RU" sz="1400" i="1" dirty="0">
              <a:latin typeface="Arial" charset="0"/>
            </a:endParaRPr>
          </a:p>
        </p:txBody>
      </p:sp>
    </p:spTree>
    <p:extLst>
      <p:ext uri="{BB962C8B-B14F-4D97-AF65-F5344CB8AC3E}">
        <p14:creationId xmlns:p14="http://schemas.microsoft.com/office/powerpoint/2010/main" xmlns="" val="4959160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468313" y="0"/>
            <a:ext cx="184150" cy="244475"/>
          </a:xfrm>
          <a:prstGeom prst="rect">
            <a:avLst/>
          </a:prstGeom>
          <a:noFill/>
          <a:ln w="9525">
            <a:noFill/>
            <a:miter lim="800000"/>
            <a:headEnd/>
            <a:tailEnd/>
          </a:ln>
        </p:spPr>
        <p:txBody>
          <a:bodyPr wrap="none">
            <a:spAutoFit/>
          </a:bodyPr>
          <a:lstStyle/>
          <a:p>
            <a:endParaRPr lang="ru-RU" sz="1000">
              <a:latin typeface="Arial" charset="0"/>
            </a:endParaRPr>
          </a:p>
        </p:txBody>
      </p:sp>
      <p:sp>
        <p:nvSpPr>
          <p:cNvPr id="19459" name="Text Box 4"/>
          <p:cNvSpPr txBox="1">
            <a:spLocks noChangeArrowheads="1"/>
          </p:cNvSpPr>
          <p:nvPr/>
        </p:nvSpPr>
        <p:spPr bwMode="auto">
          <a:xfrm>
            <a:off x="179388" y="260350"/>
            <a:ext cx="4752975" cy="244475"/>
          </a:xfrm>
          <a:prstGeom prst="rect">
            <a:avLst/>
          </a:prstGeom>
          <a:noFill/>
          <a:ln w="9525">
            <a:noFill/>
            <a:miter lim="800000"/>
            <a:headEnd/>
            <a:tailEnd/>
          </a:ln>
        </p:spPr>
        <p:txBody>
          <a:bodyPr>
            <a:spAutoFit/>
          </a:bodyPr>
          <a:lstStyle/>
          <a:p>
            <a:endParaRPr lang="ru-RU" sz="1000">
              <a:latin typeface="Arial" charset="0"/>
            </a:endParaRPr>
          </a:p>
        </p:txBody>
      </p:sp>
      <p:sp>
        <p:nvSpPr>
          <p:cNvPr id="19460" name="Rectangle 5"/>
          <p:cNvSpPr>
            <a:spLocks noChangeArrowheads="1"/>
          </p:cNvSpPr>
          <p:nvPr/>
        </p:nvSpPr>
        <p:spPr bwMode="auto">
          <a:xfrm>
            <a:off x="1115616" y="4412154"/>
            <a:ext cx="7704534" cy="2031325"/>
          </a:xfrm>
          <a:prstGeom prst="rect">
            <a:avLst/>
          </a:prstGeom>
          <a:noFill/>
          <a:ln w="9525">
            <a:noFill/>
            <a:miter lim="800000"/>
            <a:headEnd/>
            <a:tailEnd/>
          </a:ln>
        </p:spPr>
        <p:txBody>
          <a:bodyPr wrap="square" anchor="ctr">
            <a:spAutoFit/>
          </a:bodyPr>
          <a:lstStyle/>
          <a:p>
            <a:endParaRPr lang="ru-RU" sz="1400" dirty="0">
              <a:latin typeface="Arial" charset="0"/>
            </a:endParaRPr>
          </a:p>
          <a:p>
            <a:r>
              <a:rPr lang="en-US" sz="1400" dirty="0" smtClean="0">
                <a:latin typeface="Arial" charset="0"/>
              </a:rPr>
              <a:t>Stalin in funeral oration said: </a:t>
            </a:r>
            <a:r>
              <a:rPr lang="en-US" sz="1400" i="1" dirty="0" smtClean="0">
                <a:latin typeface="Arial" charset="0"/>
              </a:rPr>
              <a:t>"In these days you have seen the pilgrimage of the hundreds of thousands of workers to the grave of Comrade Lenin. After a while, you will see the pilgrimage of representatives of millions of working people to Comrade Lenin's tomb. There is no doubt  that the representatives of millions will come soon and then the representatives of tens and hundreds of millions from all over the world will witness that Lenin was the leader not only of the Russian proletariat, not only of the European workers, not only of the colonial East, but the whole working world </a:t>
            </a:r>
            <a:r>
              <a:rPr lang="en-US" sz="1400" i="1" dirty="0" smtClean="0">
                <a:latin typeface="Arial" charset="0"/>
              </a:rPr>
              <a:t>globe“.</a:t>
            </a:r>
            <a:endParaRPr lang="ru-RU" sz="1400" i="1" dirty="0">
              <a:latin typeface="Arial" charset="0"/>
            </a:endParaRPr>
          </a:p>
          <a:p>
            <a:endParaRPr lang="ru-RU" sz="1400" dirty="0">
              <a:latin typeface="Arial" charset="0"/>
            </a:endParaRPr>
          </a:p>
        </p:txBody>
      </p:sp>
      <p:pic>
        <p:nvPicPr>
          <p:cNvPr id="19461"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1158607" y="577424"/>
            <a:ext cx="4847173" cy="3683852"/>
          </a:xfrm>
          <a:prstGeom prst="rect">
            <a:avLst/>
          </a:prstGeom>
          <a:noFill/>
          <a:ln w="9525">
            <a:noFill/>
            <a:miter lim="800000"/>
            <a:headEnd/>
            <a:tailEnd/>
          </a:ln>
        </p:spPr>
      </p:pic>
      <p:sp>
        <p:nvSpPr>
          <p:cNvPr id="19462" name="Прямоугольник 6"/>
          <p:cNvSpPr>
            <a:spLocks noChangeArrowheads="1"/>
          </p:cNvSpPr>
          <p:nvPr/>
        </p:nvSpPr>
        <p:spPr bwMode="auto">
          <a:xfrm flipH="1">
            <a:off x="6948488" y="333375"/>
            <a:ext cx="1871984" cy="738664"/>
          </a:xfrm>
          <a:prstGeom prst="rect">
            <a:avLst/>
          </a:prstGeom>
          <a:noFill/>
          <a:ln w="9525">
            <a:noFill/>
            <a:miter lim="800000"/>
            <a:headEnd/>
            <a:tailEnd/>
          </a:ln>
        </p:spPr>
        <p:txBody>
          <a:bodyPr wrap="square">
            <a:spAutoFit/>
          </a:bodyPr>
          <a:lstStyle/>
          <a:p>
            <a:pPr algn="r"/>
            <a:r>
              <a:rPr lang="en-US" sz="1400" i="1" dirty="0" smtClean="0">
                <a:latin typeface="Arial" charset="0"/>
              </a:rPr>
              <a:t>Funeral demonstration</a:t>
            </a:r>
          </a:p>
          <a:p>
            <a:pPr algn="r"/>
            <a:r>
              <a:rPr lang="ru-RU" sz="1400" i="1" dirty="0" smtClean="0">
                <a:latin typeface="Arial" charset="0"/>
              </a:rPr>
              <a:t>1924 </a:t>
            </a:r>
            <a:r>
              <a:rPr lang="ru-RU" sz="1400" i="1" dirty="0" smtClean="0">
                <a:latin typeface="Arial" charset="0"/>
              </a:rPr>
              <a:t>г.</a:t>
            </a:r>
            <a:endParaRPr lang="ru-RU" sz="1400" i="1" dirty="0">
              <a:latin typeface="Arial" charset="0"/>
            </a:endParaRPr>
          </a:p>
        </p:txBody>
      </p:sp>
      <p:sp>
        <p:nvSpPr>
          <p:cNvPr id="2" name="Прямоугольник 1"/>
          <p:cNvSpPr/>
          <p:nvPr/>
        </p:nvSpPr>
        <p:spPr>
          <a:xfrm>
            <a:off x="6084168" y="2852936"/>
            <a:ext cx="2808312" cy="1169551"/>
          </a:xfrm>
          <a:prstGeom prst="rect">
            <a:avLst/>
          </a:prstGeom>
        </p:spPr>
        <p:txBody>
          <a:bodyPr wrap="square">
            <a:spAutoFit/>
          </a:bodyPr>
          <a:lstStyle/>
          <a:p>
            <a:r>
              <a:rPr lang="en-US" sz="1400" dirty="0" smtClean="0">
                <a:latin typeface="Arial" charset="0"/>
              </a:rPr>
              <a:t>And another poster with a more explicit religious content, "Lenin - our immortality." Here we see a direct reference to the Resurrection of Christ.</a:t>
            </a:r>
            <a:endParaRPr lang="ru-RU" sz="1400" dirty="0">
              <a:latin typeface="Arial" charset="0"/>
            </a:endParaRPr>
          </a:p>
        </p:txBody>
      </p:sp>
    </p:spTree>
    <p:extLst>
      <p:ext uri="{BB962C8B-B14F-4D97-AF65-F5344CB8AC3E}">
        <p14:creationId xmlns:p14="http://schemas.microsoft.com/office/powerpoint/2010/main" xmlns="" val="2023257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Рисунок 1" descr="A.V._Schusev_by_M.Nesterov_(1941).jpg"/>
          <p:cNvPicPr>
            <a:picLocks noChangeAspect="1"/>
          </p:cNvPicPr>
          <p:nvPr/>
        </p:nvPicPr>
        <p:blipFill>
          <a:blip r:embed="rId2" cstate="print"/>
          <a:srcRect/>
          <a:stretch>
            <a:fillRect/>
          </a:stretch>
        </p:blipFill>
        <p:spPr bwMode="auto">
          <a:xfrm>
            <a:off x="323850" y="404813"/>
            <a:ext cx="5602288" cy="6048375"/>
          </a:xfrm>
          <a:prstGeom prst="rect">
            <a:avLst/>
          </a:prstGeom>
          <a:noFill/>
          <a:ln w="9525">
            <a:noFill/>
            <a:miter lim="800000"/>
            <a:headEnd/>
            <a:tailEnd/>
          </a:ln>
        </p:spPr>
      </p:pic>
      <p:sp>
        <p:nvSpPr>
          <p:cNvPr id="16387" name="Прямоугольник 2"/>
          <p:cNvSpPr>
            <a:spLocks noChangeArrowheads="1"/>
          </p:cNvSpPr>
          <p:nvPr/>
        </p:nvSpPr>
        <p:spPr bwMode="auto">
          <a:xfrm>
            <a:off x="6012160" y="6093296"/>
            <a:ext cx="2881312" cy="353943"/>
          </a:xfrm>
          <a:prstGeom prst="rect">
            <a:avLst/>
          </a:prstGeom>
          <a:noFill/>
          <a:ln w="9525">
            <a:noFill/>
            <a:miter lim="800000"/>
            <a:headEnd/>
            <a:tailEnd/>
          </a:ln>
        </p:spPr>
        <p:txBody>
          <a:bodyPr>
            <a:spAutoFit/>
          </a:bodyPr>
          <a:lstStyle/>
          <a:p>
            <a:r>
              <a:rPr lang="en-US" sz="1700" dirty="0" err="1" smtClean="0">
                <a:latin typeface="Arial" charset="0"/>
              </a:rPr>
              <a:t>Alexey</a:t>
            </a:r>
            <a:r>
              <a:rPr lang="en-US" sz="1700" dirty="0" smtClean="0">
                <a:latin typeface="Arial" charset="0"/>
              </a:rPr>
              <a:t> </a:t>
            </a:r>
            <a:r>
              <a:rPr lang="en-US" sz="1700" dirty="0" err="1" smtClean="0">
                <a:latin typeface="Arial" charset="0"/>
              </a:rPr>
              <a:t>Shchusev</a:t>
            </a:r>
            <a:r>
              <a:rPr lang="ru-RU" sz="1700" dirty="0" smtClean="0">
                <a:latin typeface="Arial" charset="0"/>
              </a:rPr>
              <a:t>, </a:t>
            </a:r>
            <a:r>
              <a:rPr lang="ru-RU" sz="1700" dirty="0">
                <a:latin typeface="Arial" charset="0"/>
              </a:rPr>
              <a:t>1941</a:t>
            </a:r>
          </a:p>
        </p:txBody>
      </p:sp>
      <p:sp>
        <p:nvSpPr>
          <p:cNvPr id="16388" name="Прямоугольник 3"/>
          <p:cNvSpPr>
            <a:spLocks noChangeArrowheads="1"/>
          </p:cNvSpPr>
          <p:nvPr/>
        </p:nvSpPr>
        <p:spPr bwMode="auto">
          <a:xfrm>
            <a:off x="6011863" y="404813"/>
            <a:ext cx="2881312" cy="3754874"/>
          </a:xfrm>
          <a:prstGeom prst="rect">
            <a:avLst/>
          </a:prstGeom>
          <a:noFill/>
          <a:ln w="9525">
            <a:noFill/>
            <a:miter lim="800000"/>
            <a:headEnd/>
            <a:tailEnd/>
          </a:ln>
        </p:spPr>
        <p:txBody>
          <a:bodyPr>
            <a:spAutoFit/>
          </a:bodyPr>
          <a:lstStyle/>
          <a:p>
            <a:r>
              <a:rPr lang="en-US" sz="1700" dirty="0" err="1" smtClean="0">
                <a:latin typeface="Arial" charset="0"/>
              </a:rPr>
              <a:t>Alexey</a:t>
            </a:r>
            <a:r>
              <a:rPr lang="en-US" sz="1700" dirty="0" smtClean="0">
                <a:latin typeface="Arial" charset="0"/>
              </a:rPr>
              <a:t> </a:t>
            </a:r>
            <a:r>
              <a:rPr lang="en-US" sz="1700" dirty="0" err="1" smtClean="0">
                <a:latin typeface="Arial" charset="0"/>
              </a:rPr>
              <a:t>Shchusev</a:t>
            </a:r>
            <a:r>
              <a:rPr lang="en-US" sz="1700" dirty="0" smtClean="0">
                <a:latin typeface="Arial" charset="0"/>
              </a:rPr>
              <a:t> from 1901 was the architect service in the Office of the Holy Synod. One of his first projects was the design of the iconostasis of the Assumption Cathedral of the Kiev-</a:t>
            </a:r>
            <a:r>
              <a:rPr lang="en-US" sz="1700" dirty="0" err="1" smtClean="0">
                <a:latin typeface="Arial" charset="0"/>
              </a:rPr>
              <a:t>Pechersk</a:t>
            </a:r>
            <a:r>
              <a:rPr lang="en-US" sz="1700" dirty="0" smtClean="0">
                <a:latin typeface="Arial" charset="0"/>
              </a:rPr>
              <a:t> </a:t>
            </a:r>
            <a:r>
              <a:rPr lang="en-US" sz="1700" dirty="0" err="1" smtClean="0">
                <a:latin typeface="Arial" charset="0"/>
              </a:rPr>
              <a:t>Lavra</a:t>
            </a:r>
            <a:r>
              <a:rPr lang="en-US" sz="1700" dirty="0" smtClean="0">
                <a:latin typeface="Arial" charset="0"/>
              </a:rPr>
              <a:t>, he designed churches in </a:t>
            </a:r>
            <a:r>
              <a:rPr lang="en-US" sz="1700" dirty="0" err="1" smtClean="0">
                <a:latin typeface="Arial" charset="0"/>
              </a:rPr>
              <a:t>Sanremo</a:t>
            </a:r>
            <a:r>
              <a:rPr lang="en-US" sz="1700" dirty="0" smtClean="0">
                <a:latin typeface="Arial" charset="0"/>
              </a:rPr>
              <a:t> and Bari, the Martha and Mary Convent in Moscow, church on the </a:t>
            </a:r>
            <a:r>
              <a:rPr lang="en-US" sz="1700" dirty="0" err="1" smtClean="0">
                <a:latin typeface="Arial" charset="0"/>
              </a:rPr>
              <a:t>Kulikovo</a:t>
            </a:r>
            <a:r>
              <a:rPr lang="en-US" sz="1700" dirty="0" smtClean="0">
                <a:latin typeface="Arial" charset="0"/>
              </a:rPr>
              <a:t> field and many </a:t>
            </a:r>
            <a:r>
              <a:rPr lang="en-US" sz="1700" dirty="0" smtClean="0">
                <a:latin typeface="Arial" charset="0"/>
              </a:rPr>
              <a:t>others...</a:t>
            </a:r>
            <a:endParaRPr lang="ru-RU" sz="1700" dirty="0">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Curtain Call</Template>
  <TotalTime>9258</TotalTime>
  <Words>1253</Words>
  <Application>Microsoft Office PowerPoint</Application>
  <PresentationFormat>Экран (4:3)</PresentationFormat>
  <Paragraphs>111</Paragraphs>
  <Slides>26</Slides>
  <Notes>23</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Оформление по умолчанию</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pol</dc:creator>
  <cp:lastModifiedBy>Chapnin</cp:lastModifiedBy>
  <cp:revision>255</cp:revision>
  <dcterms:created xsi:type="dcterms:W3CDTF">2004-01-25T12:43:24Z</dcterms:created>
  <dcterms:modified xsi:type="dcterms:W3CDTF">2015-11-19T11:06:03Z</dcterms:modified>
</cp:coreProperties>
</file>