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лия Черненко" initials="ЮЧ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1"/>
    <a:srgbClr val="2E568B"/>
    <a:srgbClr val="E7A13D"/>
    <a:srgbClr val="BC2D3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92" autoAdjust="0"/>
  </p:normalViewPr>
  <p:slideViewPr>
    <p:cSldViewPr snapToGrid="0">
      <p:cViewPr>
        <p:scale>
          <a:sx n="30" d="100"/>
          <a:sy n="30" d="100"/>
        </p:scale>
        <p:origin x="-784" y="-10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633299999999999"/>
          <c:y val="0.138909"/>
          <c:w val="0.70733299999999999"/>
          <c:h val="0.65894600000000003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39-4460-8642-565B0F89A97F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9-4460-8642-565B0F89A97F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9-4460-8642-565B0F89A97F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39-4460-8642-565B0F89A97F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902756350429336E-2"/>
                  <c:y val="-0.1063801579995846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000000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25-34 года</c:v>
                </c:pt>
                <c:pt idx="1">
                  <c:v>35-44 года</c:v>
                </c:pt>
                <c:pt idx="2">
                  <c:v>45-54 года</c:v>
                </c:pt>
                <c:pt idx="3">
                  <c:v>55+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0.22580600000000001</c:v>
                </c:pt>
                <c:pt idx="1">
                  <c:v>0.64838700000000005</c:v>
                </c:pt>
                <c:pt idx="2">
                  <c:v>0.117742</c:v>
                </c:pt>
                <c:pt idx="3">
                  <c:v>8.0649999999999993E-3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39-4460-8642-565B0F89A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1858200000000003E-2"/>
          <c:y val="1.6688700000000001E-2"/>
          <c:w val="0.78482300000000005"/>
          <c:h val="0.965168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Деревни и села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40404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Новая 1</c:v>
                </c:pt>
                <c:pt idx="1">
                  <c:v>Новая 2</c:v>
                </c:pt>
                <c:pt idx="2">
                  <c:v>Новая 3</c:v>
                </c:pt>
                <c:pt idx="3">
                  <c:v>Новая 4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7</c:v>
                </c:pt>
                <c:pt idx="7">
                  <c:v>Новая 8</c:v>
                </c:pt>
                <c:pt idx="8">
                  <c:v>Новая 9</c:v>
                </c:pt>
                <c:pt idx="9">
                  <c:v>Новая 10</c:v>
                </c:pt>
                <c:pt idx="10">
                  <c:v>Новая 11</c:v>
                </c:pt>
                <c:pt idx="11">
                  <c:v>Новая 12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0.59</c:v>
                </c:pt>
                <c:pt idx="1">
                  <c:v>0.36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0.14000000000000001</c:v>
                </c:pt>
                <c:pt idx="5">
                  <c:v>0.16</c:v>
                </c:pt>
                <c:pt idx="6">
                  <c:v>0.05</c:v>
                </c:pt>
                <c:pt idx="7">
                  <c:v>0.04</c:v>
                </c:pt>
                <c:pt idx="8">
                  <c:v>0.02</c:v>
                </c:pt>
                <c:pt idx="9">
                  <c:v>0.01</c:v>
                </c:pt>
                <c:pt idx="10">
                  <c:v>0.03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FE-44B9-9D01-0D8D30CFE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9"/>
        <c:axId val="46438656"/>
        <c:axId val="46440448"/>
      </c:barChart>
      <c:catAx>
        <c:axId val="46438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440448"/>
        <c:crosses val="autoZero"/>
        <c:auto val="1"/>
        <c:lblAlgn val="ctr"/>
        <c:lblOffset val="100"/>
        <c:noMultiLvlLbl val="1"/>
      </c:catAx>
      <c:valAx>
        <c:axId val="46440448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438656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1811899999999997E-2"/>
          <c:y val="1.6688700000000001E-2"/>
          <c:w val="0.78368400000000005"/>
          <c:h val="0.965168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Города-миллионники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Новая 1</c:v>
                </c:pt>
                <c:pt idx="1">
                  <c:v>Новая 2</c:v>
                </c:pt>
                <c:pt idx="2">
                  <c:v>Новая 3</c:v>
                </c:pt>
                <c:pt idx="3">
                  <c:v>Новая 4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7</c:v>
                </c:pt>
                <c:pt idx="7">
                  <c:v>Новая 8</c:v>
                </c:pt>
                <c:pt idx="8">
                  <c:v>Новая 9</c:v>
                </c:pt>
                <c:pt idx="9">
                  <c:v>Новая 10</c:v>
                </c:pt>
                <c:pt idx="10">
                  <c:v>Новая 11</c:v>
                </c:pt>
                <c:pt idx="11">
                  <c:v>Новая 12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0.68</c:v>
                </c:pt>
                <c:pt idx="1">
                  <c:v>0.55000000000000004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0.13</c:v>
                </c:pt>
                <c:pt idx="5">
                  <c:v>0.15</c:v>
                </c:pt>
                <c:pt idx="6">
                  <c:v>0.19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0.03</c:v>
                </c:pt>
                <c:pt idx="10">
                  <c:v>0.01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2F-4038-A977-D34A7C497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9"/>
        <c:axId val="47038464"/>
        <c:axId val="47040000"/>
      </c:barChart>
      <c:catAx>
        <c:axId val="470384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040000"/>
        <c:crosses val="autoZero"/>
        <c:auto val="1"/>
        <c:lblAlgn val="ctr"/>
        <c:lblOffset val="100"/>
        <c:noMultiLvlLbl val="1"/>
      </c:catAx>
      <c:valAx>
        <c:axId val="47040000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038464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6176600000000003E-2"/>
          <c:y val="1.5518000000000001E-2"/>
          <c:w val="0.95882299999999998"/>
          <c:h val="0.966733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00000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Учи.ру</c:v>
                </c:pt>
                <c:pt idx="1">
                  <c:v>Якласс</c:v>
                </c:pt>
                <c:pt idx="2">
                  <c:v>Яндекс.Учебник</c:v>
                </c:pt>
                <c:pt idx="3">
                  <c:v>Российская электронная школа</c:v>
                </c:pt>
                <c:pt idx="4">
                  <c:v>Фоксфорд</c:v>
                </c:pt>
                <c:pt idx="5">
                  <c:v>Мобильное электронное образование</c:v>
                </c:pt>
                <c:pt idx="6">
                  <c:v>Московская электронная школа</c:v>
                </c:pt>
                <c:pt idx="7">
                  <c:v>Интернет-урок</c:v>
                </c:pt>
                <c:pt idx="8">
                  <c:v>IQша</c:v>
                </c:pt>
                <c:pt idx="9">
                  <c:v>LogicLike</c:v>
                </c:pt>
                <c:pt idx="10">
                  <c:v>Облако знаний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0.445183</c:v>
                </c:pt>
                <c:pt idx="1">
                  <c:v>0.27574799999999999</c:v>
                </c:pt>
                <c:pt idx="2">
                  <c:v>7.3090000000000002E-2</c:v>
                </c:pt>
                <c:pt idx="3">
                  <c:v>5.6478E-2</c:v>
                </c:pt>
                <c:pt idx="4">
                  <c:v>3.3223000000000003E-2</c:v>
                </c:pt>
                <c:pt idx="5">
                  <c:v>0.109635</c:v>
                </c:pt>
                <c:pt idx="6">
                  <c:v>5.3156000000000002E-2</c:v>
                </c:pt>
                <c:pt idx="7">
                  <c:v>1.6611000000000001E-2</c:v>
                </c:pt>
                <c:pt idx="8">
                  <c:v>1.9934E-2</c:v>
                </c:pt>
                <c:pt idx="9">
                  <c:v>9.9670000000000002E-3</c:v>
                </c:pt>
                <c:pt idx="10">
                  <c:v>0</c:v>
                </c:pt>
                <c:pt idx="11">
                  <c:v>6.3122999999999999E-2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5-4C74-8004-344EB445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46745856"/>
        <c:axId val="46862336"/>
      </c:barChart>
      <c:catAx>
        <c:axId val="46745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862336"/>
        <c:crosses val="autoZero"/>
        <c:auto val="1"/>
        <c:lblAlgn val="ctr"/>
        <c:lblOffset val="100"/>
        <c:noMultiLvlLbl val="1"/>
      </c:catAx>
      <c:valAx>
        <c:axId val="46862336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745856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76600000000003E-2"/>
          <c:y val="1.5518000000000001E-2"/>
          <c:w val="0.95882299999999998"/>
          <c:h val="0.966733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00000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1"/>
                <c:pt idx="0">
                  <c:v>Учи.ру</c:v>
                </c:pt>
                <c:pt idx="1">
                  <c:v>Якласс</c:v>
                </c:pt>
                <c:pt idx="2">
                  <c:v>Яндекс.Учебник</c:v>
                </c:pt>
                <c:pt idx="3">
                  <c:v>Российская электронная школа</c:v>
                </c:pt>
                <c:pt idx="4">
                  <c:v>Фоксфорд</c:v>
                </c:pt>
                <c:pt idx="5">
                  <c:v>Мобильное электронное образование</c:v>
                </c:pt>
                <c:pt idx="6">
                  <c:v>Московская электронная школа</c:v>
                </c:pt>
                <c:pt idx="7">
                  <c:v>Интернет-урок</c:v>
                </c:pt>
                <c:pt idx="8">
                  <c:v>IQша</c:v>
                </c:pt>
                <c:pt idx="9">
                  <c:v>LogicLike</c:v>
                </c:pt>
                <c:pt idx="10">
                  <c:v>Облако знаний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0.439873417721519</c:v>
                </c:pt>
                <c:pt idx="1">
                  <c:v>0.23101265822784811</c:v>
                </c:pt>
                <c:pt idx="2">
                  <c:v>0.15822784810126581</c:v>
                </c:pt>
                <c:pt idx="3">
                  <c:v>0.120253164556962</c:v>
                </c:pt>
                <c:pt idx="4">
                  <c:v>0.1044303797468354</c:v>
                </c:pt>
                <c:pt idx="5">
                  <c:v>6.6455696202531639E-2</c:v>
                </c:pt>
                <c:pt idx="6">
                  <c:v>4.2721518987341771E-2</c:v>
                </c:pt>
                <c:pt idx="7">
                  <c:v>1.740506329113924E-2</c:v>
                </c:pt>
                <c:pt idx="8">
                  <c:v>1.582278481012658E-2</c:v>
                </c:pt>
                <c:pt idx="9">
                  <c:v>9.4936708860759497E-3</c:v>
                </c:pt>
                <c:pt idx="10">
                  <c:v>6.3291139240506328E-3</c:v>
                </c:pt>
                <c:pt idx="11">
                  <c:v>0.10284810126582281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5-4C74-8004-344EB445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46911872"/>
        <c:axId val="46913408"/>
      </c:barChart>
      <c:catAx>
        <c:axId val="46911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913408"/>
        <c:crosses val="autoZero"/>
        <c:auto val="1"/>
        <c:lblAlgn val="ctr"/>
        <c:lblOffset val="100"/>
        <c:noMultiLvlLbl val="1"/>
      </c:catAx>
      <c:valAx>
        <c:axId val="46913408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91187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76600000000003E-2"/>
          <c:y val="1.5518000000000001E-2"/>
          <c:w val="0.95882299999999998"/>
          <c:h val="0.966733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00000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1"/>
                <c:pt idx="0">
                  <c:v>Учи.ру</c:v>
                </c:pt>
                <c:pt idx="1">
                  <c:v>Якласс</c:v>
                </c:pt>
                <c:pt idx="2">
                  <c:v>Яндекс.Учебник</c:v>
                </c:pt>
                <c:pt idx="3">
                  <c:v>Российская электронная школа</c:v>
                </c:pt>
                <c:pt idx="4">
                  <c:v>Фоксфорд</c:v>
                </c:pt>
                <c:pt idx="5">
                  <c:v>Мобильное электронное образование</c:v>
                </c:pt>
                <c:pt idx="6">
                  <c:v>Московская электронная школа</c:v>
                </c:pt>
                <c:pt idx="7">
                  <c:v>Интернет-урок</c:v>
                </c:pt>
                <c:pt idx="8">
                  <c:v>IQша</c:v>
                </c:pt>
                <c:pt idx="9">
                  <c:v>LogicLike</c:v>
                </c:pt>
                <c:pt idx="10">
                  <c:v>Облако знаний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0.44444444444444398</c:v>
                </c:pt>
                <c:pt idx="1">
                  <c:v>0.19230769230769229</c:v>
                </c:pt>
                <c:pt idx="2">
                  <c:v>0.29487179487179488</c:v>
                </c:pt>
                <c:pt idx="3">
                  <c:v>0.2264957264957265</c:v>
                </c:pt>
                <c:pt idx="4">
                  <c:v>0.21367521367521369</c:v>
                </c:pt>
                <c:pt idx="5">
                  <c:v>2.9914529914529919E-2</c:v>
                </c:pt>
                <c:pt idx="6">
                  <c:v>4.2735042735042743E-2</c:v>
                </c:pt>
                <c:pt idx="7">
                  <c:v>2.1367521367521371E-2</c:v>
                </c:pt>
                <c:pt idx="8">
                  <c:v>1.282051282051282E-2</c:v>
                </c:pt>
                <c:pt idx="9">
                  <c:v>1.282051282051282E-2</c:v>
                </c:pt>
                <c:pt idx="10">
                  <c:v>1.282051282051282E-2</c:v>
                </c:pt>
                <c:pt idx="11">
                  <c:v>0.17094017094017089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5-4C74-8004-344EB445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47097728"/>
        <c:axId val="47099264"/>
      </c:barChart>
      <c:catAx>
        <c:axId val="470977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7099264"/>
        <c:crosses val="autoZero"/>
        <c:auto val="1"/>
        <c:lblAlgn val="ctr"/>
        <c:lblOffset val="100"/>
        <c:noMultiLvlLbl val="1"/>
      </c:catAx>
      <c:valAx>
        <c:axId val="47099264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7097728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76600000000003E-2"/>
          <c:y val="1.4192847719656171E-2"/>
          <c:w val="0.95882299999999998"/>
          <c:h val="0.96805923187265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00000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1"/>
                <c:pt idx="0">
                  <c:v>Учи.ру</c:v>
                </c:pt>
                <c:pt idx="1">
                  <c:v>Якласс</c:v>
                </c:pt>
                <c:pt idx="2">
                  <c:v>Яндекс.Учебник</c:v>
                </c:pt>
                <c:pt idx="3">
                  <c:v>Российская электронная школа</c:v>
                </c:pt>
                <c:pt idx="4">
                  <c:v>Фоксфорд</c:v>
                </c:pt>
                <c:pt idx="5">
                  <c:v>Мобильное электронное образование</c:v>
                </c:pt>
                <c:pt idx="6">
                  <c:v>Московская электронная школа</c:v>
                </c:pt>
                <c:pt idx="7">
                  <c:v>Интернет-урок</c:v>
                </c:pt>
                <c:pt idx="8">
                  <c:v>IQша</c:v>
                </c:pt>
                <c:pt idx="9">
                  <c:v>LogicLike</c:v>
                </c:pt>
                <c:pt idx="10">
                  <c:v>Облако знаний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0.41237113402061898</c:v>
                </c:pt>
                <c:pt idx="1">
                  <c:v>0.18556701030927841</c:v>
                </c:pt>
                <c:pt idx="2">
                  <c:v>9.2783505154639179E-2</c:v>
                </c:pt>
                <c:pt idx="3">
                  <c:v>6.1855670103092793E-2</c:v>
                </c:pt>
                <c:pt idx="4">
                  <c:v>6.1855670103092793E-2</c:v>
                </c:pt>
                <c:pt idx="5">
                  <c:v>2.0618556701030931E-2</c:v>
                </c:pt>
                <c:pt idx="6">
                  <c:v>1.030927835051546E-2</c:v>
                </c:pt>
                <c:pt idx="7">
                  <c:v>1.030927835051546E-2</c:v>
                </c:pt>
                <c:pt idx="8">
                  <c:v>1.030927835051546E-2</c:v>
                </c:pt>
                <c:pt idx="9">
                  <c:v>0</c:v>
                </c:pt>
                <c:pt idx="10">
                  <c:v>1.030927835051546E-2</c:v>
                </c:pt>
                <c:pt idx="11">
                  <c:v>6.1855670103092793E-2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5-4C74-8004-344EB445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46931328"/>
        <c:axId val="46945408"/>
      </c:barChart>
      <c:catAx>
        <c:axId val="46931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945408"/>
        <c:crosses val="autoZero"/>
        <c:auto val="1"/>
        <c:lblAlgn val="ctr"/>
        <c:lblOffset val="100"/>
        <c:noMultiLvlLbl val="1"/>
      </c:catAx>
      <c:valAx>
        <c:axId val="46945408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6931328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899999999997E-2"/>
          <c:y val="2.1073499999999998E-2"/>
          <c:w val="0.959754"/>
          <c:h val="0.9593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0.392424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32-4775-BD8A-A63450EF5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0.38181799999999999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32-4775-BD8A-A63450EF5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0.10151499999999999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32-4775-BD8A-A63450EF59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7.1211999999999998E-2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32-4775-BD8A-A63450EF59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2.7272999999999999E-2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32-4775-BD8A-A63450EF59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2.5758E-2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32-4775-BD8A-A63450EF5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37870592"/>
        <c:axId val="47391488"/>
      </c:barChart>
      <c:catAx>
        <c:axId val="378705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391488"/>
        <c:crosses val="autoZero"/>
        <c:auto val="1"/>
        <c:lblAlgn val="ctr"/>
        <c:lblOffset val="100"/>
        <c:noMultiLvlLbl val="1"/>
      </c:catAx>
      <c:valAx>
        <c:axId val="47391488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787059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699999999998E-2"/>
          <c:y val="2.1073499999999998E-2"/>
          <c:w val="0.959754"/>
          <c:h val="0.9593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000000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Учи.ру</c:v>
                </c:pt>
                <c:pt idx="1">
                  <c:v>Якласс</c:v>
                </c:pt>
                <c:pt idx="2">
                  <c:v>Яндекс.Учебник</c:v>
                </c:pt>
                <c:pt idx="3">
                  <c:v>Российская электронная школа</c:v>
                </c:pt>
                <c:pt idx="4">
                  <c:v>Фоксфорд</c:v>
                </c:pt>
                <c:pt idx="5">
                  <c:v>Мобильное электронное образование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0.42809399999999997</c:v>
                </c:pt>
                <c:pt idx="1">
                  <c:v>0.35451500000000002</c:v>
                </c:pt>
                <c:pt idx="2">
                  <c:v>8.0268000000000006E-2</c:v>
                </c:pt>
                <c:pt idx="3">
                  <c:v>8.0268000000000006E-2</c:v>
                </c:pt>
                <c:pt idx="4">
                  <c:v>2.6755999999999999E-2</c:v>
                </c:pt>
                <c:pt idx="5">
                  <c:v>3.0099999999999998E-2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3B-4BBD-8F9D-2120D4277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47428352"/>
        <c:axId val="47429888"/>
      </c:barChart>
      <c:catAx>
        <c:axId val="47428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7429888"/>
        <c:crosses val="autoZero"/>
        <c:auto val="1"/>
        <c:lblAlgn val="ctr"/>
        <c:lblOffset val="100"/>
        <c:noMultiLvlLbl val="1"/>
      </c:catAx>
      <c:valAx>
        <c:axId val="47429888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4742835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699999999998E-2"/>
          <c:y val="2.1073499999999998E-2"/>
          <c:w val="0.959754"/>
          <c:h val="0.9593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0.321799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4-4127-A551-4E8470C4F7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0.42560599999999998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54-4127-A551-4E8470C4F7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0.13148799999999999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54-4127-A551-4E8470C4F7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7.2664000000000006E-2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54-4127-A551-4E8470C4F7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3.1142E-2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54-4127-A551-4E8470C4F7D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1.7301E-2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D54-4127-A551-4E8470C4F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47814912"/>
        <c:axId val="47718400"/>
      </c:barChart>
      <c:catAx>
        <c:axId val="478149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718400"/>
        <c:crosses val="autoZero"/>
        <c:auto val="1"/>
        <c:lblAlgn val="ctr"/>
        <c:lblOffset val="100"/>
        <c:noMultiLvlLbl val="1"/>
      </c:catAx>
      <c:valAx>
        <c:axId val="47718400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81491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699999999998E-2"/>
          <c:y val="2.1073499999999998E-2"/>
          <c:w val="0.959754"/>
          <c:h val="0.9593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0.52777799999999997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E5-4FA7-A9CB-DB9D736130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0.31944400000000001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5-4FA7-A9CB-DB9D736130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6.9444000000000006E-2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E5-4FA7-A9CB-DB9D736130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2.7778000000000001E-2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E5-4FA7-A9CB-DB9D736130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1.3889E-2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E5-4FA7-A9CB-DB9D736130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4.1667000000000003E-2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E5-4FA7-A9CB-DB9D73613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47620480"/>
        <c:axId val="47622016"/>
      </c:barChart>
      <c:catAx>
        <c:axId val="476204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622016"/>
        <c:crosses val="autoZero"/>
        <c:auto val="1"/>
        <c:lblAlgn val="ctr"/>
        <c:lblOffset val="100"/>
        <c:noMultiLvlLbl val="1"/>
      </c:catAx>
      <c:valAx>
        <c:axId val="47622016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7620480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77233E-2"/>
          <c:y val="5.0000000000000001E-3"/>
          <c:w val="0.86455300000000002"/>
          <c:h val="0.7243910000000000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82-483F-9173-3AAD1B500D93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82-483F-9173-3AAD1B500D93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82-483F-9173-3AAD1B500D93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Город-миллионник</c:v>
                </c:pt>
                <c:pt idx="1">
                  <c:v>Крупный город</c:v>
                </c:pt>
                <c:pt idx="2">
                  <c:v>Сельская местность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0.47626600000000002</c:v>
                </c:pt>
                <c:pt idx="1">
                  <c:v>0.370253</c:v>
                </c:pt>
                <c:pt idx="2">
                  <c:v>0.15348100000000001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82-483F-9173-3AAD1B500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699999999998E-2"/>
          <c:y val="1.90198E-2"/>
          <c:w val="0.959754"/>
          <c:h val="0.96204800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0.51107599999999997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8-415A-8FEF-591454BC1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0.20411399999999999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8-415A-8FEF-591454BC1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7.4367000000000003E-2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08-415A-8FEF-591454BC1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6.1709E-2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08-415A-8FEF-591454BC1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4.7468000000000003E-2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08-415A-8FEF-591454BC1B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1.7405E-2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08-415A-8FEF-591454BC1B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Московская электронная школа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3.1649999999999998E-3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08-415A-8FEF-591454BC1B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Интернет-урок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1.2658000000000001E-2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08-415A-8FEF-591454BC1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130090880"/>
        <c:axId val="130092416"/>
      </c:barChart>
      <c:catAx>
        <c:axId val="1300908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092416"/>
        <c:crosses val="autoZero"/>
        <c:auto val="1"/>
        <c:lblAlgn val="ctr"/>
        <c:lblOffset val="100"/>
        <c:noMultiLvlLbl val="1"/>
      </c:catAx>
      <c:valAx>
        <c:axId val="130092416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090880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699999999998E-2"/>
          <c:y val="1.90198E-2"/>
          <c:w val="0.959754"/>
          <c:h val="0.96204800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0.50498299999999996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AA-40C9-ADA2-EF31E30EF9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0.169435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AA-40C9-ADA2-EF31E30EF9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7.3090000000000002E-2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AA-40C9-ADA2-EF31E30EF9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5.9801E-2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AA-40C9-ADA2-EF31E30EF92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5.3156000000000002E-2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AA-40C9-ADA2-EF31E30EF92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1.6611000000000001E-2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AA-40C9-ADA2-EF31E30EF92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Московская электронная школа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3.3219999999999999E-3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AA-40C9-ADA2-EF31E30EF92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Интернет-урок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1.6611000000000001E-2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8AA-40C9-ADA2-EF31E30EF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130431232"/>
        <c:axId val="130449408"/>
      </c:barChart>
      <c:catAx>
        <c:axId val="130431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449408"/>
        <c:crosses val="autoZero"/>
        <c:auto val="1"/>
        <c:lblAlgn val="ctr"/>
        <c:lblOffset val="100"/>
        <c:noMultiLvlLbl val="1"/>
      </c:catAx>
      <c:valAx>
        <c:axId val="130449408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43123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3302400000000003E-2"/>
          <c:y val="1.90198E-2"/>
          <c:w val="0.91156300000000001"/>
          <c:h val="0.96204800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0.59401700000000002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AD-48EF-A269-B0257A0E10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0.19230800000000001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AD-48EF-A269-B0257A0E10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8.1197000000000005E-2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AD-48EF-A269-B0257A0E10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6.8376000000000006E-2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AD-48EF-A269-B0257A0E10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5.1282000000000001E-2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AD-48EF-A269-B0257A0E10C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2.5641000000000001E-2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AD-48EF-A269-B0257A0E10C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Московская электронная школа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4.274E-3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AD-48EF-A269-B0257A0E10C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Интернет-урок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8.5470000000000008E-3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AD-48EF-A269-B0257A0E1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130287104"/>
        <c:axId val="130288640"/>
      </c:barChart>
      <c:catAx>
        <c:axId val="130287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288640"/>
        <c:crosses val="autoZero"/>
        <c:auto val="1"/>
        <c:lblAlgn val="ctr"/>
        <c:lblOffset val="100"/>
        <c:noMultiLvlLbl val="1"/>
      </c:catAx>
      <c:valAx>
        <c:axId val="130288640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287104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245699999999998E-2"/>
          <c:y val="1.90198E-2"/>
          <c:w val="0.959754"/>
          <c:h val="0.979914720661567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0.32989690721649478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92-4468-9F8C-15B3A1216E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0.34020618556701032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92-4468-9F8C-15B3A1216E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6.1855670103092793E-2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92-4468-9F8C-15B3A1216E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5.1546391752577317E-2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92-4468-9F8C-15B3A1216E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2.0618556701030931E-2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92-4468-9F8C-15B3A1216E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92-4468-9F8C-15B3A1216EA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Московская электронная школа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92-4468-9F8C-15B3A1216EA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Интернет-урок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1.030927835051546E-2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92-4468-9F8C-15B3A121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130380544"/>
        <c:axId val="130382080"/>
      </c:barChart>
      <c:catAx>
        <c:axId val="130380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382080"/>
        <c:crosses val="autoZero"/>
        <c:auto val="1"/>
        <c:lblAlgn val="ctr"/>
        <c:lblOffset val="100"/>
        <c:noMultiLvlLbl val="1"/>
      </c:catAx>
      <c:valAx>
        <c:axId val="130382080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0380544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7572539999999999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F3-4F24-88F3-E959FF522C0A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F3-4F24-88F3-E959FF522C0A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F3-4F24-88F3-E959FF522C0A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3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3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3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5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Н/З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0.61973684210526303</c:v>
                </c:pt>
                <c:pt idx="1">
                  <c:v>0.23947368421052631</c:v>
                </c:pt>
                <c:pt idx="2">
                  <c:v>0.14078947368421049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F3-4F24-88F3-E959FF522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0E-41FD-A98E-C7F4ECA04224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0E-41FD-A98E-C7F4ECA04224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0E-41FD-A98E-C7F4ECA04224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3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3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3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5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Н/З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0.76953642384105958</c:v>
                </c:pt>
                <c:pt idx="1">
                  <c:v>0.11258278145695361</c:v>
                </c:pt>
                <c:pt idx="2">
                  <c:v>0.1178807947019868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0E-41FD-A98E-C7F4ECA04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0A-45BD-9E8E-D52046B07001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0A-45BD-9E8E-D52046B07001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E7A13D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0.75763000000000003</c:v>
                </c:pt>
                <c:pt idx="1">
                  <c:v>0.24237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0A-45BD-9E8E-D52046B07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88-428C-90AD-9C015501DC87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88-428C-90AD-9C015501DC87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0.71535599999999999</c:v>
                </c:pt>
                <c:pt idx="1">
                  <c:v>0.28464400000000001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88-428C-90AD-9C015501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8D-4BEB-8B6F-5876839D10D4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8D-4BEB-8B6F-5876839D10D4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5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0.81818199999999996</c:v>
                </c:pt>
                <c:pt idx="1">
                  <c:v>0.18181800000000001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8D-4BEB-8B6F-5876839D1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7F-49C3-B64B-0DDBB34AF9D7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7F-49C3-B64B-0DDBB34AF9D7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0.74074099999999998</c:v>
                </c:pt>
                <c:pt idx="1">
                  <c:v>0.25925900000000002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7F-49C3-B64B-0DDBB34AF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6119500000000001"/>
          <c:y val="0.156164"/>
          <c:w val="0.41360200000000003"/>
          <c:h val="0.6190790000000000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621-46B8-9FF4-E976B7F1ABAD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21-46B8-9FF4-E976B7F1ABAD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21-46B8-9FF4-E976B7F1ABAD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21-46B8-9FF4-E976B7F1ABAD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21-46B8-9FF4-E976B7F1ABAD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21-46B8-9FF4-E976B7F1ABAD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080156794684681E-3"/>
                  <c:y val="-2.9117067803683953E-17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000" b="1" i="0" u="none" strike="noStrike">
                      <a:solidFill>
                        <a:schemeClr val="bg1"/>
                      </a:solidFill>
                      <a:latin typeface="Helvetica Neue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8327201784545221E-2"/>
                      <c:h val="0.15913984895383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621-46B8-9FF4-E976B7F1ABA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chemeClr val="bg1"/>
                    </a:solidFill>
                    <a:latin typeface="Helvetica Neue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Нижегородская обл.</c:v>
                </c:pt>
                <c:pt idx="1">
                  <c:v>Удмуртия</c:v>
                </c:pt>
                <c:pt idx="2">
                  <c:v>Челябинская обл.</c:v>
                </c:pt>
                <c:pt idx="3">
                  <c:v>Ярославская обл.</c:v>
                </c:pt>
                <c:pt idx="4">
                  <c:v>Оренбургская обл.</c:v>
                </c:pt>
                <c:pt idx="5">
                  <c:v>Другие регионы*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0.33119999999999999</c:v>
                </c:pt>
                <c:pt idx="1">
                  <c:v>0.26079999999999998</c:v>
                </c:pt>
                <c:pt idx="2">
                  <c:v>0.25119999999999998</c:v>
                </c:pt>
                <c:pt idx="3">
                  <c:v>6.7199999999999996E-2</c:v>
                </c:pt>
                <c:pt idx="4">
                  <c:v>5.6000000000000001E-2</c:v>
                </c:pt>
                <c:pt idx="5">
                  <c:v>3.3599999999999998E-2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621-46B8-9FF4-E976B7F1A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E37-4507-965A-BEA0A6DD646F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37-4507-965A-BEA0A6DD646F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37-4507-965A-BEA0A6DD646F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37-4507-965A-BEA0A6DD646F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37-4507-965A-BEA0A6DD646F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E37-4507-965A-BEA0A6DD646F}"/>
              </c:ext>
            </c:extLst>
          </c:dPt>
          <c:dPt>
            <c:idx val="6"/>
            <c:bubble3D val="0"/>
            <c:spPr>
              <a:solidFill>
                <a:srgbClr val="41699B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E37-4507-965A-BEA0A6DD646F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252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2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0.25423699999999999</c:v>
                </c:pt>
                <c:pt idx="1">
                  <c:v>0.10169499999999999</c:v>
                </c:pt>
                <c:pt idx="2">
                  <c:v>0.22033900000000001</c:v>
                </c:pt>
                <c:pt idx="3">
                  <c:v>5.0847000000000003E-2</c:v>
                </c:pt>
                <c:pt idx="4">
                  <c:v>8.4746000000000002E-2</c:v>
                </c:pt>
                <c:pt idx="5">
                  <c:v>6.7796999999999996E-2</c:v>
                </c:pt>
                <c:pt idx="6">
                  <c:v>0.22033900000000001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E37-4507-965A-BEA0A6DD6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257400000000001"/>
          <c:y val="3.1982400000000001E-2"/>
          <c:w val="0.80200700000000003"/>
          <c:h val="0.45034000000000002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5F4-44C6-8FBE-1A71F62AA1A0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F4-44C6-8FBE-1A71F62AA1A0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F4-44C6-8FBE-1A71F62AA1A0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F4-44C6-8FBE-1A71F62AA1A0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F4-44C6-8FBE-1A71F62AA1A0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F4-44C6-8FBE-1A71F62AA1A0}"/>
              </c:ext>
            </c:extLst>
          </c:dPt>
          <c:dPt>
            <c:idx val="6"/>
            <c:bubble3D val="0"/>
            <c:spPr>
              <a:solidFill>
                <a:srgbClr val="41699B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5F4-44C6-8FBE-1A71F62AA1A0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Каждый день</c:v>
                </c:pt>
                <c:pt idx="1">
                  <c:v>Раз в 2 дня</c:v>
                </c:pt>
                <c:pt idx="2">
                  <c:v>2 раза в неделю</c:v>
                </c:pt>
                <c:pt idx="3">
                  <c:v>Раз в 2 недели</c:v>
                </c:pt>
                <c:pt idx="4">
                  <c:v>1 раз в месяц</c:v>
                </c:pt>
                <c:pt idx="5">
                  <c:v>Реже, чем 1 раз в месяц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0.19809099999999999</c:v>
                </c:pt>
                <c:pt idx="1">
                  <c:v>9.5464999999999994E-2</c:v>
                </c:pt>
                <c:pt idx="2">
                  <c:v>0.21002399999999999</c:v>
                </c:pt>
                <c:pt idx="3">
                  <c:v>0.13126499999999999</c:v>
                </c:pt>
                <c:pt idx="4">
                  <c:v>7.3985999999999996E-2</c:v>
                </c:pt>
                <c:pt idx="5">
                  <c:v>0.13126499999999999</c:v>
                </c:pt>
                <c:pt idx="6">
                  <c:v>0.15990499999999999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5F4-44C6-8FBE-1A71F62AA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69231600000000004"/>
          <c:w val="0.90359400000000001"/>
          <c:h val="0.307684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300" b="0" i="0" u="none" strike="noStrike">
              <a:solidFill>
                <a:srgbClr val="595959"/>
              </a:solidFill>
              <a:latin typeface="+mj-lt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2696000000000001E-2"/>
          <c:y val="2.2696000000000001E-2"/>
          <c:w val="0.95460800000000001"/>
          <c:h val="0.9421079999999999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2DD-4F6C-BEC6-93BFD12770C8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DD-4F6C-BEC6-93BFD12770C8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DD-4F6C-BEC6-93BFD12770C8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DD-4F6C-BEC6-93BFD12770C8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DD-4F6C-BEC6-93BFD12770C8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2DD-4F6C-BEC6-93BFD12770C8}"/>
              </c:ext>
            </c:extLst>
          </c:dPt>
          <c:dPt>
            <c:idx val="6"/>
            <c:bubble3D val="0"/>
            <c:spPr>
              <a:solidFill>
                <a:srgbClr val="41699B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2DD-4F6C-BEC6-93BFD12770C8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0.205263</c:v>
                </c:pt>
                <c:pt idx="1">
                  <c:v>0.115789</c:v>
                </c:pt>
                <c:pt idx="2">
                  <c:v>0.24210499999999999</c:v>
                </c:pt>
                <c:pt idx="3">
                  <c:v>0.14210500000000001</c:v>
                </c:pt>
                <c:pt idx="4">
                  <c:v>6.3158000000000006E-2</c:v>
                </c:pt>
                <c:pt idx="5">
                  <c:v>0.105263</c:v>
                </c:pt>
                <c:pt idx="6">
                  <c:v>0.12631600000000001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2DD-4F6C-BEC6-93BFD1277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6330600000000001E-2"/>
          <c:y val="1.6330600000000001E-2"/>
          <c:w val="0.96733899999999995"/>
          <c:h val="0.95483899999999999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99E-43D0-8DD6-27009532D9B9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9E-43D0-8DD6-27009532D9B9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9E-43D0-8DD6-27009532D9B9}"/>
              </c:ext>
            </c:extLst>
          </c:dPt>
          <c:dPt>
            <c:idx val="3"/>
            <c:bubble3D val="0"/>
            <c:spPr>
              <a:solidFill>
                <a:srgbClr val="BC2D30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9E-43D0-8DD6-27009532D9B9}"/>
              </c:ext>
            </c:extLst>
          </c:dPt>
          <c:dPt>
            <c:idx val="4"/>
            <c:bubble3D val="0"/>
            <c:spPr>
              <a:solidFill>
                <a:srgbClr val="6F3D7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9E-43D0-8DD6-27009532D9B9}"/>
              </c:ext>
            </c:extLst>
          </c:dPt>
          <c:dPt>
            <c:idx val="5"/>
            <c:bubble3D val="0"/>
            <c:spPr>
              <a:solidFill>
                <a:srgbClr val="7D807F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9E-43D0-8DD6-27009532D9B9}"/>
              </c:ext>
            </c:extLst>
          </c:dPt>
          <c:dPt>
            <c:idx val="6"/>
            <c:bubble3D val="0"/>
            <c:spPr>
              <a:solidFill>
                <a:srgbClr val="41699B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9E-43D0-8DD6-27009532D9B9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0.17058799999999999</c:v>
                </c:pt>
                <c:pt idx="1">
                  <c:v>7.0587999999999998E-2</c:v>
                </c:pt>
                <c:pt idx="2">
                  <c:v>0.17058799999999999</c:v>
                </c:pt>
                <c:pt idx="3">
                  <c:v>0.147059</c:v>
                </c:pt>
                <c:pt idx="4">
                  <c:v>8.2352999999999996E-2</c:v>
                </c:pt>
                <c:pt idx="5">
                  <c:v>0.18235299999999999</c:v>
                </c:pt>
                <c:pt idx="6">
                  <c:v>0.17647099999999999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99E-43D0-8DD6-27009532D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226599999999999"/>
          <c:y val="5.0000000000000001E-3"/>
          <c:w val="0.79339599999999999"/>
          <c:h val="0.814536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694-4A3B-836B-F8C6E7CC2619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94-4A3B-836B-F8C6E7CC2619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94-4A3B-836B-F8C6E7CC2619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0.56190499999999999</c:v>
                </c:pt>
                <c:pt idx="1">
                  <c:v>0.319048</c:v>
                </c:pt>
                <c:pt idx="2">
                  <c:v>0.119048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94-4A3B-836B-F8C6E7CC2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831900000000001"/>
          <c:w val="1"/>
          <c:h val="7.168099999999999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9694399999999999E-2"/>
          <c:y val="5.0000000000000001E-3"/>
          <c:w val="0.73378900000000002"/>
          <c:h val="0.81462999999999997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A23-4E1F-8C12-7785587693C3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23-4E1F-8C12-7785587693C3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23-4E1F-8C12-7785587693C3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0.46031699999999998</c:v>
                </c:pt>
                <c:pt idx="1">
                  <c:v>0.42857099999999998</c:v>
                </c:pt>
                <c:pt idx="2">
                  <c:v>0.111111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23-4E1F-8C12-778558769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561499999999997"/>
          <c:w val="1"/>
          <c:h val="7.43851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000000"/>
              </a:solidFill>
              <a:latin typeface="Helvetica Neue Medium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75293E-2"/>
          <c:y val="5.0000000000000001E-3"/>
          <c:w val="0.74635600000000002"/>
          <c:h val="0.8410400000000000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D1-49BC-AB02-A6A04146F692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D1-49BC-AB02-A6A04146F692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D1-49BC-AB02-A6A04146F692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0.43243199999999998</c:v>
                </c:pt>
                <c:pt idx="1">
                  <c:v>0.35135100000000002</c:v>
                </c:pt>
                <c:pt idx="2">
                  <c:v>0.21621599999999999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D1-49BC-AB02-A6A04146F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363899999999999"/>
          <c:w val="1"/>
          <c:h val="7.636120000000000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000000"/>
              </a:solidFill>
              <a:latin typeface="Helvetica Neue Medium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6179699999999999E-2"/>
          <c:y val="5.0000000000000001E-3"/>
          <c:w val="0.75258899999999995"/>
          <c:h val="0.81462999999999997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B83-4E7A-AA0A-0EF65147B9C0}"/>
              </c:ext>
            </c:extLst>
          </c:dPt>
          <c:dPt>
            <c:idx val="1"/>
            <c:bubble3D val="0"/>
            <c:spPr>
              <a:solidFill>
                <a:srgbClr val="5D964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83-4E7A-AA0A-0EF65147B9C0}"/>
              </c:ext>
            </c:extLst>
          </c:dPt>
          <c:dPt>
            <c:idx val="2"/>
            <c:bubble3D val="0"/>
            <c:spPr>
              <a:solidFill>
                <a:srgbClr val="E7A13D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83-4E7A-AA0A-0EF65147B9C0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2800" b="1" i="0" u="none" strike="noStrike">
                      <a:solidFill>
                        <a:srgbClr val="FFFFFF"/>
                      </a:solidFill>
                      <a:latin typeface="+mj-lt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FFFFFF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>
                  <a:solidFill>
                    <a:srgbClr val="A6A6A6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0.663636</c:v>
                </c:pt>
                <c:pt idx="1">
                  <c:v>0.24545500000000001</c:v>
                </c:pt>
                <c:pt idx="2">
                  <c:v>9.0909000000000004E-2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83-4E7A-AA0A-0EF65147B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2561499999999997"/>
          <c:w val="1"/>
          <c:h val="7.43851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000000"/>
              </a:solidFill>
              <a:latin typeface="Helvetica Neue Medium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8780300000000002E-2"/>
          <c:y val="1.5518000000000001E-2"/>
          <c:w val="0.96621999999999997"/>
          <c:h val="0.966733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0.26898699999999998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20-4BF0-BD31-C8F47DA16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0.232595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20-4BF0-BD31-C8F47DA164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0.21993699999999999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20-4BF0-BD31-C8F47DA164A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0.128165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20-4BF0-BD31-C8F47DA164A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0.109177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20-4BF0-BD31-C8F47DA164A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0.106013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20-4BF0-BD31-C8F47DA164A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Московская электронная школа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9.8100999999999994E-2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20-4BF0-BD31-C8F47DA164A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Интернет-урок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0.17405100000000001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520-4BF0-BD31-C8F47DA164A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IQша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Sheet1!$J$2:$J$2</c:f>
              <c:numCache>
                <c:formatCode>General</c:formatCode>
                <c:ptCount val="1"/>
                <c:pt idx="0">
                  <c:v>2.5316000000000002E-2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20-4BF0-BD31-C8F47DA16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9"/>
        <c:axId val="131318144"/>
        <c:axId val="131339008"/>
      </c:barChart>
      <c:catAx>
        <c:axId val="131318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1339008"/>
        <c:crosses val="autoZero"/>
        <c:auto val="1"/>
        <c:lblAlgn val="ctr"/>
        <c:lblOffset val="100"/>
        <c:noMultiLvlLbl val="1"/>
      </c:catAx>
      <c:valAx>
        <c:axId val="131339008"/>
        <c:scaling>
          <c:orientation val="minMax"/>
          <c:max val="0.7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131318144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679399999999999"/>
          <c:y val="2.6837099999999999E-2"/>
          <c:w val="0.83820600000000001"/>
          <c:h val="0.931498999999999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Совсем не важно 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dLbl>
              <c:idx val="7"/>
              <c:layout>
                <c:manualLayout>
                  <c:x val="3.464156904963566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97-41E4-A7C6-55FB656324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Еженедельная отчетность родителям на почту о прогрессе в обучении ребенка</c:v>
                </c:pt>
                <c:pt idx="1">
                  <c:v>Интерактивная форма занятий</c:v>
                </c:pt>
                <c:pt idx="2">
                  <c:v>Рекомендации по темам</c:v>
                </c:pt>
                <c:pt idx="3">
                  <c:v>Соответствие разработанной программы ФГОС</c:v>
                </c:pt>
                <c:pt idx="4">
                  <c:v>Напоминания о занятиях</c:v>
                </c:pt>
                <c:pt idx="5">
                  <c:v>Консультации со специалистами по выстраиванию образовательной траектории ребенка</c:v>
                </c:pt>
                <c:pt idx="6">
                  <c:v>Возможность прохождения дополнительных предметов, не включенных в школьную программу</c:v>
                </c:pt>
                <c:pt idx="7">
                  <c:v>Аналитика по выполненным задания (кол-во правильно выполненных заданий в каждой теме, прогресс ребенка и т.д.)</c:v>
                </c:pt>
                <c:pt idx="8">
                  <c:v>Разработанная программа для подготовки к ВПР</c:v>
                </c:pt>
                <c:pt idx="9">
                  <c:v>Олимпиады для школьников</c:v>
                </c:pt>
                <c:pt idx="10">
                  <c:v>Возможность получать консультации учителя в процессе выполнения заданий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4.1700000000000001E-2</c:v>
                </c:pt>
                <c:pt idx="1">
                  <c:v>2.5600000000000001E-2</c:v>
                </c:pt>
                <c:pt idx="2">
                  <c:v>1.6500000000000001E-2</c:v>
                </c:pt>
                <c:pt idx="3">
                  <c:v>4.1200000000000001E-2</c:v>
                </c:pt>
                <c:pt idx="4">
                  <c:v>3.4599999999999999E-2</c:v>
                </c:pt>
                <c:pt idx="5">
                  <c:v>2.41E-2</c:v>
                </c:pt>
                <c:pt idx="6">
                  <c:v>6.4600000000000005E-2</c:v>
                </c:pt>
                <c:pt idx="7">
                  <c:v>1.4999999999999999E-2</c:v>
                </c:pt>
                <c:pt idx="8">
                  <c:v>1.95E-2</c:v>
                </c:pt>
                <c:pt idx="9">
                  <c:v>3.5999999999999997E-2</c:v>
                </c:pt>
                <c:pt idx="10">
                  <c:v>1.5100000000000001E-2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97-41E4-A7C6-55FB656324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не важно</c:v>
                </c:pt>
              </c:strCache>
            </c:strRef>
          </c:tx>
          <c:spPr>
            <a:solidFill>
              <a:srgbClr val="5D9648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dLbl>
              <c:idx val="7"/>
              <c:layout>
                <c:manualLayout>
                  <c:x val="6.1235108334230758E-3"/>
                  <c:y val="1.8802118885985738E-7"/>
                </c:manualLayout>
              </c:layout>
              <c:numFmt formatCode="#,##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97-41E4-A7C6-55FB65632479}"/>
                </c:ext>
              </c:extLst>
            </c:dLbl>
            <c:dLbl>
              <c:idx val="8"/>
              <c:layout>
                <c:manualLayout>
                  <c:x val="4.227184546139205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97-41E4-A7C6-55FB65632479}"/>
                </c:ext>
              </c:extLst>
            </c:dLbl>
            <c:dLbl>
              <c:idx val="10"/>
              <c:layout>
                <c:manualLayout>
                  <c:x val="5.91423466586951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97-41E4-A7C6-55FB656324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Еженедельная отчетность родителям на почту о прогрессе в обучении ребенка</c:v>
                </c:pt>
                <c:pt idx="1">
                  <c:v>Интерактивная форма занятий</c:v>
                </c:pt>
                <c:pt idx="2">
                  <c:v>Рекомендации по темам</c:v>
                </c:pt>
                <c:pt idx="3">
                  <c:v>Соответствие разработанной программы ФГОС</c:v>
                </c:pt>
                <c:pt idx="4">
                  <c:v>Напоминания о занятиях</c:v>
                </c:pt>
                <c:pt idx="5">
                  <c:v>Консультации со специалистами по выстраиванию образовательной траектории ребенка</c:v>
                </c:pt>
                <c:pt idx="6">
                  <c:v>Возможность прохождения дополнительных предметов, не включенных в школьную программу</c:v>
                </c:pt>
                <c:pt idx="7">
                  <c:v>Аналитика по выполненным задания (кол-во правильно выполненных заданий в каждой теме, прогресс ребенка и т.д.)</c:v>
                </c:pt>
                <c:pt idx="8">
                  <c:v>Разработанная программа для подготовки к ВПР</c:v>
                </c:pt>
                <c:pt idx="9">
                  <c:v>Олимпиады для школьников</c:v>
                </c:pt>
                <c:pt idx="10">
                  <c:v>Возможность получать консультации учителя в процессе выполнения заданий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7.4499999999999997E-2</c:v>
                </c:pt>
                <c:pt idx="1">
                  <c:v>6.0299999999999999E-2</c:v>
                </c:pt>
                <c:pt idx="2">
                  <c:v>3.8899999999999997E-2</c:v>
                </c:pt>
                <c:pt idx="3">
                  <c:v>7.1599999999999997E-2</c:v>
                </c:pt>
                <c:pt idx="4">
                  <c:v>6.0199999999999997E-2</c:v>
                </c:pt>
                <c:pt idx="5">
                  <c:v>4.9599999999999998E-2</c:v>
                </c:pt>
                <c:pt idx="6">
                  <c:v>0.1216</c:v>
                </c:pt>
                <c:pt idx="7">
                  <c:v>1.7999999999999999E-2</c:v>
                </c:pt>
                <c:pt idx="8">
                  <c:v>3.3099999999999997E-2</c:v>
                </c:pt>
                <c:pt idx="9">
                  <c:v>5.8600000000000013E-2</c:v>
                </c:pt>
                <c:pt idx="10">
                  <c:v>2.1100000000000001E-2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97-41E4-A7C6-55FB656324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Не то чтобы важно, не то чтобы не важно</c:v>
                </c:pt>
              </c:strCache>
            </c:strRef>
          </c:tx>
          <c:spPr>
            <a:solidFill>
              <a:srgbClr val="E7A13D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Еженедельная отчетность родителям на почту о прогрессе в обучении ребенка</c:v>
                </c:pt>
                <c:pt idx="1">
                  <c:v>Интерактивная форма занятий</c:v>
                </c:pt>
                <c:pt idx="2">
                  <c:v>Рекомендации по темам</c:v>
                </c:pt>
                <c:pt idx="3">
                  <c:v>Соответствие разработанной программы ФГОС</c:v>
                </c:pt>
                <c:pt idx="4">
                  <c:v>Напоминания о занятиях</c:v>
                </c:pt>
                <c:pt idx="5">
                  <c:v>Консультации со специалистами по выстраиванию образовательной траектории ребенка</c:v>
                </c:pt>
                <c:pt idx="6">
                  <c:v>Возможность прохождения дополнительных предметов, не включенных в школьную программу</c:v>
                </c:pt>
                <c:pt idx="7">
                  <c:v>Аналитика по выполненным задания (кол-во правильно выполненных заданий в каждой теме, прогресс ребенка и т.д.)</c:v>
                </c:pt>
                <c:pt idx="8">
                  <c:v>Разработанная программа для подготовки к ВПР</c:v>
                </c:pt>
                <c:pt idx="9">
                  <c:v>Олимпиады для школьников</c:v>
                </c:pt>
                <c:pt idx="10">
                  <c:v>Возможность получать консультации учителя в процессе выполнения заданий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0.1207</c:v>
                </c:pt>
                <c:pt idx="1">
                  <c:v>0.15229999999999999</c:v>
                </c:pt>
                <c:pt idx="2">
                  <c:v>8.0799999999999997E-2</c:v>
                </c:pt>
                <c:pt idx="3">
                  <c:v>0.1479</c:v>
                </c:pt>
                <c:pt idx="4">
                  <c:v>6.7799999999999999E-2</c:v>
                </c:pt>
                <c:pt idx="5">
                  <c:v>0.1203</c:v>
                </c:pt>
                <c:pt idx="6">
                  <c:v>0.19520000000000001</c:v>
                </c:pt>
                <c:pt idx="7">
                  <c:v>4.8000000000000001E-2</c:v>
                </c:pt>
                <c:pt idx="8">
                  <c:v>6.1699999999999998E-2</c:v>
                </c:pt>
                <c:pt idx="9">
                  <c:v>0.14860000000000001</c:v>
                </c:pt>
                <c:pt idx="10">
                  <c:v>7.6799999999999993E-2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97-41E4-A7C6-55FB656324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Скорее важно</c:v>
                </c:pt>
              </c:strCache>
            </c:strRef>
          </c:tx>
          <c:spPr>
            <a:solidFill>
              <a:srgbClr val="BC2D30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Еженедельная отчетность родителям на почту о прогрессе в обучении ребенка</c:v>
                </c:pt>
                <c:pt idx="1">
                  <c:v>Интерактивная форма занятий</c:v>
                </c:pt>
                <c:pt idx="2">
                  <c:v>Рекомендации по темам</c:v>
                </c:pt>
                <c:pt idx="3">
                  <c:v>Соответствие разработанной программы ФГОС</c:v>
                </c:pt>
                <c:pt idx="4">
                  <c:v>Напоминания о занятиях</c:v>
                </c:pt>
                <c:pt idx="5">
                  <c:v>Консультации со специалистами по выстраиванию образовательной траектории ребенка</c:v>
                </c:pt>
                <c:pt idx="6">
                  <c:v>Возможность прохождения дополнительных предметов, не включенных в школьную программу</c:v>
                </c:pt>
                <c:pt idx="7">
                  <c:v>Аналитика по выполненным задания (кол-во правильно выполненных заданий в каждой теме, прогресс ребенка и т.д.)</c:v>
                </c:pt>
                <c:pt idx="8">
                  <c:v>Разработанная программа для подготовки к ВПР</c:v>
                </c:pt>
                <c:pt idx="9">
                  <c:v>Олимпиады для школьников</c:v>
                </c:pt>
                <c:pt idx="10">
                  <c:v>Возможность получать консультации учителя в процессе выполнения заданий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0.40539999999999998</c:v>
                </c:pt>
                <c:pt idx="1">
                  <c:v>0.50680000000000003</c:v>
                </c:pt>
                <c:pt idx="2">
                  <c:v>0.503</c:v>
                </c:pt>
                <c:pt idx="3">
                  <c:v>0.45729999999999998</c:v>
                </c:pt>
                <c:pt idx="4">
                  <c:v>0.42620000000000002</c:v>
                </c:pt>
                <c:pt idx="5">
                  <c:v>0.4481</c:v>
                </c:pt>
                <c:pt idx="6">
                  <c:v>0.44440000000000002</c:v>
                </c:pt>
                <c:pt idx="7">
                  <c:v>0.42580000000000001</c:v>
                </c:pt>
                <c:pt idx="8">
                  <c:v>0.38049999999999989</c:v>
                </c:pt>
                <c:pt idx="9">
                  <c:v>0.39340000000000003</c:v>
                </c:pt>
                <c:pt idx="10">
                  <c:v>0.38400000000000001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97-41E4-A7C6-55FB6563247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Очень важно</c:v>
                </c:pt>
              </c:strCache>
            </c:strRef>
          </c:tx>
          <c:spPr>
            <a:solidFill>
              <a:srgbClr val="6F3D79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Еженедельная отчетность родителям на почту о прогрессе в обучении ребенка</c:v>
                </c:pt>
                <c:pt idx="1">
                  <c:v>Интерактивная форма занятий</c:v>
                </c:pt>
                <c:pt idx="2">
                  <c:v>Рекомендации по темам</c:v>
                </c:pt>
                <c:pt idx="3">
                  <c:v>Соответствие разработанной программы ФГОС</c:v>
                </c:pt>
                <c:pt idx="4">
                  <c:v>Напоминания о занятиях</c:v>
                </c:pt>
                <c:pt idx="5">
                  <c:v>Консультации со специалистами по выстраиванию образовательной траектории ребенка</c:v>
                </c:pt>
                <c:pt idx="6">
                  <c:v>Возможность прохождения дополнительных предметов, не включенных в школьную программу</c:v>
                </c:pt>
                <c:pt idx="7">
                  <c:v>Аналитика по выполненным задания (кол-во правильно выполненных заданий в каждой теме, прогресс ребенка и т.д.)</c:v>
                </c:pt>
                <c:pt idx="8">
                  <c:v>Разработанная программа для подготовки к ВПР</c:v>
                </c:pt>
                <c:pt idx="9">
                  <c:v>Олимпиады для школьников</c:v>
                </c:pt>
                <c:pt idx="10">
                  <c:v>Возможность получать консультации учителя в процессе выполнения заданий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0.35770000000000002</c:v>
                </c:pt>
                <c:pt idx="1">
                  <c:v>0.25490000000000002</c:v>
                </c:pt>
                <c:pt idx="2">
                  <c:v>0.36080000000000001</c:v>
                </c:pt>
                <c:pt idx="3">
                  <c:v>0.28199999999999997</c:v>
                </c:pt>
                <c:pt idx="4">
                  <c:v>0.41110000000000002</c:v>
                </c:pt>
                <c:pt idx="5">
                  <c:v>0.3579</c:v>
                </c:pt>
                <c:pt idx="6">
                  <c:v>0.17419999999999999</c:v>
                </c:pt>
                <c:pt idx="7">
                  <c:v>0.49330000000000002</c:v>
                </c:pt>
                <c:pt idx="8">
                  <c:v>0.50529999999999997</c:v>
                </c:pt>
                <c:pt idx="9">
                  <c:v>0.36340000000000011</c:v>
                </c:pt>
                <c:pt idx="10">
                  <c:v>0.503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97-41E4-A7C6-55FB65632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560512"/>
        <c:axId val="38562048"/>
      </c:barChart>
      <c:catAx>
        <c:axId val="38560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8562048"/>
        <c:crosses val="autoZero"/>
        <c:auto val="1"/>
        <c:lblAlgn val="ctr"/>
        <c:lblOffset val="100"/>
        <c:noMultiLvlLbl val="1"/>
      </c:catAx>
      <c:valAx>
        <c:axId val="385620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8560512"/>
        <c:crosses val="autoZero"/>
        <c:crossBetween val="between"/>
        <c:majorUnit val="0.3"/>
        <c:minorUnit val="0.1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5.9178586191391186E-2"/>
          <c:y val="0.96190286468143238"/>
          <c:w val="0.79031920522310395"/>
          <c:h val="3.0933528023007025E-2"/>
        </c:manualLayout>
      </c:layout>
      <c:overlay val="0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42709E-2"/>
          <c:y val="1.9708099999999999E-2"/>
          <c:w val="0.91305099999999995"/>
          <c:h val="0.980291955132512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Учи.ру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7-4BDD-9B89-39A2B4CA20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Якласс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37-4BDD-9B89-39A2B4CA20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Яндекс.Учебник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37-4BDD-9B89-39A2B4CA20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Российская электронная школа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37-4BDD-9B89-39A2B4CA20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Фоксфорд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37-4BDD-9B89-39A2B4CA203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Мобильное электронное образование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437-4BDD-9B89-39A2B4CA203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Интернет-урок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37-4BDD-9B89-39A2B4CA203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Московская электронная школа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437-4BDD-9B89-39A2B4CA203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IQша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Sheet1!$J$2:$J$2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437-4BDD-9B89-39A2B4CA203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LogicLike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Новая 1</c:v>
                </c:pt>
              </c:strCache>
            </c:strRef>
          </c:cat>
          <c:val>
            <c:numRef>
              <c:f>Sheet1!$K$2:$K$2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437-4BDD-9B89-39A2B4CA2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9"/>
        <c:axId val="36947072"/>
        <c:axId val="36948608"/>
      </c:barChart>
      <c:catAx>
        <c:axId val="36947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6948608"/>
        <c:crosses val="autoZero"/>
        <c:auto val="1"/>
        <c:lblAlgn val="ctr"/>
        <c:lblOffset val="100"/>
        <c:noMultiLvlLbl val="1"/>
      </c:catAx>
      <c:valAx>
        <c:axId val="36948608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694707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20847"/>
          <c:y val="3.80787E-2"/>
          <c:w val="0.87415299999999996"/>
          <c:h val="0.87240700000000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Не согласен </c:v>
                </c:pt>
              </c:strCache>
            </c:strRef>
          </c:tx>
          <c:spPr>
            <a:solidFill>
              <a:srgbClr val="2E578C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Мой ребенок стал бы заниматься на образовательной платформе только в том случае, если бы учителя задавали домашнее задание там</c:v>
                </c:pt>
                <c:pt idx="1">
                  <c:v>Образовательные платформы в большей степени полезны для репетиторов, чем для школьных учителей</c:v>
                </c:pt>
                <c:pt idx="2">
                  <c:v>Мне бы хотелось, чтобы у ребенка была возможность самостоятельно заниматься на онлайн платформе дополнительно к школьной программе</c:v>
                </c:pt>
                <c:pt idx="3">
                  <c:v>У моего ребенка нет времени заниматься дополнительно на электронных платформах, так как у нас в школе задают огромное количество домашней работы письменно</c:v>
                </c:pt>
                <c:pt idx="4">
                  <c:v>Я бы хотела, чтобы у ребенка была возможность консультироваться с учителем во время выполнения заданий на онлайн платформе  (например, если он не понял тему, попросить разъяснить в режиме онлайн)</c:v>
                </c:pt>
                <c:pt idx="5">
                  <c:v>Я бы хотела записать ребенка на онлайн занятия в мини-группах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0.13469999999999999</c:v>
                </c:pt>
                <c:pt idx="1">
                  <c:v>0.36840000000000001</c:v>
                </c:pt>
                <c:pt idx="2">
                  <c:v>7.9600000000000004E-2</c:v>
                </c:pt>
                <c:pt idx="3">
                  <c:v>0.21709999999999999</c:v>
                </c:pt>
                <c:pt idx="4">
                  <c:v>2.8400000000000002E-2</c:v>
                </c:pt>
                <c:pt idx="5">
                  <c:v>0.10929999999999999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EB-4645-8BD2-480EDD5D68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5D9648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Мой ребенок стал бы заниматься на образовательной платформе только в том случае, если бы учителя задавали домашнее задание там</c:v>
                </c:pt>
                <c:pt idx="1">
                  <c:v>Образовательные платформы в большей степени полезны для репетиторов, чем для школьных учителей</c:v>
                </c:pt>
                <c:pt idx="2">
                  <c:v>Мне бы хотелось, чтобы у ребенка была возможность самостоятельно заниматься на онлайн платформе дополнительно к школьной программе</c:v>
                </c:pt>
                <c:pt idx="3">
                  <c:v>У моего ребенка нет времени заниматься дополнительно на электронных платформах, так как у нас в школе задают огромное количество домашней работы письменно</c:v>
                </c:pt>
                <c:pt idx="4">
                  <c:v>Я бы хотела, чтобы у ребенка была возможность консультироваться с учителем во время выполнения заданий на онлайн платформе  (например, если он не понял тему, попросить разъяснить в режиме онлайн)</c:v>
                </c:pt>
                <c:pt idx="5">
                  <c:v>Я бы хотела записать ребенка на онлайн занятия в мини-группах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0.1138</c:v>
                </c:pt>
                <c:pt idx="1">
                  <c:v>0.1263</c:v>
                </c:pt>
                <c:pt idx="2">
                  <c:v>7.8100000000000003E-2</c:v>
                </c:pt>
                <c:pt idx="3">
                  <c:v>0.2021</c:v>
                </c:pt>
                <c:pt idx="4">
                  <c:v>2.8400000000000002E-2</c:v>
                </c:pt>
                <c:pt idx="5">
                  <c:v>7.7799999999999994E-2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EB-4645-8BD2-480EDD5D68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Сложно сказать </c:v>
                </c:pt>
              </c:strCache>
            </c:strRef>
          </c:tx>
          <c:spPr>
            <a:solidFill>
              <a:srgbClr val="E7A13D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Мой ребенок стал бы заниматься на образовательной платформе только в том случае, если бы учителя задавали домашнее задание там</c:v>
                </c:pt>
                <c:pt idx="1">
                  <c:v>Образовательные платформы в большей степени полезны для репетиторов, чем для школьных учителей</c:v>
                </c:pt>
                <c:pt idx="2">
                  <c:v>Мне бы хотелось, чтобы у ребенка была возможность самостоятельно заниматься на онлайн платформе дополнительно к школьной программе</c:v>
                </c:pt>
                <c:pt idx="3">
                  <c:v>У моего ребенка нет времени заниматься дополнительно на электронных платформах, так как у нас в школе задают огромное количество домашней работы письменно</c:v>
                </c:pt>
                <c:pt idx="4">
                  <c:v>Я бы хотела, чтобы у ребенка была возможность консультироваться с учителем во время выполнения заданий на онлайн платформе  (например, если он не понял тему, попросить разъяснить в режиме онлайн)</c:v>
                </c:pt>
                <c:pt idx="5">
                  <c:v>Я бы хотела записать ребенка на онлайн занятия в мини-группах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0.16919999999999999</c:v>
                </c:pt>
                <c:pt idx="1">
                  <c:v>0.31130000000000002</c:v>
                </c:pt>
                <c:pt idx="2">
                  <c:v>0.1426</c:v>
                </c:pt>
                <c:pt idx="3">
                  <c:v>0.18709999999999999</c:v>
                </c:pt>
                <c:pt idx="4">
                  <c:v>9.1200000000000003E-2</c:v>
                </c:pt>
                <c:pt idx="5">
                  <c:v>0.23649999999999999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EB-4645-8BD2-480EDD5D68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Скорее согласен </c:v>
                </c:pt>
              </c:strCache>
            </c:strRef>
          </c:tx>
          <c:spPr>
            <a:solidFill>
              <a:srgbClr val="BC2D30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Мой ребенок стал бы заниматься на образовательной платформе только в том случае, если бы учителя задавали домашнее задание там</c:v>
                </c:pt>
                <c:pt idx="1">
                  <c:v>Образовательные платформы в большей степени полезны для репетиторов, чем для школьных учителей</c:v>
                </c:pt>
                <c:pt idx="2">
                  <c:v>Мне бы хотелось, чтобы у ребенка была возможность самостоятельно заниматься на онлайн платформе дополнительно к школьной программе</c:v>
                </c:pt>
                <c:pt idx="3">
                  <c:v>У моего ребенка нет времени заниматься дополнительно на электронных платформах, так как у нас в школе задают огромное количество домашней работы письменно</c:v>
                </c:pt>
                <c:pt idx="4">
                  <c:v>Я бы хотела, чтобы у ребенка была возможность консультироваться с учителем во время выполнения заданий на онлайн платформе  (например, если он не понял тему, попросить разъяснить в режиме онлайн)</c:v>
                </c:pt>
                <c:pt idx="5">
                  <c:v>Я бы хотела записать ребенка на онлайн занятия в мини-группах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0.33829999999999999</c:v>
                </c:pt>
                <c:pt idx="1">
                  <c:v>0.1038</c:v>
                </c:pt>
                <c:pt idx="2">
                  <c:v>0.2868</c:v>
                </c:pt>
                <c:pt idx="3">
                  <c:v>0.22159999999999999</c:v>
                </c:pt>
                <c:pt idx="4">
                  <c:v>0.24510000000000001</c:v>
                </c:pt>
                <c:pt idx="5">
                  <c:v>0.21709999999999999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EB-4645-8BD2-480EDD5D686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Согласен</c:v>
                </c:pt>
              </c:strCache>
            </c:strRef>
          </c:tx>
          <c:spPr>
            <a:solidFill>
              <a:srgbClr val="6F3D79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Lbls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Мой ребенок стал бы заниматься на образовательной платформе только в том случае, если бы учителя задавали домашнее задание там</c:v>
                </c:pt>
                <c:pt idx="1">
                  <c:v>Образовательные платформы в большей степени полезны для репетиторов, чем для школьных учителей</c:v>
                </c:pt>
                <c:pt idx="2">
                  <c:v>Мне бы хотелось, чтобы у ребенка была возможность самостоятельно заниматься на онлайн платформе дополнительно к школьной программе</c:v>
                </c:pt>
                <c:pt idx="3">
                  <c:v>У моего ребенка нет времени заниматься дополнительно на электронных платформах, так как у нас в школе задают огромное количество домашней работы письменно</c:v>
                </c:pt>
                <c:pt idx="4">
                  <c:v>Я бы хотела, чтобы у ребенка была возможность консультироваться с учителем во время выполнения заданий на онлайн платформе  (например, если он не понял тему, попросить разъяснить в режиме онлайн)</c:v>
                </c:pt>
                <c:pt idx="5">
                  <c:v>Я бы хотела записать ребенка на онлайн занятия в мини-группах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0.24399999999999999</c:v>
                </c:pt>
                <c:pt idx="1">
                  <c:v>9.0200000000000002E-2</c:v>
                </c:pt>
                <c:pt idx="2">
                  <c:v>0.41289999999999999</c:v>
                </c:pt>
                <c:pt idx="3">
                  <c:v>0.17219999999999999</c:v>
                </c:pt>
                <c:pt idx="4">
                  <c:v>0.6069</c:v>
                </c:pt>
                <c:pt idx="5">
                  <c:v>0.35930000000000001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EB-4645-8BD2-480EDD5D6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287232"/>
        <c:axId val="38288768"/>
      </c:barChart>
      <c:catAx>
        <c:axId val="38287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8288768"/>
        <c:crosses val="autoZero"/>
        <c:auto val="1"/>
        <c:lblAlgn val="ctr"/>
        <c:lblOffset val="100"/>
        <c:noMultiLvlLbl val="1"/>
      </c:catAx>
      <c:valAx>
        <c:axId val="382887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8287232"/>
        <c:crosses val="autoZero"/>
        <c:crossBetween val="between"/>
        <c:majorUnit val="0.3"/>
        <c:minorUnit val="0.1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4942099999999996"/>
          <c:w val="0.904003"/>
          <c:h val="5.0578699999999997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5314099999999999E-2"/>
          <c:y val="1.8021100000000002E-2"/>
          <c:w val="0.96968600000000005"/>
          <c:h val="0.844906000000000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Distractors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0.32289950576606302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8-463B-9FED-8600E9BF39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Neutrals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0.2224052718286656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F8-463B-9FED-8600E9BF390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Promoters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600" b="0" i="0" u="none" strike="noStrike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0.45469522240527183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F8-463B-9FED-8600E9BF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82976"/>
        <c:axId val="38405248"/>
      </c:barChart>
      <c:catAx>
        <c:axId val="3838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405248"/>
        <c:crosses val="autoZero"/>
        <c:auto val="1"/>
        <c:lblAlgn val="ctr"/>
        <c:lblOffset val="100"/>
        <c:noMultiLvlLbl val="1"/>
      </c:catAx>
      <c:valAx>
        <c:axId val="3840524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38297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1.3858090606087775E-2"/>
          <c:y val="0.11547032546452346"/>
          <c:w val="0.25431705892762019"/>
          <c:h val="0.742896913452785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Helvetica Neue Medium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5314099999999999E-2"/>
          <c:y val="2.0443200000000002E-2"/>
          <c:w val="0.96968600000000005"/>
          <c:h val="0.960142999999999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Distractors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600" b="0" i="0" u="none" strike="noStrike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0.28424700000000003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D-4F8C-A28B-45B7972326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Neutrals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DD-4F8C-A28B-45B7972326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Promoters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0.46575299999999997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DD-4F8C-A28B-45B797232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75648"/>
        <c:axId val="38477184"/>
      </c:barChart>
      <c:catAx>
        <c:axId val="3847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477184"/>
        <c:crosses val="autoZero"/>
        <c:auto val="1"/>
        <c:lblAlgn val="ctr"/>
        <c:lblOffset val="100"/>
        <c:noMultiLvlLbl val="1"/>
      </c:catAx>
      <c:valAx>
        <c:axId val="3847718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475648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5314099999999999E-2"/>
          <c:y val="2.0443200000000002E-2"/>
          <c:w val="0.96968600000000005"/>
          <c:h val="0.960142999999999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Distractors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0.336283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C6-4AC5-BCB0-D9DF66A514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Neutrals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0.19911499999999999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C6-4AC5-BCB0-D9DF66A514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Promoters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0.46460200000000001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C6-4AC5-BCB0-D9DF66A51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529664"/>
        <c:axId val="38867328"/>
      </c:barChart>
      <c:catAx>
        <c:axId val="3852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867328"/>
        <c:crosses val="autoZero"/>
        <c:auto val="1"/>
        <c:lblAlgn val="ctr"/>
        <c:lblOffset val="100"/>
        <c:noMultiLvlLbl val="1"/>
      </c:catAx>
      <c:valAx>
        <c:axId val="388673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529664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5314099999999999E-2"/>
          <c:y val="2.0443200000000002E-2"/>
          <c:w val="0.96968600000000005"/>
          <c:h val="0.960142999999999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Distractors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0.41572999999999999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0D-4049-AB6F-1CA3AC54F0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Neutrals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0.19101099999999999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0D-4049-AB6F-1CA3AC54F0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Promoters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Century Gothic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Distractors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0.393258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0D-4049-AB6F-1CA3AC54F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23648"/>
        <c:axId val="38999168"/>
      </c:barChart>
      <c:catAx>
        <c:axId val="3892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999168"/>
        <c:crosses val="autoZero"/>
        <c:auto val="1"/>
        <c:lblAlgn val="ctr"/>
        <c:lblOffset val="100"/>
        <c:noMultiLvlLbl val="1"/>
      </c:catAx>
      <c:valAx>
        <c:axId val="389991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 Medium"/>
              </a:defRPr>
            </a:pPr>
            <a:endParaRPr lang="ru-RU"/>
          </a:p>
        </c:txPr>
        <c:crossAx val="38923648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42709E-2"/>
          <c:y val="1.9724599999999998E-2"/>
          <c:w val="0.91305099999999995"/>
          <c:h val="0.96110499999999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BB-45F5-8D2B-29D92649A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BB-45F5-8D2B-29D92649A8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BB-45F5-8D2B-29D92649A8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BB-45F5-8D2B-29D92649A8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BB-45F5-8D2B-29D92649A8A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BB-45F5-8D2B-29D92649A8A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BB-45F5-8D2B-29D92649A8A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BB-45F5-8D2B-29D92649A8A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Sheet1!$J$2:$J$2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BB-45F5-8D2B-29D92649A8A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Большие города</c:v>
                </c:pt>
              </c:strCache>
            </c:strRef>
          </c:cat>
          <c:val>
            <c:numRef>
              <c:f>Sheet1!$K$2:$K$2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ABB-45F5-8D2B-29D92649A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9"/>
        <c:axId val="37422208"/>
        <c:axId val="37423744"/>
      </c:barChart>
      <c:catAx>
        <c:axId val="37422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7423744"/>
        <c:crosses val="autoZero"/>
        <c:auto val="1"/>
        <c:lblAlgn val="ctr"/>
        <c:lblOffset val="100"/>
        <c:noMultiLvlLbl val="1"/>
      </c:catAx>
      <c:valAx>
        <c:axId val="37423744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37422208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6176600000000003E-2"/>
          <c:y val="1.9724599999999998E-2"/>
          <c:w val="0.95882299999999998"/>
          <c:h val="0.96110499999999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Новая 1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Новая 1</c:v>
                </c:pt>
                <c:pt idx="1">
                  <c:v>Новая 2</c:v>
                </c:pt>
                <c:pt idx="2">
                  <c:v>Новая 3</c:v>
                </c:pt>
                <c:pt idx="3">
                  <c:v>Новая 4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7</c:v>
                </c:pt>
                <c:pt idx="7">
                  <c:v>Новая 8</c:v>
                </c:pt>
                <c:pt idx="8">
                  <c:v>Новая 9</c:v>
                </c:pt>
                <c:pt idx="9">
                  <c:v>Новая 10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0.37</c:v>
                </c:pt>
                <c:pt idx="1">
                  <c:v>0.13</c:v>
                </c:pt>
                <c:pt idx="2">
                  <c:v>0.04</c:v>
                </c:pt>
                <c:pt idx="3">
                  <c:v>0.09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1B-417F-BE9E-50F6D7044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9"/>
        <c:axId val="37886592"/>
        <c:axId val="37892480"/>
      </c:barChart>
      <c:catAx>
        <c:axId val="378865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37892480"/>
        <c:crosses val="autoZero"/>
        <c:auto val="1"/>
        <c:lblAlgn val="ctr"/>
        <c:lblOffset val="100"/>
        <c:noMultiLvlLbl val="1"/>
      </c:catAx>
      <c:valAx>
        <c:axId val="37892480"/>
        <c:scaling>
          <c:orientation val="minMax"/>
          <c:max val="0.5"/>
          <c:min val="0"/>
        </c:scaling>
        <c:delete val="1"/>
        <c:axPos val="t"/>
        <c:numFmt formatCode="0%" sourceLinked="0"/>
        <c:majorTickMark val="none"/>
        <c:minorTickMark val="none"/>
        <c:tickLblPos val="none"/>
        <c:crossAx val="3788659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2490900000000003E-2"/>
          <c:y val="1.9708099999999999E-2"/>
          <c:w val="0.86562899999999998"/>
          <c:h val="0.961126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Новая 1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A-4412-A894-054A2F99BF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Новая 2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CA-4412-A894-054A2F99BF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Новая 3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CA-4412-A894-054A2F99BF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Новая 4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Sheet1!$E$2:$E$2</c:f>
              <c:numCache>
                <c:formatCode>General</c:formatCode>
                <c:ptCount val="1"/>
                <c:pt idx="0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CA-4412-A894-054A2F99BF8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Новая 5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Sheet1!$F$2:$F$2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CA-4412-A894-054A2F99BF8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Новая 6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CA-4412-A894-054A2F99BF8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Новая 7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CA-4412-A894-054A2F99BF8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Новая 8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Sheet1!$I$2:$I$2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ACA-4412-A894-054A2F99BF8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Новая 9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Sheet1!$J$2:$J$2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CA-4412-A894-054A2F99BF8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Новая 10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Города-миллионники</c:v>
                </c:pt>
              </c:strCache>
            </c:strRef>
          </c:cat>
          <c:val>
            <c:numRef>
              <c:f>Sheet1!$K$2:$K$2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ACA-4412-A894-054A2F99B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9"/>
        <c:axId val="46692608"/>
        <c:axId val="46702592"/>
      </c:barChart>
      <c:catAx>
        <c:axId val="46692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6702592"/>
        <c:crosses val="autoZero"/>
        <c:auto val="1"/>
        <c:lblAlgn val="ctr"/>
        <c:lblOffset val="100"/>
        <c:noMultiLvlLbl val="1"/>
      </c:catAx>
      <c:valAx>
        <c:axId val="46702592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6692608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1858200000000003E-2"/>
          <c:y val="1.66959E-2"/>
          <c:w val="0.78482300000000005"/>
          <c:h val="0.965157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E568B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Учи.ру</c:v>
                </c:pt>
                <c:pt idx="1">
                  <c:v>Яндекс.Учебник</c:v>
                </c:pt>
                <c:pt idx="2">
                  <c:v>Якласс</c:v>
                </c:pt>
                <c:pt idx="3">
                  <c:v>Фоксфорд</c:v>
                </c:pt>
                <c:pt idx="4">
                  <c:v>Российская электронная школа</c:v>
                </c:pt>
                <c:pt idx="5">
                  <c:v>Интернет-урок</c:v>
                </c:pt>
                <c:pt idx="6">
                  <c:v>Мобильное электронное образование</c:v>
                </c:pt>
                <c:pt idx="7">
                  <c:v>Московская электронная школа</c:v>
                </c:pt>
                <c:pt idx="8">
                  <c:v>IQша</c:v>
                </c:pt>
                <c:pt idx="9">
                  <c:v>LogicLike</c:v>
                </c:pt>
                <c:pt idx="10">
                  <c:v>Облако знаний</c:v>
                </c:pt>
                <c:pt idx="11">
                  <c:v>Lecta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0.66</c:v>
                </c:pt>
                <c:pt idx="1">
                  <c:v>0.48</c:v>
                </c:pt>
                <c:pt idx="2">
                  <c:v>0.34</c:v>
                </c:pt>
                <c:pt idx="3">
                  <c:v>0.34</c:v>
                </c:pt>
                <c:pt idx="4">
                  <c:v>0.19</c:v>
                </c:pt>
                <c:pt idx="5">
                  <c:v>0.14000000000000001</c:v>
                </c:pt>
                <c:pt idx="6">
                  <c:v>0.12</c:v>
                </c:pt>
                <c:pt idx="7">
                  <c:v>7.0000000000000007E-2</c:v>
                </c:pt>
                <c:pt idx="8">
                  <c:v>0.06</c:v>
                </c:pt>
                <c:pt idx="9">
                  <c:v>0.03</c:v>
                </c:pt>
                <c:pt idx="10">
                  <c:v>0.02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D8-49F7-9A67-228091293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9"/>
        <c:axId val="46566400"/>
        <c:axId val="46572288"/>
      </c:barChart>
      <c:catAx>
        <c:axId val="46566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6572288"/>
        <c:crosses val="autoZero"/>
        <c:auto val="1"/>
        <c:lblAlgn val="ctr"/>
        <c:lblOffset val="100"/>
        <c:noMultiLvlLbl val="1"/>
      </c:catAx>
      <c:valAx>
        <c:axId val="46572288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6566400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1858200000000003E-2"/>
          <c:y val="1.6688700000000001E-2"/>
          <c:w val="0.78482300000000005"/>
          <c:h val="0.965168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Большие города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10">
                  <c:v>Новая 1</c:v>
                </c:pt>
                <c:pt idx="11">
                  <c:v>Новая 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0.66</c:v>
                </c:pt>
                <c:pt idx="1">
                  <c:v>0.44</c:v>
                </c:pt>
                <c:pt idx="2">
                  <c:v>0.43</c:v>
                </c:pt>
                <c:pt idx="3">
                  <c:v>0.43</c:v>
                </c:pt>
                <c:pt idx="4">
                  <c:v>0.28999999999999998</c:v>
                </c:pt>
                <c:pt idx="5">
                  <c:v>0.12</c:v>
                </c:pt>
                <c:pt idx="6">
                  <c:v>7.0000000000000007E-2</c:v>
                </c:pt>
                <c:pt idx="7">
                  <c:v>0.09</c:v>
                </c:pt>
                <c:pt idx="8">
                  <c:v>0.06</c:v>
                </c:pt>
                <c:pt idx="9">
                  <c:v>0.04</c:v>
                </c:pt>
                <c:pt idx="10">
                  <c:v>0.03</c:v>
                </c:pt>
                <c:pt idx="1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7-46EF-A4E5-50E630FC7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9"/>
        <c:axId val="46404352"/>
        <c:axId val="46405888"/>
      </c:barChart>
      <c:catAx>
        <c:axId val="46404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6405888"/>
        <c:crosses val="autoZero"/>
        <c:auto val="1"/>
        <c:lblAlgn val="ctr"/>
        <c:lblOffset val="100"/>
        <c:noMultiLvlLbl val="1"/>
      </c:catAx>
      <c:valAx>
        <c:axId val="46405888"/>
        <c:scaling>
          <c:orientation val="minMax"/>
          <c:max val="0.5"/>
          <c:min val="0"/>
        </c:scaling>
        <c:delete val="0"/>
        <c:axPos val="t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640435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0700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825500">
              <a:lnSpc>
                <a:spcPct val="100000"/>
              </a:lnSpc>
              <a:defRPr sz="11000" b="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11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27"/>
          <p:cNvSpPr/>
          <p:nvPr/>
        </p:nvSpPr>
        <p:spPr>
          <a:xfrm>
            <a:off x="2286001" y="733638"/>
            <a:ext cx="19812001" cy="168815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7" name="Прямоугольник 28"/>
          <p:cNvSpPr/>
          <p:nvPr/>
        </p:nvSpPr>
        <p:spPr>
          <a:xfrm>
            <a:off x="2286000" y="-2"/>
            <a:ext cx="19812000" cy="621326"/>
          </a:xfrm>
          <a:prstGeom prst="rect">
            <a:avLst/>
          </a:prstGeom>
          <a:solidFill>
            <a:srgbClr val="42445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8" name="Прямоугольник 29"/>
          <p:cNvSpPr/>
          <p:nvPr/>
        </p:nvSpPr>
        <p:spPr>
          <a:xfrm>
            <a:off x="2286002" y="616553"/>
            <a:ext cx="19812002" cy="182883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9" name="Прямоугольник 30"/>
          <p:cNvSpPr/>
          <p:nvPr/>
        </p:nvSpPr>
        <p:spPr>
          <a:xfrm rot="10800000" flipH="1">
            <a:off x="14008062" y="720494"/>
            <a:ext cx="8089943" cy="182174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0" name="Прямоугольник 31"/>
          <p:cNvSpPr/>
          <p:nvPr/>
        </p:nvSpPr>
        <p:spPr>
          <a:xfrm rot="10800000" flipH="1">
            <a:off x="14008103" y="880226"/>
            <a:ext cx="8089903" cy="360071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1" name="Скругленный прямоугольник 32"/>
          <p:cNvSpPr/>
          <p:nvPr/>
        </p:nvSpPr>
        <p:spPr>
          <a:xfrm>
            <a:off x="14001901" y="995007"/>
            <a:ext cx="6637021" cy="5486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2" name="Скругленный прямоугольник 33"/>
          <p:cNvSpPr/>
          <p:nvPr/>
        </p:nvSpPr>
        <p:spPr>
          <a:xfrm>
            <a:off x="18262234" y="1177885"/>
            <a:ext cx="3467101" cy="7315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3" name="Прямоугольник 34"/>
          <p:cNvSpPr/>
          <p:nvPr/>
        </p:nvSpPr>
        <p:spPr>
          <a:xfrm>
            <a:off x="21970094" y="-4002"/>
            <a:ext cx="124857" cy="1243584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4" name="Прямоугольник 35"/>
          <p:cNvSpPr/>
          <p:nvPr/>
        </p:nvSpPr>
        <p:spPr>
          <a:xfrm>
            <a:off x="21882375" y="-4002"/>
            <a:ext cx="59435" cy="1243584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5" name="Прямоугольник 36"/>
          <p:cNvSpPr/>
          <p:nvPr/>
        </p:nvSpPr>
        <p:spPr>
          <a:xfrm>
            <a:off x="21838301" y="-4002"/>
            <a:ext cx="25401" cy="1243584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6" name="Прямоугольник 37"/>
          <p:cNvSpPr/>
          <p:nvPr/>
        </p:nvSpPr>
        <p:spPr>
          <a:xfrm>
            <a:off x="21732749" y="-4002"/>
            <a:ext cx="59435" cy="1243584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7" name="Прямоугольник 38"/>
          <p:cNvSpPr/>
          <p:nvPr/>
        </p:nvSpPr>
        <p:spPr>
          <a:xfrm>
            <a:off x="21603299" y="759"/>
            <a:ext cx="118871" cy="1170434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8" name="Прямоугольник 39"/>
          <p:cNvSpPr/>
          <p:nvPr/>
        </p:nvSpPr>
        <p:spPr>
          <a:xfrm>
            <a:off x="21509068" y="759"/>
            <a:ext cx="25401" cy="1170434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276600" y="2286000"/>
            <a:ext cx="17830800" cy="21336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100000"/>
              </a:lnSpc>
              <a:defRPr sz="8000" b="0">
                <a:solidFill>
                  <a:srgbClr val="42445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276600" y="4498847"/>
            <a:ext cx="17830800" cy="86502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21791" indent="-512063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defRPr sz="5600">
                <a:latin typeface="Georgia"/>
                <a:ea typeface="Georgia"/>
                <a:cs typeface="Georgia"/>
                <a:sym typeface="Georgia"/>
              </a:defRPr>
            </a:lvl1pPr>
            <a:lvl2pPr marL="943238" indent="-531758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▫"/>
              <a:defRPr sz="5600">
                <a:latin typeface="Georgia"/>
                <a:ea typeface="Georgia"/>
                <a:cs typeface="Georgia"/>
                <a:sym typeface="Georgia"/>
              </a:defRPr>
            </a:lvl2pPr>
            <a:lvl3pPr marL="1216152" indent="-512063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●"/>
              <a:defRPr sz="5600">
                <a:latin typeface="Georgia"/>
                <a:ea typeface="Georgia"/>
                <a:cs typeface="Georgia"/>
                <a:sym typeface="Georgia"/>
              </a:defRPr>
            </a:lvl3pPr>
            <a:lvl4pPr marL="1490472" indent="-512064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●"/>
              <a:defRPr sz="5600">
                <a:latin typeface="Georgia"/>
                <a:ea typeface="Georgia"/>
                <a:cs typeface="Georgia"/>
                <a:sym typeface="Georgia"/>
              </a:defRPr>
            </a:lvl4pPr>
            <a:lvl5pPr marL="1719072" indent="-512063" defTabSz="1828800">
              <a:spcBef>
                <a:spcPts val="600"/>
              </a:spcBef>
              <a:buClr>
                <a:srgbClr val="A04DA3"/>
              </a:buClr>
              <a:buSzPct val="100000"/>
              <a:buFont typeface="Georgia"/>
              <a:buChar char="▫"/>
              <a:defRPr sz="56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sz="quarter" idx="2"/>
          </p:nvPr>
        </p:nvSpPr>
        <p:spPr>
          <a:xfrm>
            <a:off x="20976279" y="32483"/>
            <a:ext cx="672650" cy="7035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3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100000"/>
              </a:lnSpc>
              <a:defRPr sz="84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xmlns="" id="{DDD9B2B1-D04C-49C0-9C7B-9EDCC05CD71C}"/>
              </a:ext>
            </a:extLst>
          </p:cNvPr>
          <p:cNvSpPr/>
          <p:nvPr userDrawn="1"/>
        </p:nvSpPr>
        <p:spPr>
          <a:xfrm>
            <a:off x="0" y="0"/>
            <a:ext cx="1700814" cy="1917776"/>
          </a:xfrm>
          <a:prstGeom prst="halfFrame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xmlns="" id="{D3FAF92C-C121-458A-BAF9-A18585CC9EA8}"/>
              </a:ext>
            </a:extLst>
          </p:cNvPr>
          <p:cNvSpPr/>
          <p:nvPr userDrawn="1"/>
        </p:nvSpPr>
        <p:spPr>
          <a:xfrm rot="10800000">
            <a:off x="22683186" y="0"/>
            <a:ext cx="1700814" cy="1917776"/>
          </a:xfrm>
          <a:prstGeom prst="halfFrame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asted-image.tiff">
            <a:extLst>
              <a:ext uri="{FF2B5EF4-FFF2-40B4-BE49-F238E27FC236}">
                <a16:creationId xmlns:a16="http://schemas.microsoft.com/office/drawing/2014/main" xmlns="" id="{EF78DE1D-7C04-48C0-A4E4-ADC44B57F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87774" y="11974366"/>
            <a:ext cx="2239917" cy="13649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65">
            <a:extLst>
              <a:ext uri="{FF2B5EF4-FFF2-40B4-BE49-F238E27FC236}">
                <a16:creationId xmlns:a16="http://schemas.microsoft.com/office/drawing/2014/main" xmlns="" id="{E142A94F-81F5-4D99-8A12-F5C53DF752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9700" y="270466"/>
            <a:ext cx="21005800" cy="1685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8000" b="1" dirty="0"/>
              <a:t>ОБ ИССЛЕДОВАНИИ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9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693419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00" b="1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Исследование аудитории образовательных онлайн платформ: родители"/>
          <p:cNvSpPr txBox="1">
            <a:spLocks noGrp="1"/>
          </p:cNvSpPr>
          <p:nvPr>
            <p:ph type="ctrTitle"/>
          </p:nvPr>
        </p:nvSpPr>
        <p:spPr>
          <a:xfrm>
            <a:off x="1330036" y="2180671"/>
            <a:ext cx="22164418" cy="4648201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defRPr sz="8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dirty="0"/>
              <a:t>ИССЛЕДОВАНИЕ РОДИТЕЛЬСКОЙ АУДИТОРИИ ОБРАЗОВАТЕЛЬНЫХ ОНЛАЙН-ПЛАТФОРМ</a:t>
            </a:r>
          </a:p>
        </p:txBody>
      </p:sp>
      <p:pic>
        <p:nvPicPr>
          <p:cNvPr id="16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420" y="9695818"/>
            <a:ext cx="4206152" cy="256312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Проектно-учебная лаборатория медиакоммуникаций в образовании…"/>
          <p:cNvSpPr txBox="1">
            <a:spLocks noGrp="1"/>
          </p:cNvSpPr>
          <p:nvPr>
            <p:ph type="subTitle" sz="quarter" idx="1"/>
          </p:nvPr>
        </p:nvSpPr>
        <p:spPr>
          <a:xfrm>
            <a:off x="5265684" y="7218185"/>
            <a:ext cx="13912273" cy="3077172"/>
          </a:xfrm>
          <a:prstGeom prst="rect">
            <a:avLst/>
          </a:prstGeom>
        </p:spPr>
        <p:txBody>
          <a:bodyPr/>
          <a:lstStyle/>
          <a:p>
            <a:pPr defTabSz="767715">
              <a:defRPr sz="4900"/>
            </a:pPr>
            <a:r>
              <a:rPr dirty="0" err="1"/>
              <a:t>Лаборатория</a:t>
            </a:r>
            <a:r>
              <a:rPr dirty="0"/>
              <a:t/>
            </a:r>
            <a:br>
              <a:rPr dirty="0"/>
            </a:br>
            <a:r>
              <a:rPr dirty="0" err="1"/>
              <a:t>медиакоммуникаций</a:t>
            </a:r>
            <a:r>
              <a:rPr dirty="0"/>
              <a:t> в </a:t>
            </a:r>
            <a:r>
              <a:rPr dirty="0" err="1"/>
              <a:t>образовании</a:t>
            </a:r>
            <a:endParaRPr dirty="0"/>
          </a:p>
          <a:p>
            <a:pPr defTabSz="767715">
              <a:defRPr sz="4900"/>
            </a:pPr>
            <a:r>
              <a:rPr dirty="0"/>
              <a:t>НИУ ВШЭ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0668976" y="12800219"/>
            <a:ext cx="2991974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 spc="-37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 err="1">
                <a:latin typeface="+mj-lt"/>
              </a:rPr>
              <a:t>Апрель</a:t>
            </a:r>
            <a:r>
              <a:rPr lang="en-US" dirty="0">
                <a:latin typeface="+mj-lt"/>
              </a:rPr>
              <a:t>, </a:t>
            </a:r>
            <a:r>
              <a:rPr dirty="0">
                <a:latin typeface="+mj-lt"/>
              </a:rPr>
              <a:t>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l" defTabSz="528319">
              <a:lnSpc>
                <a:spcPct val="100000"/>
              </a:lnSpc>
              <a:defRPr sz="704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ОСНОВНЫЕ КАНАЛЫ ПОЛУЧЕНИЯ ИНФОРМАЦИИ О ВОЗМОЖНОСТЯХ ОБРАЗОВАТЕЛЬНЫХ ПЛАТФОРМ </a:t>
            </a:r>
          </a:p>
        </p:txBody>
      </p:sp>
      <p:graphicFrame>
        <p:nvGraphicFramePr>
          <p:cNvPr id="232" name="Таблица 5"/>
          <p:cNvGraphicFramePr/>
          <p:nvPr>
            <p:extLst>
              <p:ext uri="{D42A27DB-BD31-4B8C-83A1-F6EECF244321}">
                <p14:modId xmlns:p14="http://schemas.microsoft.com/office/powerpoint/2010/main" val="2015815727"/>
              </p:ext>
            </p:extLst>
          </p:nvPr>
        </p:nvGraphicFramePr>
        <p:xfrm>
          <a:off x="94596" y="4010794"/>
          <a:ext cx="23205686" cy="6858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53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Посоветовал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учитель</a:t>
                      </a:r>
                      <a:endParaRPr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Ребенку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задают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задание</a:t>
                      </a:r>
                      <a:endParaRPr lang="en-US"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платформе</a:t>
                      </a:r>
                      <a:endParaRPr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Сам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(-а)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нашла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(-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ась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)</a:t>
                      </a:r>
                      <a:endParaRPr lang="en-US"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  <a:p>
                      <a:pPr algn="r">
                        <a:defRPr sz="1800"/>
                      </a:pP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в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интернете</a:t>
                      </a:r>
                      <a:endParaRPr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Посоветовали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знакомые</a:t>
                      </a:r>
                      <a:endParaRPr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Посоветовал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репетитор</a:t>
                      </a:r>
                      <a:endParaRPr sz="31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Другое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(</a:t>
                      </a:r>
                      <a:r>
                        <a:rPr sz="31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укажите</a:t>
                      </a:r>
                      <a:r>
                        <a:rPr sz="31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)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33" name="Диаграмма 3"/>
          <p:cNvGraphicFramePr/>
          <p:nvPr>
            <p:extLst>
              <p:ext uri="{D42A27DB-BD31-4B8C-83A1-F6EECF244321}">
                <p14:modId xmlns:p14="http://schemas.microsoft.com/office/powerpoint/2010/main" val="2521950006"/>
              </p:ext>
            </p:extLst>
          </p:nvPr>
        </p:nvGraphicFramePr>
        <p:xfrm>
          <a:off x="6668007" y="3927983"/>
          <a:ext cx="3949175" cy="70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4" name="Диаграмма 8"/>
          <p:cNvGraphicFramePr/>
          <p:nvPr>
            <p:extLst>
              <p:ext uri="{D42A27DB-BD31-4B8C-83A1-F6EECF244321}">
                <p14:modId xmlns:p14="http://schemas.microsoft.com/office/powerpoint/2010/main" val="2030601947"/>
              </p:ext>
            </p:extLst>
          </p:nvPr>
        </p:nvGraphicFramePr>
        <p:xfrm>
          <a:off x="10732546" y="3823755"/>
          <a:ext cx="3949193" cy="70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5" name="Диаграмма 9"/>
          <p:cNvGraphicFramePr/>
          <p:nvPr>
            <p:extLst>
              <p:ext uri="{D42A27DB-BD31-4B8C-83A1-F6EECF244321}">
                <p14:modId xmlns:p14="http://schemas.microsoft.com/office/powerpoint/2010/main" val="1945285827"/>
              </p:ext>
            </p:extLst>
          </p:nvPr>
        </p:nvGraphicFramePr>
        <p:xfrm>
          <a:off x="14996437" y="3927983"/>
          <a:ext cx="3949193" cy="70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6" name="Диаграмма 10"/>
          <p:cNvGraphicFramePr/>
          <p:nvPr>
            <p:extLst>
              <p:ext uri="{D42A27DB-BD31-4B8C-83A1-F6EECF244321}">
                <p14:modId xmlns:p14="http://schemas.microsoft.com/office/powerpoint/2010/main" val="2648986490"/>
              </p:ext>
            </p:extLst>
          </p:nvPr>
        </p:nvGraphicFramePr>
        <p:xfrm>
          <a:off x="19193012" y="3927983"/>
          <a:ext cx="3949193" cy="70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7" name="Диапазон приемлемых цен: от 200 до 500 руб."/>
          <p:cNvSpPr txBox="1"/>
          <p:nvPr/>
        </p:nvSpPr>
        <p:spPr>
          <a:xfrm>
            <a:off x="6846333" y="3135845"/>
            <a:ext cx="1452180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Всего</a:t>
            </a:r>
            <a:r>
              <a:rPr dirty="0">
                <a:latin typeface="+mj-lt"/>
              </a:rPr>
              <a:t> </a:t>
            </a:r>
          </a:p>
        </p:txBody>
      </p:sp>
      <p:sp>
        <p:nvSpPr>
          <p:cNvPr id="238" name="Диапазон приемлемых цен: от 200 до 500 руб."/>
          <p:cNvSpPr txBox="1"/>
          <p:nvPr/>
        </p:nvSpPr>
        <p:spPr>
          <a:xfrm>
            <a:off x="10525228" y="3135845"/>
            <a:ext cx="4156511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239" name="Диапазон приемлемых цен: от 200 до 500 руб."/>
          <p:cNvSpPr txBox="1"/>
          <p:nvPr/>
        </p:nvSpPr>
        <p:spPr>
          <a:xfrm>
            <a:off x="14856382" y="3135845"/>
            <a:ext cx="3308315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Крупные города</a:t>
            </a:r>
          </a:p>
        </p:txBody>
      </p:sp>
      <p:sp>
        <p:nvSpPr>
          <p:cNvPr id="240" name="Диапазон приемлемых цен: от 200 до 500 руб."/>
          <p:cNvSpPr txBox="1"/>
          <p:nvPr/>
        </p:nvSpPr>
        <p:spPr>
          <a:xfrm>
            <a:off x="18945630" y="3135845"/>
            <a:ext cx="4103727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Сельская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местность</a:t>
            </a:r>
            <a:endParaRPr dirty="0">
              <a:latin typeface="+mj-lt"/>
            </a:endParaRPr>
          </a:p>
        </p:txBody>
      </p:sp>
      <p:sp>
        <p:nvSpPr>
          <p:cNvPr id="241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409700" y="12982610"/>
            <a:ext cx="1037920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Q11: </a:t>
            </a:r>
            <a:r>
              <a:rPr dirty="0" err="1"/>
              <a:t>Скажите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, </a:t>
            </a:r>
            <a:r>
              <a:rPr dirty="0" err="1"/>
              <a:t>откуда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узнали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образовательной</a:t>
            </a:r>
            <a:r>
              <a:rPr dirty="0"/>
              <a:t>(-</a:t>
            </a:r>
            <a:r>
              <a:rPr dirty="0" err="1"/>
              <a:t>ых</a:t>
            </a:r>
            <a:r>
              <a:rPr dirty="0"/>
              <a:t>) </a:t>
            </a:r>
            <a:r>
              <a:rPr dirty="0" err="1"/>
              <a:t>платформе</a:t>
            </a:r>
            <a:r>
              <a:rPr dirty="0"/>
              <a:t>(-</a:t>
            </a:r>
            <a:r>
              <a:rPr dirty="0" err="1"/>
              <a:t>ах</a:t>
            </a:r>
            <a:r>
              <a:rPr dirty="0"/>
              <a:t>)?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l" defTabSz="528319">
              <a:lnSpc>
                <a:spcPct val="100000"/>
              </a:lnSpc>
              <a:defRPr sz="704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С КАКИХ УСТРОЙСТВ ДЕТИ ЗАНИМАЮТСЯ НА ОБРАЗОВАТЕЛЬНЫХ ПЛАТФОРМАХ</a:t>
            </a:r>
          </a:p>
        </p:txBody>
      </p:sp>
      <p:graphicFrame>
        <p:nvGraphicFramePr>
          <p:cNvPr id="244" name="Таблица 5"/>
          <p:cNvGraphicFramePr/>
          <p:nvPr/>
        </p:nvGraphicFramePr>
        <p:xfrm>
          <a:off x="0" y="4051958"/>
          <a:ext cx="23205686" cy="7620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53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r">
                        <a:defRPr sz="26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t>Компьютер на Windows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26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t>Телефон на платформе Android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26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 dirty="0" err="1"/>
                        <a:t>Планшет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Android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26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t>Телефон на платформе IOS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26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t>Планшет на IOS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26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t>Компьютер на MacOS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6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Затрудняюсь ответить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6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Другое (укажите)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45" name="Диаграмма 3"/>
          <p:cNvGraphicFramePr/>
          <p:nvPr>
            <p:extLst>
              <p:ext uri="{D42A27DB-BD31-4B8C-83A1-F6EECF244321}">
                <p14:modId xmlns:p14="http://schemas.microsoft.com/office/powerpoint/2010/main" val="122713073"/>
              </p:ext>
            </p:extLst>
          </p:nvPr>
        </p:nvGraphicFramePr>
        <p:xfrm>
          <a:off x="6667036" y="4007479"/>
          <a:ext cx="3949193" cy="781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6" name="Диаграмма 8"/>
          <p:cNvGraphicFramePr/>
          <p:nvPr>
            <p:extLst>
              <p:ext uri="{D42A27DB-BD31-4B8C-83A1-F6EECF244321}">
                <p14:modId xmlns:p14="http://schemas.microsoft.com/office/powerpoint/2010/main" val="1963054587"/>
              </p:ext>
            </p:extLst>
          </p:nvPr>
        </p:nvGraphicFramePr>
        <p:xfrm>
          <a:off x="10863611" y="4007479"/>
          <a:ext cx="3949193" cy="781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7" name="Диаграмма 9"/>
          <p:cNvGraphicFramePr/>
          <p:nvPr>
            <p:extLst>
              <p:ext uri="{D42A27DB-BD31-4B8C-83A1-F6EECF244321}">
                <p14:modId xmlns:p14="http://schemas.microsoft.com/office/powerpoint/2010/main" val="3496857279"/>
              </p:ext>
            </p:extLst>
          </p:nvPr>
        </p:nvGraphicFramePr>
        <p:xfrm>
          <a:off x="15060187" y="4007479"/>
          <a:ext cx="4179636" cy="781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8" name="Диаграмма 10"/>
          <p:cNvGraphicFramePr/>
          <p:nvPr>
            <p:extLst>
              <p:ext uri="{D42A27DB-BD31-4B8C-83A1-F6EECF244321}">
                <p14:modId xmlns:p14="http://schemas.microsoft.com/office/powerpoint/2010/main" val="2533849355"/>
              </p:ext>
            </p:extLst>
          </p:nvPr>
        </p:nvGraphicFramePr>
        <p:xfrm>
          <a:off x="19256761" y="4007479"/>
          <a:ext cx="3949194" cy="768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9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409700" y="12775912"/>
            <a:ext cx="1309370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Q13: </a:t>
            </a:r>
            <a:r>
              <a:rPr dirty="0" err="1"/>
              <a:t>Скажите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, с </a:t>
            </a:r>
            <a:r>
              <a:rPr dirty="0" err="1"/>
              <a:t>какого</a:t>
            </a:r>
            <a:r>
              <a:rPr dirty="0"/>
              <a:t>(-</a:t>
            </a:r>
            <a:r>
              <a:rPr dirty="0" err="1"/>
              <a:t>их</a:t>
            </a:r>
            <a:r>
              <a:rPr dirty="0"/>
              <a:t>) </a:t>
            </a:r>
            <a:r>
              <a:rPr dirty="0" err="1"/>
              <a:t>устройства</a:t>
            </a:r>
            <a:r>
              <a:rPr dirty="0"/>
              <a:t>(-в)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ребенок</a:t>
            </a:r>
            <a:r>
              <a:rPr dirty="0"/>
              <a:t> </a:t>
            </a:r>
            <a:r>
              <a:rPr dirty="0" err="1"/>
              <a:t>заходит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образовательные</a:t>
            </a:r>
            <a:r>
              <a:rPr dirty="0"/>
              <a:t> </a:t>
            </a:r>
            <a:r>
              <a:rPr dirty="0" err="1"/>
              <a:t>платформы</a:t>
            </a:r>
            <a:r>
              <a:rPr dirty="0"/>
              <a:t>?</a:t>
            </a:r>
          </a:p>
        </p:txBody>
      </p:sp>
      <p:sp>
        <p:nvSpPr>
          <p:cNvPr id="250" name="Диапазон приемлемых цен: от 200 до 500 руб."/>
          <p:cNvSpPr txBox="1"/>
          <p:nvPr/>
        </p:nvSpPr>
        <p:spPr>
          <a:xfrm>
            <a:off x="6846333" y="3136899"/>
            <a:ext cx="1452180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Всего</a:t>
            </a:r>
            <a:r>
              <a:rPr dirty="0">
                <a:latin typeface="+mj-lt"/>
              </a:rPr>
              <a:t> </a:t>
            </a:r>
          </a:p>
        </p:txBody>
      </p:sp>
      <p:sp>
        <p:nvSpPr>
          <p:cNvPr id="251" name="Диапазон приемлемых цен: от 200 до 500 руб."/>
          <p:cNvSpPr txBox="1"/>
          <p:nvPr/>
        </p:nvSpPr>
        <p:spPr>
          <a:xfrm>
            <a:off x="10525228" y="3136899"/>
            <a:ext cx="4156511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252" name="Диапазон приемлемых цен: от 200 до 500 руб."/>
          <p:cNvSpPr txBox="1"/>
          <p:nvPr/>
        </p:nvSpPr>
        <p:spPr>
          <a:xfrm>
            <a:off x="14856382" y="3136899"/>
            <a:ext cx="3308315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Крупные города</a:t>
            </a:r>
          </a:p>
        </p:txBody>
      </p:sp>
      <p:sp>
        <p:nvSpPr>
          <p:cNvPr id="253" name="Диапазон приемлемых цен: от 200 до 500 руб."/>
          <p:cNvSpPr txBox="1"/>
          <p:nvPr/>
        </p:nvSpPr>
        <p:spPr>
          <a:xfrm>
            <a:off x="18896980" y="3136899"/>
            <a:ext cx="4103727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Сельская местность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Портрет респондента"/>
          <p:cNvSpPr txBox="1">
            <a:spLocks noGrp="1"/>
          </p:cNvSpPr>
          <p:nvPr>
            <p:ph type="title" idx="4294967295"/>
          </p:nvPr>
        </p:nvSpPr>
        <p:spPr>
          <a:xfrm>
            <a:off x="1626754" y="417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165">
              <a:lnSpc>
                <a:spcPct val="100000"/>
              </a:lnSpc>
              <a:defRPr sz="913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ПОЛЬЗОВАНИЕ ОНЛАЙН-ПЛАТФОРМАМИ</a:t>
            </a:r>
          </a:p>
        </p:txBody>
      </p:sp>
      <p:graphicFrame>
        <p:nvGraphicFramePr>
          <p:cNvPr id="255" name="Диаграмма 3"/>
          <p:cNvGraphicFramePr/>
          <p:nvPr>
            <p:extLst>
              <p:ext uri="{D42A27DB-BD31-4B8C-83A1-F6EECF244321}">
                <p14:modId xmlns:p14="http://schemas.microsoft.com/office/powerpoint/2010/main" val="4279062122"/>
              </p:ext>
            </p:extLst>
          </p:nvPr>
        </p:nvGraphicFramePr>
        <p:xfrm>
          <a:off x="1092742" y="5064099"/>
          <a:ext cx="5571473" cy="723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6" name="Диаграмма 4"/>
          <p:cNvGraphicFramePr/>
          <p:nvPr>
            <p:extLst>
              <p:ext uri="{D42A27DB-BD31-4B8C-83A1-F6EECF244321}">
                <p14:modId xmlns:p14="http://schemas.microsoft.com/office/powerpoint/2010/main" val="1325277421"/>
              </p:ext>
            </p:extLst>
          </p:nvPr>
        </p:nvGraphicFramePr>
        <p:xfrm>
          <a:off x="8990083" y="5331778"/>
          <a:ext cx="5571369" cy="557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7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990130" y="12628124"/>
            <a:ext cx="20769073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Q6: До введения дистанционного режима обучения учителя Вашей школы использовали какие-либо образовательные онлайн-ресурсы на своих занятиях?</a:t>
            </a:r>
          </a:p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Q7:После введения дистанционного режима обучения учителя Вашей школы стали использовать какие-либо образовательные онлайн-ресурсы для проведения своих занятий? </a:t>
            </a:r>
          </a:p>
        </p:txBody>
      </p:sp>
      <p:sp>
        <p:nvSpPr>
          <p:cNvPr id="258" name="Диапазон приемлемых цен: от 200 до 500 руб."/>
          <p:cNvSpPr txBox="1"/>
          <p:nvPr/>
        </p:nvSpPr>
        <p:spPr>
          <a:xfrm>
            <a:off x="990130" y="3587736"/>
            <a:ext cx="5776697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207008" defTabSz="457200">
              <a:defRPr sz="3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До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перехода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на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дистанционное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обучение</a:t>
            </a:r>
            <a:endParaRPr dirty="0">
              <a:latin typeface="+mj-lt"/>
            </a:endParaRPr>
          </a:p>
        </p:txBody>
      </p:sp>
      <p:sp>
        <p:nvSpPr>
          <p:cNvPr id="259" name="Диапазон приемлемых цен: от 200 до 500 руб."/>
          <p:cNvSpPr txBox="1"/>
          <p:nvPr/>
        </p:nvSpPr>
        <p:spPr>
          <a:xfrm>
            <a:off x="9240928" y="3587736"/>
            <a:ext cx="59255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207008" defTabSz="457200">
              <a:defRPr sz="3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После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перехода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на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дистанционное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обучение</a:t>
            </a:r>
            <a:endParaRPr dirty="0">
              <a:latin typeface="+mj-lt"/>
            </a:endParaRPr>
          </a:p>
        </p:txBody>
      </p:sp>
      <p:sp>
        <p:nvSpPr>
          <p:cNvPr id="260" name="Нашивка 5"/>
          <p:cNvSpPr/>
          <p:nvPr/>
        </p:nvSpPr>
        <p:spPr>
          <a:xfrm>
            <a:off x="6789189" y="5842615"/>
            <a:ext cx="1694986" cy="4014440"/>
          </a:xfrm>
          <a:prstGeom prst="chevron">
            <a:avLst>
              <a:gd name="adj" fmla="val 50000"/>
            </a:avLst>
          </a:prstGeom>
          <a:solidFill>
            <a:srgbClr val="7D807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sz="half" idx="4294967295"/>
          </p:nvPr>
        </p:nvSpPr>
        <p:spPr>
          <a:xfrm>
            <a:off x="15630409" y="3708483"/>
            <a:ext cx="8084595" cy="92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5000"/>
            </a:lvl1pPr>
          </a:lstStyle>
          <a:p>
            <a:r>
              <a:rPr sz="4000" dirty="0" err="1">
                <a:latin typeface="Helvetica Neue Medium"/>
              </a:rPr>
              <a:t>После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перехода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на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дистанционное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обучение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доля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учителей</a:t>
            </a:r>
            <a:r>
              <a:rPr sz="4000" dirty="0">
                <a:latin typeface="Helvetica Neue Medium"/>
              </a:rPr>
              <a:t>, </a:t>
            </a:r>
            <a:r>
              <a:rPr sz="4000" dirty="0" err="1">
                <a:latin typeface="Helvetica Neue Medium"/>
              </a:rPr>
              <a:t>пользующихся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какими-либо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онлайн-ресурсами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хотя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бы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иногда</a:t>
            </a:r>
            <a:r>
              <a:rPr sz="4000" dirty="0">
                <a:latin typeface="Helvetica Neue Medium"/>
              </a:rPr>
              <a:t>, </a:t>
            </a:r>
            <a:r>
              <a:rPr sz="4000" dirty="0" err="1">
                <a:latin typeface="Helvetica Neue Medium"/>
              </a:rPr>
              <a:t>увеличилась</a:t>
            </a:r>
            <a:r>
              <a:rPr sz="4000" dirty="0">
                <a:latin typeface="Helvetica Neue Medium"/>
              </a:rPr>
              <a:t> </a:t>
            </a:r>
            <a:r>
              <a:rPr sz="4000" dirty="0" err="1">
                <a:latin typeface="Helvetica Neue Medium"/>
              </a:rPr>
              <a:t>на</a:t>
            </a:r>
            <a:r>
              <a:rPr sz="4000" dirty="0">
                <a:latin typeface="Helvetica Neue Medium"/>
              </a:rPr>
              <a:t> </a:t>
            </a:r>
            <a:r>
              <a:rPr sz="4800" b="1" dirty="0">
                <a:latin typeface="Helvetica Neue Medium"/>
              </a:rPr>
              <a:t>15%</a:t>
            </a:r>
            <a:endParaRPr sz="4000" b="1" dirty="0">
              <a:latin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ортрет респондента"/>
          <p:cNvSpPr txBox="1">
            <a:spLocks noGrp="1"/>
          </p:cNvSpPr>
          <p:nvPr>
            <p:ph type="title" idx="4294967295"/>
          </p:nvPr>
        </p:nvSpPr>
        <p:spPr>
          <a:xfrm>
            <a:off x="11675105" y="3746810"/>
            <a:ext cx="11585348" cy="7477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553084">
              <a:spcBef>
                <a:spcPts val="1600"/>
              </a:spcBef>
              <a:buSzPct val="100000"/>
              <a:defRPr sz="3618" b="0">
                <a:latin typeface="+mj-lt"/>
                <a:ea typeface="+mj-ea"/>
                <a:cs typeface="+mj-cs"/>
                <a:sym typeface="Helvetica Neue"/>
              </a:defRPr>
            </a:pPr>
            <a:r>
              <a:rPr lang="ru-RU" sz="3600" dirty="0"/>
              <a:t>Около </a:t>
            </a:r>
            <a:r>
              <a:rPr sz="3600" b="1" dirty="0"/>
              <a:t>3/4</a:t>
            </a:r>
            <a:r>
              <a:rPr sz="3600" dirty="0"/>
              <a:t> </a:t>
            </a:r>
            <a:r>
              <a:rPr sz="3600" dirty="0" err="1"/>
              <a:t>опрошенных</a:t>
            </a:r>
            <a:r>
              <a:rPr sz="3600" dirty="0"/>
              <a:t> </a:t>
            </a:r>
            <a:r>
              <a:rPr sz="3600" dirty="0" err="1"/>
              <a:t>родителей</a:t>
            </a:r>
            <a:r>
              <a:rPr sz="3600" dirty="0"/>
              <a:t> </a:t>
            </a:r>
            <a:r>
              <a:rPr sz="3600" dirty="0" err="1"/>
              <a:t>сказали</a:t>
            </a:r>
            <a:r>
              <a:rPr sz="3600" dirty="0"/>
              <a:t>, </a:t>
            </a:r>
            <a:r>
              <a:rPr sz="3600" dirty="0" err="1"/>
              <a:t>что</a:t>
            </a:r>
            <a:r>
              <a:rPr sz="3600" dirty="0"/>
              <a:t> </a:t>
            </a:r>
            <a:r>
              <a:rPr sz="3600" dirty="0" err="1"/>
              <a:t>их</a:t>
            </a:r>
            <a:r>
              <a:rPr sz="3600" dirty="0"/>
              <a:t> </a:t>
            </a:r>
            <a:r>
              <a:rPr sz="3600" b="1" dirty="0" err="1"/>
              <a:t>дети</a:t>
            </a:r>
            <a:r>
              <a:rPr sz="3600" b="1" dirty="0"/>
              <a:t> </a:t>
            </a:r>
            <a:r>
              <a:rPr sz="3600" b="1" dirty="0" err="1"/>
              <a:t>занимаются</a:t>
            </a:r>
            <a:r>
              <a:rPr sz="3600" b="1" dirty="0"/>
              <a:t> </a:t>
            </a:r>
            <a:r>
              <a:rPr sz="3600" b="1" dirty="0" err="1"/>
              <a:t>на</a:t>
            </a:r>
            <a:r>
              <a:rPr sz="3600" b="1" dirty="0"/>
              <a:t> </a:t>
            </a:r>
            <a:r>
              <a:rPr sz="3600" b="1" dirty="0" err="1"/>
              <a:t>онлайн-платформах</a:t>
            </a:r>
            <a:r>
              <a:rPr sz="3600" dirty="0"/>
              <a:t>. </a:t>
            </a:r>
            <a:r>
              <a:rPr sz="3600" dirty="0" err="1"/>
              <a:t>При</a:t>
            </a:r>
            <a:r>
              <a:rPr sz="3600" dirty="0"/>
              <a:t> </a:t>
            </a:r>
            <a:r>
              <a:rPr sz="3600" dirty="0" err="1"/>
              <a:t>этом</a:t>
            </a:r>
            <a:r>
              <a:rPr sz="3600" dirty="0"/>
              <a:t> в </a:t>
            </a:r>
            <a:r>
              <a:rPr sz="3600" dirty="0" err="1"/>
              <a:t>крупных</a:t>
            </a:r>
            <a:r>
              <a:rPr sz="3600" dirty="0"/>
              <a:t> </a:t>
            </a:r>
            <a:r>
              <a:rPr sz="3600" dirty="0" err="1"/>
              <a:t>городах</a:t>
            </a:r>
            <a:r>
              <a:rPr sz="3600" dirty="0"/>
              <a:t> </a:t>
            </a:r>
            <a:r>
              <a:rPr sz="3600" dirty="0" err="1"/>
              <a:t>пользование</a:t>
            </a:r>
            <a:r>
              <a:rPr sz="3600" dirty="0"/>
              <a:t> </a:t>
            </a:r>
            <a:r>
              <a:rPr sz="3600" dirty="0" err="1"/>
              <a:t>платформами</a:t>
            </a:r>
            <a:r>
              <a:rPr sz="3600" dirty="0"/>
              <a:t> </a:t>
            </a:r>
            <a:r>
              <a:rPr sz="3600" dirty="0" err="1"/>
              <a:t>выше</a:t>
            </a:r>
            <a:r>
              <a:rPr sz="3600" dirty="0"/>
              <a:t>, </a:t>
            </a:r>
            <a:r>
              <a:rPr sz="3600" dirty="0" err="1"/>
              <a:t>чем</a:t>
            </a:r>
            <a:r>
              <a:rPr sz="3600" dirty="0"/>
              <a:t> </a:t>
            </a:r>
            <a:r>
              <a:rPr sz="3600" dirty="0" err="1"/>
              <a:t>по</a:t>
            </a:r>
            <a:r>
              <a:rPr sz="3600" dirty="0"/>
              <a:t> </a:t>
            </a:r>
            <a:r>
              <a:rPr sz="3600" dirty="0" err="1"/>
              <a:t>выборке</a:t>
            </a:r>
            <a:r>
              <a:rPr sz="3600" dirty="0"/>
              <a:t> в </a:t>
            </a:r>
            <a:r>
              <a:rPr sz="3600" dirty="0" err="1"/>
              <a:t>целом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ym typeface="Helvetica Neue"/>
              </a:rPr>
              <a:t>Нужно учесть возможное искажение реальной ситуации в связи с переходом школ на дистанционное обучение в конце марта 2020 г. В этот период произошло активное внедрение различных образовательных ресурсов в образовательный процесс</a:t>
            </a:r>
            <a:br>
              <a:rPr lang="ru-RU" sz="3600" dirty="0">
                <a:sym typeface="Helvetica Neue"/>
              </a:rPr>
            </a:br>
            <a:r>
              <a:rPr lang="ru-RU" sz="3600" dirty="0">
                <a:sym typeface="Helvetica Neue"/>
              </a:rPr>
              <a:t/>
            </a:r>
            <a:br>
              <a:rPr lang="ru-RU" sz="3600" dirty="0">
                <a:sym typeface="Helvetica Neue"/>
              </a:rPr>
            </a:br>
            <a:r>
              <a:rPr lang="ru-RU" sz="3600" dirty="0">
                <a:sym typeface="Helvetica Neue"/>
              </a:rPr>
              <a:t>Обратим внимание, что данные результаты не следует экстраполировать на всю Россию. Проведенное исследование являлось пилотным и измеряло аудиторию в выбранных школах и в конкретных регионах</a:t>
            </a:r>
            <a:endParaRPr sz="3600" dirty="0"/>
          </a:p>
        </p:txBody>
      </p:sp>
      <p:graphicFrame>
        <p:nvGraphicFramePr>
          <p:cNvPr id="265" name="Диаграмма 3"/>
          <p:cNvGraphicFramePr/>
          <p:nvPr>
            <p:extLst>
              <p:ext uri="{D42A27DB-BD31-4B8C-83A1-F6EECF244321}">
                <p14:modId xmlns:p14="http://schemas.microsoft.com/office/powerpoint/2010/main" val="1694383239"/>
              </p:ext>
            </p:extLst>
          </p:nvPr>
        </p:nvGraphicFramePr>
        <p:xfrm>
          <a:off x="1123547" y="3498138"/>
          <a:ext cx="3815079" cy="381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689100" y="13151611"/>
            <a:ext cx="97800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Q5: В </a:t>
            </a:r>
            <a:r>
              <a:rPr dirty="0" err="1"/>
              <a:t>данный</a:t>
            </a:r>
            <a:r>
              <a:rPr dirty="0"/>
              <a:t> </a:t>
            </a:r>
            <a:r>
              <a:rPr dirty="0" err="1"/>
              <a:t>момент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ребенок</a:t>
            </a:r>
            <a:r>
              <a:rPr dirty="0"/>
              <a:t> </a:t>
            </a:r>
            <a:r>
              <a:rPr dirty="0" err="1"/>
              <a:t>занимается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какой-либо</a:t>
            </a:r>
            <a:r>
              <a:rPr dirty="0"/>
              <a:t> </a:t>
            </a:r>
            <a:r>
              <a:rPr dirty="0" err="1"/>
              <a:t>онлайн-платформе</a:t>
            </a:r>
            <a:r>
              <a:rPr dirty="0"/>
              <a:t>?</a:t>
            </a:r>
          </a:p>
        </p:txBody>
      </p:sp>
      <p:graphicFrame>
        <p:nvGraphicFramePr>
          <p:cNvPr id="267" name="Диаграмма 9"/>
          <p:cNvGraphicFramePr/>
          <p:nvPr>
            <p:extLst>
              <p:ext uri="{D42A27DB-BD31-4B8C-83A1-F6EECF244321}">
                <p14:modId xmlns:p14="http://schemas.microsoft.com/office/powerpoint/2010/main" val="3655653465"/>
              </p:ext>
            </p:extLst>
          </p:nvPr>
        </p:nvGraphicFramePr>
        <p:xfrm>
          <a:off x="977592" y="8890916"/>
          <a:ext cx="3815454" cy="381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8" name="Диаграмма 10"/>
          <p:cNvGraphicFramePr/>
          <p:nvPr>
            <p:extLst>
              <p:ext uri="{D42A27DB-BD31-4B8C-83A1-F6EECF244321}">
                <p14:modId xmlns:p14="http://schemas.microsoft.com/office/powerpoint/2010/main" val="3501409747"/>
              </p:ext>
            </p:extLst>
          </p:nvPr>
        </p:nvGraphicFramePr>
        <p:xfrm>
          <a:off x="5875910" y="3497951"/>
          <a:ext cx="3815453" cy="38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9" name="Диаграмма 19"/>
          <p:cNvGraphicFramePr/>
          <p:nvPr>
            <p:extLst>
              <p:ext uri="{D42A27DB-BD31-4B8C-83A1-F6EECF244321}">
                <p14:modId xmlns:p14="http://schemas.microsoft.com/office/powerpoint/2010/main" val="173468085"/>
              </p:ext>
            </p:extLst>
          </p:nvPr>
        </p:nvGraphicFramePr>
        <p:xfrm>
          <a:off x="5875910" y="9092151"/>
          <a:ext cx="3815453" cy="38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0" name="Диапазон приемлемых цен: от 200 до 500 руб."/>
          <p:cNvSpPr txBox="1"/>
          <p:nvPr/>
        </p:nvSpPr>
        <p:spPr>
          <a:xfrm>
            <a:off x="2208975" y="2363567"/>
            <a:ext cx="1352689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Всего</a:t>
            </a:r>
            <a:endParaRPr dirty="0">
              <a:latin typeface="+mj-lt"/>
            </a:endParaRPr>
          </a:p>
        </p:txBody>
      </p:sp>
      <p:sp>
        <p:nvSpPr>
          <p:cNvPr id="271" name="Диапазон приемлемых цен: от 200 до 500 руб."/>
          <p:cNvSpPr txBox="1"/>
          <p:nvPr/>
        </p:nvSpPr>
        <p:spPr>
          <a:xfrm>
            <a:off x="5705381" y="2363567"/>
            <a:ext cx="4156511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272" name="Диапазон приемлемых цен: от 200 до 500 руб."/>
          <p:cNvSpPr txBox="1"/>
          <p:nvPr/>
        </p:nvSpPr>
        <p:spPr>
          <a:xfrm>
            <a:off x="1231161" y="7837369"/>
            <a:ext cx="3308316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Крупные города</a:t>
            </a:r>
          </a:p>
        </p:txBody>
      </p:sp>
      <p:sp>
        <p:nvSpPr>
          <p:cNvPr id="273" name="Диапазон приемлемых цен: от 200 до 500 руб."/>
          <p:cNvSpPr txBox="1"/>
          <p:nvPr/>
        </p:nvSpPr>
        <p:spPr>
          <a:xfrm>
            <a:off x="5731773" y="8000674"/>
            <a:ext cx="4103727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Сельская местность</a:t>
            </a:r>
          </a:p>
        </p:txBody>
      </p:sp>
      <p:sp>
        <p:nvSpPr>
          <p:cNvPr id="13" name="Портрет респондента">
            <a:extLst>
              <a:ext uri="{FF2B5EF4-FFF2-40B4-BE49-F238E27FC236}">
                <a16:creationId xmlns:a16="http://schemas.microsoft.com/office/drawing/2014/main" xmlns="" id="{801FBE92-799C-4A34-BAE6-AEF7DAF599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6754" y="417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165">
              <a:lnSpc>
                <a:spcPct val="100000"/>
              </a:lnSpc>
              <a:defRPr sz="913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ПОЛЬЗОВАНИЕ ОНЛАЙН-ПЛАТФОРМАМИ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Диаграмма 31"/>
          <p:cNvGraphicFramePr/>
          <p:nvPr>
            <p:extLst>
              <p:ext uri="{D42A27DB-BD31-4B8C-83A1-F6EECF244321}">
                <p14:modId xmlns:p14="http://schemas.microsoft.com/office/powerpoint/2010/main" val="2699273349"/>
              </p:ext>
            </p:extLst>
          </p:nvPr>
        </p:nvGraphicFramePr>
        <p:xfrm>
          <a:off x="18662094" y="4139526"/>
          <a:ext cx="3815454" cy="38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8" name="Диаграмма 3"/>
          <p:cNvGraphicFramePr/>
          <p:nvPr>
            <p:extLst>
              <p:ext uri="{D42A27DB-BD31-4B8C-83A1-F6EECF244321}">
                <p14:modId xmlns:p14="http://schemas.microsoft.com/office/powerpoint/2010/main" val="2335726991"/>
              </p:ext>
            </p:extLst>
          </p:nvPr>
        </p:nvGraphicFramePr>
        <p:xfrm>
          <a:off x="837476" y="3878980"/>
          <a:ext cx="4750585" cy="823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7" name="Shape 277"/>
          <p:cNvSpPr txBox="1">
            <a:spLocks noGrp="1"/>
          </p:cNvSpPr>
          <p:nvPr>
            <p:ph type="subTitle" sz="quarter" idx="4294967295"/>
          </p:nvPr>
        </p:nvSpPr>
        <p:spPr>
          <a:xfrm>
            <a:off x="6027001" y="8956798"/>
            <a:ext cx="17131951" cy="3815453"/>
          </a:xfrm>
          <a:prstGeom prst="rect">
            <a:avLst/>
          </a:prstGeom>
        </p:spPr>
        <p:txBody>
          <a:bodyPr>
            <a:normAutofit/>
          </a:bodyPr>
          <a:lstStyle>
            <a:lvl1pPr algn="just" defTabSz="488861">
              <a:lnSpc>
                <a:spcPts val="4600"/>
              </a:lnSpc>
              <a:defRPr sz="4136"/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sz="3600" dirty="0" err="1"/>
              <a:t>До</a:t>
            </a:r>
            <a:r>
              <a:rPr sz="3600" dirty="0"/>
              <a:t> </a:t>
            </a:r>
            <a:r>
              <a:rPr sz="3600" dirty="0" err="1"/>
              <a:t>перехода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дистанционное</a:t>
            </a:r>
            <a:r>
              <a:rPr sz="3600" dirty="0"/>
              <a:t> </a:t>
            </a:r>
            <a:r>
              <a:rPr sz="3600" dirty="0" err="1"/>
              <a:t>обучение</a:t>
            </a:r>
            <a:r>
              <a:rPr sz="3600" dirty="0"/>
              <a:t> </a:t>
            </a:r>
            <a:r>
              <a:rPr sz="3600" dirty="0" err="1"/>
              <a:t>выполнение</a:t>
            </a:r>
            <a:r>
              <a:rPr sz="3600" dirty="0"/>
              <a:t> </a:t>
            </a:r>
            <a:r>
              <a:rPr sz="3600" dirty="0" err="1"/>
              <a:t>заданий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онлайн-платформах</a:t>
            </a:r>
            <a:r>
              <a:rPr sz="3600" dirty="0"/>
              <a:t> </a:t>
            </a:r>
            <a:r>
              <a:rPr sz="3600" dirty="0" err="1"/>
              <a:t>нельзя</a:t>
            </a:r>
            <a:r>
              <a:rPr sz="3600" dirty="0"/>
              <a:t> </a:t>
            </a:r>
            <a:r>
              <a:rPr sz="3600" dirty="0" err="1"/>
              <a:t>назвать</a:t>
            </a:r>
            <a:r>
              <a:rPr sz="3600" dirty="0"/>
              <a:t> </a:t>
            </a:r>
            <a:r>
              <a:rPr sz="3600" dirty="0" err="1"/>
              <a:t>частым</a:t>
            </a:r>
            <a:r>
              <a:rPr sz="3600" dirty="0"/>
              <a:t>. </a:t>
            </a:r>
            <a:r>
              <a:rPr sz="3600" dirty="0" err="1"/>
              <a:t>Только</a:t>
            </a:r>
            <a:r>
              <a:rPr sz="3600" dirty="0"/>
              <a:t> </a:t>
            </a:r>
            <a:r>
              <a:rPr sz="3600" dirty="0" err="1"/>
              <a:t>около</a:t>
            </a:r>
            <a:r>
              <a:rPr sz="3600" dirty="0"/>
              <a:t> </a:t>
            </a:r>
            <a:r>
              <a:rPr sz="3600" b="1" dirty="0"/>
              <a:t>20% </a:t>
            </a:r>
            <a:r>
              <a:rPr sz="3600" b="1" dirty="0" err="1"/>
              <a:t>учеников</a:t>
            </a:r>
            <a:r>
              <a:rPr sz="3600" b="1" dirty="0"/>
              <a:t> </a:t>
            </a:r>
            <a:r>
              <a:rPr sz="3600" b="1" dirty="0" err="1"/>
              <a:t>выполняли</a:t>
            </a:r>
            <a:r>
              <a:rPr sz="3600" b="1" dirty="0"/>
              <a:t> </a:t>
            </a:r>
            <a:r>
              <a:rPr sz="3600" b="1" dirty="0" err="1"/>
              <a:t>задания</a:t>
            </a:r>
            <a:r>
              <a:rPr sz="3600" b="1" dirty="0"/>
              <a:t> </a:t>
            </a:r>
            <a:r>
              <a:rPr sz="3600" b="1" dirty="0" err="1"/>
              <a:t>на</a:t>
            </a:r>
            <a:r>
              <a:rPr sz="3600" b="1" dirty="0"/>
              <a:t> </a:t>
            </a:r>
            <a:r>
              <a:rPr sz="3600" b="1" dirty="0" err="1"/>
              <a:t>регулярной</a:t>
            </a:r>
            <a:r>
              <a:rPr sz="3600" b="1" dirty="0"/>
              <a:t> </a:t>
            </a:r>
            <a:r>
              <a:rPr sz="3600" b="1" dirty="0" err="1"/>
              <a:t>основе</a:t>
            </a:r>
            <a:endParaRPr lang="en-US" sz="3600" dirty="0"/>
          </a:p>
          <a:p>
            <a:pPr marL="0" indent="0">
              <a:spcBef>
                <a:spcPts val="0"/>
              </a:spcBef>
              <a:buNone/>
            </a:pPr>
            <a:r>
              <a:rPr sz="3600" dirty="0" err="1"/>
              <a:t>Большая</a:t>
            </a:r>
            <a:r>
              <a:rPr sz="3600" dirty="0"/>
              <a:t> </a:t>
            </a:r>
            <a:r>
              <a:rPr sz="3600" dirty="0" err="1"/>
              <a:t>часть</a:t>
            </a:r>
            <a:r>
              <a:rPr sz="3600" dirty="0"/>
              <a:t> </a:t>
            </a:r>
            <a:r>
              <a:rPr sz="3600" dirty="0" err="1"/>
              <a:t>школьников</a:t>
            </a:r>
            <a:r>
              <a:rPr sz="3600" dirty="0"/>
              <a:t> </a:t>
            </a:r>
            <a:r>
              <a:rPr sz="3600" dirty="0" err="1"/>
              <a:t>выполняли</a:t>
            </a:r>
            <a:r>
              <a:rPr sz="3600" dirty="0"/>
              <a:t> </a:t>
            </a:r>
            <a:r>
              <a:rPr sz="3600" dirty="0" err="1"/>
              <a:t>задания</a:t>
            </a:r>
            <a:r>
              <a:rPr sz="3600" dirty="0"/>
              <a:t> 2 </a:t>
            </a:r>
            <a:r>
              <a:rPr sz="3600" dirty="0" err="1"/>
              <a:t>раза</a:t>
            </a:r>
            <a:r>
              <a:rPr sz="3600" dirty="0"/>
              <a:t> в </a:t>
            </a:r>
            <a:r>
              <a:rPr sz="3600" dirty="0" err="1"/>
              <a:t>неделю</a:t>
            </a:r>
            <a:r>
              <a:rPr sz="3600" dirty="0"/>
              <a:t> и </a:t>
            </a:r>
            <a:r>
              <a:rPr sz="3600" dirty="0" err="1"/>
              <a:t>реже</a:t>
            </a:r>
            <a:r>
              <a:rPr sz="3600" dirty="0"/>
              <a:t> </a:t>
            </a:r>
          </a:p>
        </p:txBody>
      </p:sp>
      <p:sp>
        <p:nvSpPr>
          <p:cNvPr id="279" name="Диапазон приемлемых цен: от 200 до 500 руб."/>
          <p:cNvSpPr txBox="1"/>
          <p:nvPr/>
        </p:nvSpPr>
        <p:spPr>
          <a:xfrm>
            <a:off x="2743444" y="3005330"/>
            <a:ext cx="1352689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Всего</a:t>
            </a:r>
            <a:endParaRPr dirty="0">
              <a:latin typeface="+mj-lt"/>
            </a:endParaRPr>
          </a:p>
        </p:txBody>
      </p:sp>
      <p:sp>
        <p:nvSpPr>
          <p:cNvPr id="280" name="Диапазон приемлемых цен: от 200 до 500 руб."/>
          <p:cNvSpPr txBox="1"/>
          <p:nvPr/>
        </p:nvSpPr>
        <p:spPr>
          <a:xfrm>
            <a:off x="6440052" y="3005330"/>
            <a:ext cx="4156512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281" name="Диапазон приемлемых цен: от 200 до 500 руб."/>
          <p:cNvSpPr txBox="1"/>
          <p:nvPr/>
        </p:nvSpPr>
        <p:spPr>
          <a:xfrm>
            <a:off x="12772472" y="3005330"/>
            <a:ext cx="3308315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Крупные города</a:t>
            </a:r>
          </a:p>
        </p:txBody>
      </p:sp>
      <p:sp>
        <p:nvSpPr>
          <p:cNvPr id="282" name="Диапазон приемлемых цен: от 200 до 500 руб."/>
          <p:cNvSpPr txBox="1"/>
          <p:nvPr/>
        </p:nvSpPr>
        <p:spPr>
          <a:xfrm>
            <a:off x="18517957" y="3005330"/>
            <a:ext cx="4103727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Сельская местность</a:t>
            </a:r>
          </a:p>
        </p:txBody>
      </p:sp>
      <p:sp>
        <p:nvSpPr>
          <p:cNvPr id="283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204332" y="12862964"/>
            <a:ext cx="1337081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Q14: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ребенок</a:t>
            </a:r>
            <a:r>
              <a:rPr dirty="0"/>
              <a:t> </a:t>
            </a:r>
            <a:r>
              <a:rPr dirty="0" err="1"/>
              <a:t>выполнял</a:t>
            </a:r>
            <a:r>
              <a:rPr dirty="0"/>
              <a:t> </a:t>
            </a:r>
            <a:r>
              <a:rPr dirty="0" err="1"/>
              <a:t>задания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онлайн-платформах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перехода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дистанционное</a:t>
            </a:r>
            <a:r>
              <a:rPr dirty="0"/>
              <a:t> </a:t>
            </a:r>
            <a:r>
              <a:rPr dirty="0" err="1"/>
              <a:t>обучение</a:t>
            </a:r>
            <a:r>
              <a:rPr dirty="0"/>
              <a:t>?</a:t>
            </a:r>
          </a:p>
        </p:txBody>
      </p:sp>
      <p:graphicFrame>
        <p:nvGraphicFramePr>
          <p:cNvPr id="284" name="Диаграмма 30"/>
          <p:cNvGraphicFramePr/>
          <p:nvPr>
            <p:extLst>
              <p:ext uri="{D42A27DB-BD31-4B8C-83A1-F6EECF244321}">
                <p14:modId xmlns:p14="http://schemas.microsoft.com/office/powerpoint/2010/main" val="2409097496"/>
              </p:ext>
            </p:extLst>
          </p:nvPr>
        </p:nvGraphicFramePr>
        <p:xfrm>
          <a:off x="6617694" y="4048813"/>
          <a:ext cx="3996880" cy="399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5" name="Диаграмма 32"/>
          <p:cNvGraphicFramePr/>
          <p:nvPr>
            <p:extLst>
              <p:ext uri="{D42A27DB-BD31-4B8C-83A1-F6EECF244321}">
                <p14:modId xmlns:p14="http://schemas.microsoft.com/office/powerpoint/2010/main" val="2444036050"/>
              </p:ext>
            </p:extLst>
          </p:nvPr>
        </p:nvGraphicFramePr>
        <p:xfrm>
          <a:off x="12620838" y="4075113"/>
          <a:ext cx="3944279" cy="394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6" name="Brand awareness…"/>
          <p:cNvSpPr txBox="1"/>
          <p:nvPr/>
        </p:nvSpPr>
        <p:spPr>
          <a:xfrm>
            <a:off x="1689100" y="165100"/>
            <a:ext cx="22471616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28319">
              <a:defRPr sz="7040"/>
            </a:lvl1pPr>
          </a:lstStyle>
          <a:p>
            <a:r>
              <a:rPr lang="ru-RU" sz="6000" b="1" dirty="0"/>
              <a:t>КАК ЧАСТО ДЕТИ ВЫПОЛНЯЮТ ЗАДАНИЯ НА ОНЛАЙН-ПЛАТФОРМАХ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Портрет респондента"/>
          <p:cNvSpPr txBox="1">
            <a:spLocks noGrp="1"/>
          </p:cNvSpPr>
          <p:nvPr>
            <p:ph type="title" idx="4294967295"/>
          </p:nvPr>
        </p:nvSpPr>
        <p:spPr>
          <a:xfrm>
            <a:off x="1358053" y="9905747"/>
            <a:ext cx="21005800" cy="24720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825500">
              <a:lnSpc>
                <a:spcPct val="100000"/>
              </a:lnSpc>
              <a:defRPr sz="4600" b="0">
                <a:latin typeface="+mj-lt"/>
                <a:ea typeface="+mj-ea"/>
                <a:cs typeface="+mj-cs"/>
                <a:sym typeface="Helvetica Neue"/>
              </a:defRPr>
            </a:pPr>
            <a:r>
              <a:rPr dirty="0"/>
              <a:t>В </a:t>
            </a:r>
            <a:r>
              <a:rPr dirty="0" err="1"/>
              <a:t>целом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РФ </a:t>
            </a:r>
            <a:r>
              <a:rPr b="1" dirty="0" err="1"/>
              <a:t>более</a:t>
            </a:r>
            <a:r>
              <a:rPr b="1" dirty="0"/>
              <a:t> </a:t>
            </a:r>
            <a:r>
              <a:rPr b="1" dirty="0" err="1"/>
              <a:t>половины</a:t>
            </a:r>
            <a:r>
              <a:rPr b="1" dirty="0"/>
              <a:t> </a:t>
            </a:r>
            <a:r>
              <a:rPr b="1" dirty="0" err="1"/>
              <a:t>родителей</a:t>
            </a:r>
            <a:r>
              <a:rPr b="1" dirty="0"/>
              <a:t> </a:t>
            </a:r>
            <a:r>
              <a:rPr b="1" dirty="0" err="1"/>
              <a:t>задумывались</a:t>
            </a:r>
            <a:r>
              <a:rPr b="1" dirty="0"/>
              <a:t> о </a:t>
            </a:r>
            <a:r>
              <a:rPr b="1" dirty="0" err="1"/>
              <a:t>том</a:t>
            </a:r>
            <a:r>
              <a:rPr b="1" dirty="0"/>
              <a:t>, </a:t>
            </a:r>
            <a:r>
              <a:rPr b="1" dirty="0" err="1"/>
              <a:t>чтобы</a:t>
            </a:r>
            <a:r>
              <a:rPr b="1" dirty="0"/>
              <a:t> </a:t>
            </a:r>
            <a:r>
              <a:rPr b="1" dirty="0" err="1"/>
              <a:t>их</a:t>
            </a:r>
            <a:r>
              <a:rPr b="1" dirty="0"/>
              <a:t> </a:t>
            </a:r>
            <a:r>
              <a:rPr b="1" dirty="0" err="1"/>
              <a:t>дети</a:t>
            </a:r>
            <a:r>
              <a:rPr b="1" dirty="0"/>
              <a:t> </a:t>
            </a:r>
            <a:r>
              <a:rPr b="1" dirty="0" err="1"/>
              <a:t>занимались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образовательных</a:t>
            </a:r>
            <a:r>
              <a:rPr b="1" dirty="0"/>
              <a:t> </a:t>
            </a:r>
            <a:r>
              <a:rPr b="1" dirty="0" err="1"/>
              <a:t>онлайн-платформах</a:t>
            </a:r>
            <a:r>
              <a:rPr b="1" dirty="0"/>
              <a:t> </a:t>
            </a:r>
          </a:p>
          <a:p>
            <a:pPr algn="l" defTabSz="825500">
              <a:lnSpc>
                <a:spcPct val="100000"/>
              </a:lnSpc>
              <a:defRPr sz="4600" b="0">
                <a:latin typeface="+mj-lt"/>
                <a:ea typeface="+mj-ea"/>
                <a:cs typeface="+mj-cs"/>
                <a:sym typeface="Helvetica Neue"/>
              </a:defRPr>
            </a:pPr>
            <a:r>
              <a:rPr dirty="0" err="1"/>
              <a:t>Однако</a:t>
            </a:r>
            <a:r>
              <a:rPr dirty="0"/>
              <a:t> </a:t>
            </a:r>
            <a:r>
              <a:rPr dirty="0" err="1"/>
              <a:t>существует</a:t>
            </a:r>
            <a:r>
              <a:rPr dirty="0"/>
              <a:t> </a:t>
            </a:r>
            <a:r>
              <a:rPr dirty="0" err="1"/>
              <a:t>значимая</a:t>
            </a:r>
            <a:r>
              <a:rPr dirty="0"/>
              <a:t> </a:t>
            </a:r>
            <a:r>
              <a:rPr dirty="0" err="1"/>
              <a:t>разница</a:t>
            </a:r>
            <a:r>
              <a:rPr dirty="0"/>
              <a:t> </a:t>
            </a:r>
            <a:r>
              <a:rPr dirty="0" err="1"/>
              <a:t>между</a:t>
            </a:r>
            <a:r>
              <a:rPr dirty="0"/>
              <a:t> </a:t>
            </a:r>
            <a:r>
              <a:rPr dirty="0" err="1"/>
              <a:t>респондентами</a:t>
            </a:r>
            <a:r>
              <a:rPr dirty="0"/>
              <a:t>, </a:t>
            </a:r>
            <a:r>
              <a:rPr dirty="0" err="1"/>
              <a:t>проживающими</a:t>
            </a:r>
            <a:r>
              <a:rPr dirty="0"/>
              <a:t> в </a:t>
            </a:r>
            <a:r>
              <a:rPr dirty="0" err="1"/>
              <a:t>сельской</a:t>
            </a:r>
            <a:r>
              <a:rPr dirty="0"/>
              <a:t> </a:t>
            </a:r>
            <a:r>
              <a:rPr dirty="0" err="1"/>
              <a:t>местности</a:t>
            </a:r>
            <a:r>
              <a:rPr dirty="0"/>
              <a:t> и в </a:t>
            </a:r>
            <a:r>
              <a:rPr dirty="0" err="1"/>
              <a:t>городах-миллионниках</a:t>
            </a:r>
            <a:endParaRPr dirty="0"/>
          </a:p>
        </p:txBody>
      </p:sp>
      <p:graphicFrame>
        <p:nvGraphicFramePr>
          <p:cNvPr id="289" name="Диаграмма 3"/>
          <p:cNvGraphicFramePr/>
          <p:nvPr>
            <p:extLst>
              <p:ext uri="{D42A27DB-BD31-4B8C-83A1-F6EECF244321}">
                <p14:modId xmlns:p14="http://schemas.microsoft.com/office/powerpoint/2010/main" val="3231176046"/>
              </p:ext>
            </p:extLst>
          </p:nvPr>
        </p:nvGraphicFramePr>
        <p:xfrm>
          <a:off x="457035" y="3937044"/>
          <a:ext cx="4808540" cy="461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0" name="Диаграмма 10"/>
          <p:cNvGraphicFramePr/>
          <p:nvPr>
            <p:extLst>
              <p:ext uri="{D42A27DB-BD31-4B8C-83A1-F6EECF244321}">
                <p14:modId xmlns:p14="http://schemas.microsoft.com/office/powerpoint/2010/main" val="3774899165"/>
              </p:ext>
            </p:extLst>
          </p:nvPr>
        </p:nvGraphicFramePr>
        <p:xfrm>
          <a:off x="12638464" y="3943349"/>
          <a:ext cx="5199663" cy="461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1" name="Диаграмма 19"/>
          <p:cNvGraphicFramePr/>
          <p:nvPr>
            <p:extLst>
              <p:ext uri="{D42A27DB-BD31-4B8C-83A1-F6EECF244321}">
                <p14:modId xmlns:p14="http://schemas.microsoft.com/office/powerpoint/2010/main" val="4275624805"/>
              </p:ext>
            </p:extLst>
          </p:nvPr>
        </p:nvGraphicFramePr>
        <p:xfrm>
          <a:off x="18888959" y="3943349"/>
          <a:ext cx="5112113" cy="447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2" name="Диапазон приемлемых цен: от 200 до 500 руб."/>
          <p:cNvSpPr txBox="1"/>
          <p:nvPr/>
        </p:nvSpPr>
        <p:spPr>
          <a:xfrm>
            <a:off x="2184961" y="2809153"/>
            <a:ext cx="1352689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Всего</a:t>
            </a:r>
          </a:p>
        </p:txBody>
      </p:sp>
      <p:sp>
        <p:nvSpPr>
          <p:cNvPr id="293" name="Диапазон приемлемых цен: от 200 до 500 руб."/>
          <p:cNvSpPr txBox="1"/>
          <p:nvPr/>
        </p:nvSpPr>
        <p:spPr>
          <a:xfrm>
            <a:off x="6807649" y="2809153"/>
            <a:ext cx="4156512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294" name="Диапазон приемлемых цен: от 200 до 500 руб."/>
          <p:cNvSpPr txBox="1"/>
          <p:nvPr/>
        </p:nvSpPr>
        <p:spPr>
          <a:xfrm>
            <a:off x="13140070" y="2809153"/>
            <a:ext cx="3308315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Крупные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города</a:t>
            </a:r>
            <a:endParaRPr dirty="0">
              <a:latin typeface="+mj-lt"/>
            </a:endParaRPr>
          </a:p>
        </p:txBody>
      </p:sp>
      <p:sp>
        <p:nvSpPr>
          <p:cNvPr id="295" name="Диапазон приемлемых цен: от 200 до 500 руб."/>
          <p:cNvSpPr txBox="1"/>
          <p:nvPr/>
        </p:nvSpPr>
        <p:spPr>
          <a:xfrm>
            <a:off x="18885556" y="2853363"/>
            <a:ext cx="4103727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Сельская местность</a:t>
            </a:r>
          </a:p>
        </p:txBody>
      </p:sp>
      <p:sp>
        <p:nvSpPr>
          <p:cNvPr id="296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281570" y="13329933"/>
            <a:ext cx="1659128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Q8: В последнее время Вы задумывались о том, чтобы Ваш ребенок стал заниматься на какой-нибудь образовательной онлайн-платформе?</a:t>
            </a:r>
          </a:p>
        </p:txBody>
      </p:sp>
      <p:graphicFrame>
        <p:nvGraphicFramePr>
          <p:cNvPr id="297" name="Диаграмма 30"/>
          <p:cNvGraphicFramePr/>
          <p:nvPr>
            <p:extLst>
              <p:ext uri="{D42A27DB-BD31-4B8C-83A1-F6EECF244321}">
                <p14:modId xmlns:p14="http://schemas.microsoft.com/office/powerpoint/2010/main" val="3819306953"/>
              </p:ext>
            </p:extLst>
          </p:nvPr>
        </p:nvGraphicFramePr>
        <p:xfrm>
          <a:off x="6791186" y="3943349"/>
          <a:ext cx="5069767" cy="461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8" name="Brand awareness…"/>
          <p:cNvSpPr txBox="1"/>
          <p:nvPr/>
        </p:nvSpPr>
        <p:spPr>
          <a:xfrm>
            <a:off x="1689100" y="-20977"/>
            <a:ext cx="21005800" cy="247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28319">
              <a:defRPr sz="7040"/>
            </a:lvl1pPr>
          </a:lstStyle>
          <a:p>
            <a:r>
              <a:rPr lang="ru-RU" sz="6000" b="1" dirty="0"/>
              <a:t>ЖЕЛАНИЕ ЗАНИМАТЬСЯ НА ОБРАЗОВАТЕЛЬНЫХ ПЛАТФОРМАХ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 idx="4294967295"/>
          </p:nvPr>
        </p:nvSpPr>
        <p:spPr>
          <a:xfrm>
            <a:off x="1689100" y="0"/>
            <a:ext cx="21005800" cy="24242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528319">
              <a:lnSpc>
                <a:spcPct val="100000"/>
              </a:lnSpc>
              <a:defRPr sz="704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ПРИЧИНЫ, КОТОРЫЕ МОГУТ ПОБУДИТЬ К СМЕНЕ ОБРАЗОВАТЕЛЬНОЙ ПЛАТФОРМЫ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sz="half" idx="4294967295"/>
          </p:nvPr>
        </p:nvSpPr>
        <p:spPr>
          <a:xfrm>
            <a:off x="12747310" y="2905115"/>
            <a:ext cx="10590212" cy="929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1650" indent="-501650" defTabSz="652145">
              <a:spcBef>
                <a:spcPts val="4600"/>
              </a:spcBef>
              <a:defRPr sz="3792"/>
            </a:pPr>
            <a:r>
              <a:rPr sz="3600" dirty="0" err="1"/>
              <a:t>Ни</a:t>
            </a:r>
            <a:r>
              <a:rPr sz="3600" dirty="0"/>
              <a:t> </a:t>
            </a:r>
            <a:r>
              <a:rPr sz="3600" dirty="0" err="1"/>
              <a:t>одна</a:t>
            </a:r>
            <a:r>
              <a:rPr sz="3600" dirty="0"/>
              <a:t> </a:t>
            </a:r>
            <a:r>
              <a:rPr sz="3600" dirty="0" err="1"/>
              <a:t>из</a:t>
            </a:r>
            <a:r>
              <a:rPr sz="3600" dirty="0"/>
              <a:t> </a:t>
            </a:r>
            <a:r>
              <a:rPr sz="3600" dirty="0" err="1"/>
              <a:t>перечисленных</a:t>
            </a:r>
            <a:r>
              <a:rPr sz="3600" dirty="0"/>
              <a:t> </a:t>
            </a:r>
            <a:r>
              <a:rPr sz="3600" dirty="0" err="1"/>
              <a:t>причин</a:t>
            </a:r>
            <a:r>
              <a:rPr sz="3600" dirty="0"/>
              <a:t> </a:t>
            </a:r>
            <a:r>
              <a:rPr sz="3600" dirty="0" err="1"/>
              <a:t>не</a:t>
            </a:r>
            <a:r>
              <a:rPr sz="3600" dirty="0"/>
              <a:t> </a:t>
            </a:r>
            <a:r>
              <a:rPr sz="3600" dirty="0" err="1"/>
              <a:t>является</a:t>
            </a:r>
            <a:r>
              <a:rPr sz="3600" dirty="0"/>
              <a:t> </a:t>
            </a:r>
            <a:r>
              <a:rPr sz="3600" dirty="0" err="1"/>
              <a:t>ярко</a:t>
            </a:r>
            <a:r>
              <a:rPr sz="3600" dirty="0"/>
              <a:t> </a:t>
            </a:r>
            <a:r>
              <a:rPr sz="3600" dirty="0" err="1"/>
              <a:t>выраженной</a:t>
            </a:r>
            <a:endParaRPr sz="3600" dirty="0"/>
          </a:p>
          <a:p>
            <a:pPr marL="501650" indent="-501650" defTabSz="652145">
              <a:spcBef>
                <a:spcPts val="4600"/>
              </a:spcBef>
              <a:defRPr sz="3792"/>
            </a:pPr>
            <a:r>
              <a:rPr sz="3600" dirty="0" err="1"/>
              <a:t>Доля</a:t>
            </a:r>
            <a:r>
              <a:rPr sz="3600" dirty="0"/>
              <a:t> </a:t>
            </a:r>
            <a:r>
              <a:rPr sz="3600" dirty="0" err="1"/>
              <a:t>тех</a:t>
            </a:r>
            <a:r>
              <a:rPr sz="3600" dirty="0"/>
              <a:t>, </a:t>
            </a:r>
            <a:r>
              <a:rPr sz="3600" dirty="0" err="1"/>
              <a:t>кто</a:t>
            </a:r>
            <a:r>
              <a:rPr sz="3600" dirty="0"/>
              <a:t> </a:t>
            </a:r>
            <a:r>
              <a:rPr sz="3600" dirty="0" err="1"/>
              <a:t>выбрал</a:t>
            </a:r>
            <a:r>
              <a:rPr sz="3600" dirty="0"/>
              <a:t> </a:t>
            </a:r>
            <a:r>
              <a:rPr sz="3600" dirty="0" err="1"/>
              <a:t>ответ</a:t>
            </a:r>
            <a:r>
              <a:rPr sz="3600" dirty="0"/>
              <a:t> «</a:t>
            </a:r>
            <a:r>
              <a:rPr sz="3600" dirty="0" err="1"/>
              <a:t>затрудняюсь</a:t>
            </a:r>
            <a:r>
              <a:rPr sz="3600" dirty="0"/>
              <a:t> </a:t>
            </a:r>
            <a:r>
              <a:rPr sz="3600" dirty="0" err="1"/>
              <a:t>ответить</a:t>
            </a:r>
            <a:r>
              <a:rPr sz="3600" dirty="0"/>
              <a:t>» </a:t>
            </a:r>
            <a:r>
              <a:rPr sz="3600" dirty="0" err="1"/>
              <a:t>достаточно</a:t>
            </a:r>
            <a:r>
              <a:rPr sz="3600" dirty="0"/>
              <a:t> </a:t>
            </a:r>
            <a:r>
              <a:rPr sz="3600" dirty="0" err="1"/>
              <a:t>большая</a:t>
            </a:r>
            <a:r>
              <a:rPr sz="3600" dirty="0"/>
              <a:t>, </a:t>
            </a:r>
            <a:r>
              <a:rPr sz="3600" dirty="0" err="1"/>
              <a:t>что</a:t>
            </a:r>
            <a:r>
              <a:rPr sz="3600" dirty="0"/>
              <a:t> </a:t>
            </a:r>
            <a:r>
              <a:rPr sz="3600" dirty="0" err="1"/>
              <a:t>может</a:t>
            </a:r>
            <a:r>
              <a:rPr sz="3600" dirty="0"/>
              <a:t> </a:t>
            </a:r>
            <a:r>
              <a:rPr sz="3600" dirty="0" err="1"/>
              <a:t>свидетельствовать</a:t>
            </a:r>
            <a:r>
              <a:rPr sz="3600" dirty="0"/>
              <a:t> о </a:t>
            </a:r>
            <a:r>
              <a:rPr sz="3600" dirty="0" err="1"/>
              <a:t>том</a:t>
            </a:r>
            <a:r>
              <a:rPr sz="3600" dirty="0"/>
              <a:t>, </a:t>
            </a:r>
            <a:r>
              <a:rPr sz="3600" dirty="0" err="1"/>
              <a:t>что</a:t>
            </a:r>
            <a:r>
              <a:rPr sz="3600" dirty="0"/>
              <a:t> </a:t>
            </a:r>
            <a:r>
              <a:rPr sz="3600" dirty="0" err="1"/>
              <a:t>родители</a:t>
            </a:r>
            <a:r>
              <a:rPr sz="3600" dirty="0"/>
              <a:t> </a:t>
            </a:r>
            <a:r>
              <a:rPr sz="3600" dirty="0" err="1"/>
              <a:t>не</a:t>
            </a:r>
            <a:r>
              <a:rPr sz="3600" dirty="0"/>
              <a:t> </a:t>
            </a:r>
            <a:r>
              <a:rPr sz="3600" dirty="0" err="1"/>
              <a:t>задумываются</a:t>
            </a:r>
            <a:r>
              <a:rPr sz="3600" dirty="0"/>
              <a:t> </a:t>
            </a:r>
            <a:r>
              <a:rPr sz="3600" dirty="0" err="1"/>
              <a:t>над</a:t>
            </a:r>
            <a:r>
              <a:rPr sz="3600" dirty="0"/>
              <a:t> </a:t>
            </a:r>
            <a:r>
              <a:rPr sz="3600" dirty="0" err="1"/>
              <a:t>возможными</a:t>
            </a:r>
            <a:r>
              <a:rPr sz="3600" dirty="0"/>
              <a:t> </a:t>
            </a:r>
            <a:r>
              <a:rPr sz="3600" dirty="0" err="1"/>
              <a:t>причинами</a:t>
            </a:r>
            <a:r>
              <a:rPr sz="3600" dirty="0"/>
              <a:t> </a:t>
            </a:r>
            <a:r>
              <a:rPr sz="3600" dirty="0" err="1"/>
              <a:t>смены</a:t>
            </a:r>
            <a:r>
              <a:rPr sz="3600" dirty="0"/>
              <a:t> </a:t>
            </a:r>
            <a:r>
              <a:rPr sz="3600" dirty="0" err="1"/>
              <a:t>образовательного</a:t>
            </a:r>
            <a:r>
              <a:rPr sz="3600" dirty="0"/>
              <a:t> </a:t>
            </a:r>
            <a:r>
              <a:rPr sz="3600" dirty="0" err="1"/>
              <a:t>ресурса</a:t>
            </a:r>
            <a:endParaRPr sz="3600" dirty="0"/>
          </a:p>
          <a:p>
            <a:pPr marL="501650" indent="-501650" defTabSz="652145">
              <a:spcBef>
                <a:spcPts val="4600"/>
              </a:spcBef>
              <a:defRPr sz="3792"/>
            </a:pPr>
            <a:r>
              <a:rPr sz="3600" dirty="0"/>
              <a:t>В </a:t>
            </a:r>
            <a:r>
              <a:rPr sz="3600" dirty="0" err="1"/>
              <a:t>большинстве</a:t>
            </a:r>
            <a:r>
              <a:rPr sz="3600" dirty="0"/>
              <a:t> </a:t>
            </a:r>
            <a:r>
              <a:rPr sz="3600" dirty="0" err="1"/>
              <a:t>случаев</a:t>
            </a:r>
            <a:r>
              <a:rPr sz="3600" dirty="0"/>
              <a:t> </a:t>
            </a:r>
            <a:r>
              <a:rPr sz="3600" dirty="0" err="1"/>
              <a:t>дети</a:t>
            </a:r>
            <a:r>
              <a:rPr sz="3600" dirty="0"/>
              <a:t> </a:t>
            </a:r>
            <a:r>
              <a:rPr sz="3600" dirty="0" err="1" smtClean="0"/>
              <a:t>выполняют</a:t>
            </a:r>
            <a:r>
              <a:rPr lang="en-US" sz="3600" dirty="0" smtClean="0"/>
              <a:t>  </a:t>
            </a:r>
            <a:r>
              <a:rPr lang="ru-RU" sz="3600" dirty="0" smtClean="0"/>
              <a:t>школьные</a:t>
            </a:r>
            <a:r>
              <a:rPr sz="3600" dirty="0" smtClean="0"/>
              <a:t> </a:t>
            </a:r>
            <a:r>
              <a:rPr sz="3600" dirty="0" err="1"/>
              <a:t>домашние</a:t>
            </a:r>
            <a:r>
              <a:rPr sz="3600" dirty="0"/>
              <a:t> </a:t>
            </a:r>
            <a:r>
              <a:rPr sz="3600" dirty="0" err="1"/>
              <a:t>задания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образовательных</a:t>
            </a:r>
            <a:r>
              <a:rPr sz="3600" dirty="0"/>
              <a:t> </a:t>
            </a:r>
            <a:r>
              <a:rPr sz="3600" dirty="0" err="1"/>
              <a:t>платформах</a:t>
            </a:r>
            <a:r>
              <a:rPr sz="3600" dirty="0"/>
              <a:t>. </a:t>
            </a:r>
            <a:r>
              <a:rPr sz="3600" dirty="0" err="1"/>
              <a:t>По</a:t>
            </a:r>
            <a:r>
              <a:rPr sz="3600" dirty="0"/>
              <a:t> </a:t>
            </a:r>
            <a:r>
              <a:rPr sz="3600" dirty="0" err="1"/>
              <a:t>этой</a:t>
            </a:r>
            <a:r>
              <a:rPr sz="3600" dirty="0"/>
              <a:t> </a:t>
            </a:r>
            <a:r>
              <a:rPr sz="3600" dirty="0" err="1"/>
              <a:t>причине</a:t>
            </a:r>
            <a:r>
              <a:rPr sz="3600" dirty="0"/>
              <a:t> </a:t>
            </a:r>
            <a:r>
              <a:rPr sz="3600" dirty="0" err="1"/>
              <a:t>родители</a:t>
            </a:r>
            <a:r>
              <a:rPr sz="3600" dirty="0"/>
              <a:t> </a:t>
            </a:r>
            <a:r>
              <a:rPr sz="3600" dirty="0" err="1"/>
              <a:t>не</a:t>
            </a:r>
            <a:r>
              <a:rPr sz="3600" dirty="0"/>
              <a:t> </a:t>
            </a:r>
            <a:r>
              <a:rPr sz="3600" dirty="0" err="1"/>
              <a:t>являются</a:t>
            </a:r>
            <a:r>
              <a:rPr sz="3600" dirty="0"/>
              <a:t> </a:t>
            </a:r>
            <a:r>
              <a:rPr sz="3600" dirty="0" err="1"/>
              <a:t>аудиторией</a:t>
            </a:r>
            <a:r>
              <a:rPr sz="3600" dirty="0"/>
              <a:t>, </a:t>
            </a:r>
            <a:r>
              <a:rPr sz="3600" dirty="0" err="1"/>
              <a:t>принимающей</a:t>
            </a:r>
            <a:r>
              <a:rPr sz="3600" dirty="0"/>
              <a:t> </a:t>
            </a:r>
            <a:r>
              <a:rPr sz="3600" dirty="0" err="1"/>
              <a:t>конечное</a:t>
            </a:r>
            <a:r>
              <a:rPr sz="3600" dirty="0"/>
              <a:t> </a:t>
            </a:r>
            <a:r>
              <a:rPr sz="3600" dirty="0" err="1"/>
              <a:t>решение</a:t>
            </a:r>
            <a:r>
              <a:rPr sz="3600" dirty="0"/>
              <a:t> о </a:t>
            </a:r>
            <a:r>
              <a:rPr sz="3600" dirty="0" err="1"/>
              <a:t>пользовании</a:t>
            </a:r>
            <a:r>
              <a:rPr sz="3600" dirty="0"/>
              <a:t> </a:t>
            </a:r>
            <a:r>
              <a:rPr sz="3600" dirty="0" err="1"/>
              <a:t>платформой</a:t>
            </a:r>
            <a:r>
              <a:rPr sz="3600" dirty="0"/>
              <a:t> </a:t>
            </a:r>
            <a:r>
              <a:rPr sz="3600" dirty="0" err="1"/>
              <a:t>или</a:t>
            </a:r>
            <a:r>
              <a:rPr sz="3600" dirty="0"/>
              <a:t> </a:t>
            </a:r>
            <a:r>
              <a:rPr sz="3600" dirty="0" err="1"/>
              <a:t>ее</a:t>
            </a:r>
            <a:r>
              <a:rPr sz="3600" dirty="0"/>
              <a:t> </a:t>
            </a:r>
            <a:r>
              <a:rPr sz="3600" dirty="0" err="1"/>
              <a:t>сменой</a:t>
            </a:r>
            <a:endParaRPr sz="3600" dirty="0"/>
          </a:p>
        </p:txBody>
      </p:sp>
      <p:graphicFrame>
        <p:nvGraphicFramePr>
          <p:cNvPr id="302" name="Таблица 5"/>
          <p:cNvGraphicFramePr/>
          <p:nvPr>
            <p:extLst>
              <p:ext uri="{D42A27DB-BD31-4B8C-83A1-F6EECF244321}">
                <p14:modId xmlns:p14="http://schemas.microsoft.com/office/powerpoint/2010/main" val="612599494"/>
              </p:ext>
            </p:extLst>
          </p:nvPr>
        </p:nvGraphicFramePr>
        <p:xfrm>
          <a:off x="846890" y="3827184"/>
          <a:ext cx="7878459" cy="78115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878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966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Учитель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школе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посоветует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заниматься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другой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платформе</a:t>
                      </a:r>
                      <a:endParaRPr sz="2400" dirty="0">
                        <a:solidFill>
                          <a:srgbClr val="2F3542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66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Задания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другой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платформе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будут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полезнее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для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развития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ребенка</a:t>
                      </a:r>
                      <a:endParaRPr sz="2400" dirty="0">
                        <a:solidFill>
                          <a:srgbClr val="2F3542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966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 другой платформе занятия будут проходить в более интересном формате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966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 другой платформе будет  возможность онлайн-консультации с учителем 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080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Подписка на другую платформу стоит дешевле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966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 другой платформе предоставлялись бы дополнительные материалы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080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Более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опытные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преподаватели</a:t>
                      </a:r>
                      <a:endParaRPr sz="2400" dirty="0">
                        <a:solidFill>
                          <a:srgbClr val="2F3542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080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Затрудняюсь ответить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080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Другая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причина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(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укажите</a:t>
                      </a:r>
                      <a:r>
                        <a:rPr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, </a:t>
                      </a:r>
                      <a:r>
                        <a:rPr sz="2400" dirty="0" err="1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пожалуйста</a:t>
                      </a:r>
                      <a:r>
                        <a:rPr lang="en-US" sz="2400" dirty="0">
                          <a:solidFill>
                            <a:srgbClr val="2F3542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)*</a:t>
                      </a:r>
                      <a:endParaRPr sz="2400" dirty="0">
                        <a:solidFill>
                          <a:srgbClr val="2F3542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303" name="Диаграмма 3"/>
          <p:cNvGraphicFramePr/>
          <p:nvPr>
            <p:extLst>
              <p:ext uri="{D42A27DB-BD31-4B8C-83A1-F6EECF244321}">
                <p14:modId xmlns:p14="http://schemas.microsoft.com/office/powerpoint/2010/main" val="3457412988"/>
              </p:ext>
            </p:extLst>
          </p:nvPr>
        </p:nvGraphicFramePr>
        <p:xfrm>
          <a:off x="8896810" y="3761391"/>
          <a:ext cx="4836370" cy="1592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4" name="Диапазон приемлемых цен: от 200 до 500 руб."/>
          <p:cNvSpPr txBox="1"/>
          <p:nvPr/>
        </p:nvSpPr>
        <p:spPr>
          <a:xfrm>
            <a:off x="8976290" y="3048639"/>
            <a:ext cx="1352689" cy="68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Всего</a:t>
            </a:r>
          </a:p>
        </p:txBody>
      </p:sp>
      <p:sp>
        <p:nvSpPr>
          <p:cNvPr id="305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053912" y="13120374"/>
            <a:ext cx="1517929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Q15: </a:t>
            </a:r>
            <a:r>
              <a:rPr dirty="0" err="1"/>
              <a:t>Представьте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решили</a:t>
            </a:r>
            <a:r>
              <a:rPr dirty="0"/>
              <a:t> </a:t>
            </a:r>
            <a:r>
              <a:rPr dirty="0" err="1"/>
              <a:t>сменить</a:t>
            </a:r>
            <a:r>
              <a:rPr dirty="0"/>
              <a:t> </a:t>
            </a:r>
            <a:r>
              <a:rPr dirty="0" err="1"/>
              <a:t>образовательную</a:t>
            </a:r>
            <a:r>
              <a:rPr dirty="0"/>
              <a:t> </a:t>
            </a:r>
            <a:r>
              <a:rPr dirty="0" err="1"/>
              <a:t>платформу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ребенок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раньше</a:t>
            </a:r>
            <a:r>
              <a:rPr dirty="0"/>
              <a:t> </a:t>
            </a:r>
            <a:r>
              <a:rPr dirty="0" err="1"/>
              <a:t>зарегистрирован</a:t>
            </a:r>
            <a:r>
              <a:rPr dirty="0"/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053912" y="11725635"/>
            <a:ext cx="61214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300">
                <a:latin typeface="+mj-lt"/>
                <a:ea typeface="+mj-ea"/>
                <a:cs typeface="+mj-cs"/>
                <a:sym typeface="Helvetica Neue"/>
              </a:defRPr>
            </a:pPr>
            <a:r>
              <a:rPr lang="en-US" sz="2000" dirty="0"/>
              <a:t>*</a:t>
            </a:r>
            <a:r>
              <a:rPr sz="2000" dirty="0" err="1"/>
              <a:t>Другое</a:t>
            </a:r>
            <a:r>
              <a:rPr sz="2000" dirty="0"/>
              <a:t>: </a:t>
            </a:r>
          </a:p>
          <a:p>
            <a:pPr algn="l">
              <a:defRPr sz="2300">
                <a:latin typeface="+mj-lt"/>
                <a:ea typeface="+mj-ea"/>
                <a:cs typeface="+mj-cs"/>
                <a:sym typeface="Helvetica Neue"/>
              </a:defRPr>
            </a:pPr>
            <a:r>
              <a:rPr sz="2000" dirty="0" err="1"/>
              <a:t>не</a:t>
            </a:r>
            <a:r>
              <a:rPr sz="2000" dirty="0"/>
              <a:t> </a:t>
            </a:r>
            <a:r>
              <a:rPr sz="2000" dirty="0" err="1"/>
              <a:t>зависает</a:t>
            </a:r>
            <a:r>
              <a:rPr sz="2000" dirty="0"/>
              <a:t>;</a:t>
            </a:r>
          </a:p>
          <a:p>
            <a:pPr algn="l">
              <a:defRPr sz="2300">
                <a:latin typeface="+mj-lt"/>
                <a:ea typeface="+mj-ea"/>
                <a:cs typeface="+mj-cs"/>
                <a:sym typeface="Helvetica Neue"/>
              </a:defRPr>
            </a:pPr>
            <a:r>
              <a:rPr sz="2000" dirty="0" err="1"/>
              <a:t>бесплатный</a:t>
            </a:r>
            <a:r>
              <a:rPr sz="2000" dirty="0"/>
              <a:t> </a:t>
            </a:r>
            <a:r>
              <a:rPr sz="2000" dirty="0" err="1"/>
              <a:t>доступ</a:t>
            </a:r>
            <a:r>
              <a:rPr sz="2000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Chart 313"/>
          <p:cNvGraphicFramePr/>
          <p:nvPr>
            <p:extLst>
              <p:ext uri="{D42A27DB-BD31-4B8C-83A1-F6EECF244321}">
                <p14:modId xmlns:p14="http://schemas.microsoft.com/office/powerpoint/2010/main" val="3309255741"/>
              </p:ext>
            </p:extLst>
          </p:nvPr>
        </p:nvGraphicFramePr>
        <p:xfrm>
          <a:off x="7894301" y="1955766"/>
          <a:ext cx="17522301" cy="106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4" name="Table 314"/>
          <p:cNvGraphicFramePr/>
          <p:nvPr>
            <p:extLst>
              <p:ext uri="{D42A27DB-BD31-4B8C-83A1-F6EECF244321}">
                <p14:modId xmlns:p14="http://schemas.microsoft.com/office/powerpoint/2010/main" val="2900232646"/>
              </p:ext>
            </p:extLst>
          </p:nvPr>
        </p:nvGraphicFramePr>
        <p:xfrm>
          <a:off x="658066" y="2305043"/>
          <a:ext cx="9807566" cy="9901914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9807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3110"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Еженедельная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отчетность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родителям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почту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о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прогрессе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обучении</a:t>
                      </a:r>
                      <a:r>
                        <a:rPr sz="25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ребенка</a:t>
                      </a:r>
                      <a:endParaRPr sz="2500" dirty="0">
                        <a:solidFill>
                          <a:srgbClr val="333333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8824"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250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Интерактивная форма занятий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938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Рекомендации по изучению различных тем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1321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Соответствие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разработанной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программы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ФГОС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5406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Напоминания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о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занятиях</a:t>
                      </a:r>
                      <a:endParaRPr sz="25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4872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Консультации со специалистами по выстраиванию образовательной траектории ребенка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7658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Возможность прохождения дополнительных предметов, не включенных в школьную программу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2807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Аналитика по выполненным заданиям (кол-во правильно выполненных заданий в каждой теме, прогресс ребенка и т. д.)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7658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Разработанная программа для подготовки к ВПР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99772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Олимпиады для школьников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77658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Возможность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получать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консультации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учителя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процессе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выполнения</a:t>
                      </a:r>
                      <a:r>
                        <a:rPr sz="25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5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заданий</a:t>
                      </a:r>
                      <a:endParaRPr sz="25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Условия пользования платформой">
            <a:extLst>
              <a:ext uri="{FF2B5EF4-FFF2-40B4-BE49-F238E27FC236}">
                <a16:creationId xmlns:a16="http://schemas.microsoft.com/office/drawing/2014/main" xmlns="" id="{386EAE1B-280C-4BB6-90CD-5653E10577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1835" y="-21246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defTabSz="554735">
              <a:lnSpc>
                <a:spcPts val="13000"/>
              </a:lnSpc>
              <a:defRPr sz="752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sz="6000" b="1" dirty="0"/>
              <a:t>ЗАЯВЛЕННАЯ ВАЖНОСТЬ ФУНКЦИЙ ПЛАТФОРМЫ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Условия пользования платформой"/>
          <p:cNvSpPr txBox="1">
            <a:spLocks noGrp="1"/>
          </p:cNvSpPr>
          <p:nvPr>
            <p:ph type="title" idx="4294967295"/>
          </p:nvPr>
        </p:nvSpPr>
        <p:spPr>
          <a:xfrm>
            <a:off x="1626754" y="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01675">
              <a:lnSpc>
                <a:spcPct val="100000"/>
              </a:lnSpc>
              <a:defRPr sz="935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УСЛОВИЯ ПОЛЬЗОВАНИЯ ПЛАТФОРМОЙ</a:t>
            </a:r>
          </a:p>
        </p:txBody>
      </p:sp>
      <p:graphicFrame>
        <p:nvGraphicFramePr>
          <p:cNvPr id="309" name="Chart 309"/>
          <p:cNvGraphicFramePr/>
          <p:nvPr>
            <p:extLst>
              <p:ext uri="{D42A27DB-BD31-4B8C-83A1-F6EECF244321}">
                <p14:modId xmlns:p14="http://schemas.microsoft.com/office/powerpoint/2010/main" val="3378225444"/>
              </p:ext>
            </p:extLst>
          </p:nvPr>
        </p:nvGraphicFramePr>
        <p:xfrm>
          <a:off x="8068836" y="2582388"/>
          <a:ext cx="16805841" cy="967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0" name="Table 310"/>
          <p:cNvGraphicFramePr/>
          <p:nvPr>
            <p:extLst>
              <p:ext uri="{D42A27DB-BD31-4B8C-83A1-F6EECF244321}">
                <p14:modId xmlns:p14="http://schemas.microsoft.com/office/powerpoint/2010/main" val="334471521"/>
              </p:ext>
            </p:extLst>
          </p:nvPr>
        </p:nvGraphicFramePr>
        <p:xfrm>
          <a:off x="335280" y="3108990"/>
          <a:ext cx="9732848" cy="8092892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9732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8782"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Мой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ребенок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стал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бы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заниматься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образовательной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платформе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только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том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случае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,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если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бы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учителя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задавали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домашнее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задание</a:t>
                      </a:r>
                      <a:r>
                        <a:rPr sz="2000" dirty="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там</a:t>
                      </a:r>
                      <a:endParaRPr sz="2000" dirty="0">
                        <a:solidFill>
                          <a:srgbClr val="333333"/>
                        </a:solidFill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6812"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2000">
                          <a:solidFill>
                            <a:srgbClr val="333333"/>
                          </a:solidFill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Образовательные платформы в большей степени полезны для репетиторов, чем для школьных учителей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9057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Мне бы хотелось, чтобы у ребенка была возможность самостоятельно заниматься на онлайн-платформе дополнительно к школьной программе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2510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 моего ребенка нет времени заниматься дополнительно на электронных платформах, так как у нас в школе задают огромное количество домашней работы письменно 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3138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Я бы хотела, чтобы у ребенка была возможность консультироваться с учителем во время выполнения заданий на онлайн-платформе  (например, если он не понял тему, попросить разъяснить в режиме онлайн)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2593">
                <a:tc>
                  <a:txBody>
                    <a:bodyPr/>
                    <a:lstStyle/>
                    <a:p>
                      <a:pPr indent="228600" algn="r">
                        <a:defRPr sz="1800"/>
                      </a:pP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Я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бы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хотела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записать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ребенка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на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онлайн-занятия</a:t>
                      </a:r>
                      <a:r>
                        <a:rPr sz="20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в </a:t>
                      </a:r>
                      <a:r>
                        <a:rPr sz="20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мини-группах</a:t>
                      </a:r>
                      <a:endParaRPr sz="2000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1689100" y="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ИНДЕКС </a:t>
            </a:r>
            <a:r>
              <a:rPr lang="en-US" sz="6000" b="1" dirty="0"/>
              <a:t>NPS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sz="half" idx="4294967295"/>
          </p:nvPr>
        </p:nvSpPr>
        <p:spPr>
          <a:xfrm>
            <a:off x="1409700" y="2128687"/>
            <a:ext cx="22428495" cy="5735638"/>
          </a:xfrm>
          <a:prstGeom prst="rect">
            <a:avLst/>
          </a:prstGeom>
        </p:spPr>
        <p:txBody>
          <a:bodyPr/>
          <a:lstStyle/>
          <a:p>
            <a:pPr marL="0" indent="0" defTabSz="800735">
              <a:spcBef>
                <a:spcPts val="0"/>
              </a:spcBef>
              <a:buSzTx/>
              <a:buNone/>
              <a:defRPr sz="4656"/>
            </a:pPr>
            <a:r>
              <a:rPr sz="4000" dirty="0" err="1"/>
              <a:t>Индекс</a:t>
            </a:r>
            <a:r>
              <a:rPr sz="4000" dirty="0"/>
              <a:t> NPS </a:t>
            </a:r>
            <a:r>
              <a:rPr sz="4000" dirty="0" err="1"/>
              <a:t>используется</a:t>
            </a:r>
            <a:r>
              <a:rPr sz="4000" dirty="0"/>
              <a:t> </a:t>
            </a:r>
            <a:r>
              <a:rPr sz="4000" dirty="0" err="1"/>
              <a:t>для</a:t>
            </a:r>
            <a:r>
              <a:rPr sz="4000" dirty="0"/>
              <a:t> </a:t>
            </a:r>
            <a:r>
              <a:rPr sz="4000" dirty="0" err="1"/>
              <a:t>оценки</a:t>
            </a:r>
            <a:r>
              <a:rPr sz="4000" dirty="0"/>
              <a:t> </a:t>
            </a:r>
            <a:r>
              <a:rPr sz="4000" dirty="0" err="1"/>
              <a:t>готовности</a:t>
            </a:r>
            <a:r>
              <a:rPr sz="4000" dirty="0"/>
              <a:t> </a:t>
            </a:r>
            <a:r>
              <a:rPr sz="4000" dirty="0" err="1"/>
              <a:t>порекомендовать</a:t>
            </a:r>
            <a:r>
              <a:rPr sz="4000" dirty="0"/>
              <a:t> </a:t>
            </a:r>
            <a:r>
              <a:rPr sz="4000" dirty="0" err="1"/>
              <a:t>товар</a:t>
            </a:r>
            <a:r>
              <a:rPr sz="4000" dirty="0"/>
              <a:t> </a:t>
            </a:r>
            <a:r>
              <a:rPr sz="4000" dirty="0" err="1"/>
              <a:t>или</a:t>
            </a:r>
            <a:r>
              <a:rPr sz="4000" dirty="0"/>
              <a:t> </a:t>
            </a:r>
            <a:r>
              <a:rPr sz="4000" dirty="0" err="1"/>
              <a:t>услугу</a:t>
            </a:r>
            <a:r>
              <a:rPr sz="4000" dirty="0"/>
              <a:t>. </a:t>
            </a:r>
            <a:r>
              <a:rPr sz="4000" dirty="0" err="1"/>
              <a:t>Является</a:t>
            </a:r>
            <a:r>
              <a:rPr sz="4000" dirty="0"/>
              <a:t> </a:t>
            </a:r>
            <a:r>
              <a:rPr sz="4000" dirty="0" err="1"/>
              <a:t>одним</a:t>
            </a:r>
            <a:r>
              <a:rPr sz="4000" dirty="0"/>
              <a:t> </a:t>
            </a:r>
            <a:r>
              <a:rPr sz="4000" dirty="0" err="1"/>
              <a:t>из</a:t>
            </a:r>
            <a:r>
              <a:rPr sz="4000" dirty="0"/>
              <a:t> </a:t>
            </a:r>
            <a:r>
              <a:rPr sz="4000" dirty="0" err="1"/>
              <a:t>главных</a:t>
            </a:r>
            <a:r>
              <a:rPr sz="4000" dirty="0"/>
              <a:t> </a:t>
            </a:r>
            <a:r>
              <a:rPr sz="4000" dirty="0" err="1"/>
              <a:t>индексов</a:t>
            </a:r>
            <a:r>
              <a:rPr sz="4000" dirty="0"/>
              <a:t> </a:t>
            </a:r>
            <a:r>
              <a:rPr sz="4000" dirty="0" err="1"/>
              <a:t>измерения</a:t>
            </a:r>
            <a:r>
              <a:rPr sz="4000" dirty="0"/>
              <a:t> </a:t>
            </a:r>
            <a:r>
              <a:rPr sz="4000" dirty="0" err="1"/>
              <a:t>клиентской</a:t>
            </a:r>
            <a:r>
              <a:rPr sz="4000" dirty="0"/>
              <a:t> </a:t>
            </a:r>
            <a:r>
              <a:rPr sz="4000" dirty="0" err="1"/>
              <a:t>лояльности</a:t>
            </a:r>
            <a:r>
              <a:rPr sz="4000" dirty="0"/>
              <a:t/>
            </a:r>
            <a:br>
              <a:rPr sz="4000" dirty="0"/>
            </a:br>
            <a:r>
              <a:rPr sz="4000" dirty="0"/>
              <a:t/>
            </a:r>
            <a:br>
              <a:rPr sz="4000" dirty="0"/>
            </a:br>
            <a:r>
              <a:rPr sz="4000" dirty="0"/>
              <a:t>В </a:t>
            </a:r>
            <a:r>
              <a:rPr sz="4000" dirty="0" err="1"/>
              <a:t>нашем</a:t>
            </a:r>
            <a:r>
              <a:rPr sz="4000" dirty="0"/>
              <a:t> </a:t>
            </a:r>
            <a:r>
              <a:rPr sz="4000" dirty="0" err="1"/>
              <a:t>случае</a:t>
            </a:r>
            <a:r>
              <a:rPr sz="4000" dirty="0"/>
              <a:t> </a:t>
            </a:r>
            <a:r>
              <a:rPr sz="4000" dirty="0" err="1"/>
              <a:t>данный</a:t>
            </a:r>
            <a:r>
              <a:rPr sz="4000" dirty="0"/>
              <a:t> </a:t>
            </a:r>
            <a:r>
              <a:rPr sz="4000" dirty="0" err="1"/>
              <a:t>показатель</a:t>
            </a:r>
            <a:r>
              <a:rPr sz="4000" dirty="0"/>
              <a:t> </a:t>
            </a:r>
            <a:r>
              <a:rPr sz="4000" dirty="0" err="1"/>
              <a:t>помогает</a:t>
            </a:r>
            <a:r>
              <a:rPr sz="4000" dirty="0"/>
              <a:t> </a:t>
            </a:r>
            <a:r>
              <a:rPr sz="4000" dirty="0" err="1"/>
              <a:t>понять</a:t>
            </a:r>
            <a:r>
              <a:rPr sz="4000" dirty="0"/>
              <a:t>, </a:t>
            </a:r>
            <a:r>
              <a:rPr sz="4000" dirty="0" err="1"/>
              <a:t>готовы</a:t>
            </a:r>
            <a:r>
              <a:rPr sz="4000" dirty="0"/>
              <a:t> </a:t>
            </a:r>
            <a:r>
              <a:rPr sz="4000" dirty="0" err="1"/>
              <a:t>ли</a:t>
            </a:r>
            <a:r>
              <a:rPr sz="4000" dirty="0"/>
              <a:t> </a:t>
            </a:r>
            <a:r>
              <a:rPr sz="4000" dirty="0" err="1"/>
              <a:t>родители</a:t>
            </a:r>
            <a:r>
              <a:rPr sz="4000" dirty="0"/>
              <a:t> </a:t>
            </a:r>
            <a:r>
              <a:rPr sz="4000" dirty="0" err="1"/>
              <a:t>попробовать</a:t>
            </a:r>
            <a:r>
              <a:rPr sz="4000" dirty="0"/>
              <a:t> </a:t>
            </a:r>
            <a:r>
              <a:rPr sz="4000" dirty="0" err="1"/>
              <a:t>заниматься</a:t>
            </a:r>
            <a:r>
              <a:rPr sz="4000" dirty="0"/>
              <a:t> с </a:t>
            </a:r>
            <a:r>
              <a:rPr sz="4000" dirty="0" err="1"/>
              <a:t>детьми</a:t>
            </a:r>
            <a:r>
              <a:rPr sz="4000" dirty="0"/>
              <a:t> </a:t>
            </a:r>
            <a:r>
              <a:rPr sz="4000" dirty="0" err="1"/>
              <a:t>на</a:t>
            </a:r>
            <a:r>
              <a:rPr sz="4000" dirty="0"/>
              <a:t> </a:t>
            </a:r>
            <a:r>
              <a:rPr sz="4000" dirty="0" err="1"/>
              <a:t>образовательной</a:t>
            </a:r>
            <a:r>
              <a:rPr sz="4000" dirty="0"/>
              <a:t> </a:t>
            </a:r>
            <a:r>
              <a:rPr sz="4000" dirty="0" err="1"/>
              <a:t>платформе</a:t>
            </a:r>
            <a:endParaRPr sz="4000" dirty="0"/>
          </a:p>
          <a:p>
            <a:pPr marL="0" indent="0" defTabSz="800735">
              <a:spcBef>
                <a:spcPts val="0"/>
              </a:spcBef>
              <a:buSzTx/>
              <a:buNone/>
              <a:defRPr sz="4656"/>
            </a:pPr>
            <a:endParaRPr dirty="0"/>
          </a:p>
        </p:txBody>
      </p:sp>
      <p:sp>
        <p:nvSpPr>
          <p:cNvPr id="318" name="Shape 318"/>
          <p:cNvSpPr txBox="1"/>
          <p:nvPr/>
        </p:nvSpPr>
        <p:spPr>
          <a:xfrm>
            <a:off x="4446454" y="8037247"/>
            <a:ext cx="14880922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500"/>
            </a:pPr>
            <a:r>
              <a:rPr dirty="0">
                <a:solidFill>
                  <a:srgbClr val="BC2D30"/>
                </a:solidFill>
              </a:rPr>
              <a:t>0  1  2  3  4  5  6</a:t>
            </a:r>
            <a:r>
              <a:rPr dirty="0"/>
              <a:t>  </a:t>
            </a:r>
            <a:r>
              <a:rPr dirty="0">
                <a:solidFill>
                  <a:srgbClr val="E7A13D"/>
                </a:solidFill>
              </a:rPr>
              <a:t>7  8  </a:t>
            </a:r>
            <a:r>
              <a:rPr dirty="0">
                <a:solidFill>
                  <a:srgbClr val="5D9648"/>
                </a:solidFill>
              </a:rPr>
              <a:t>9  10</a:t>
            </a:r>
          </a:p>
        </p:txBody>
      </p:sp>
      <p:pic>
        <p:nvPicPr>
          <p:cNvPr id="319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771" y="9418153"/>
            <a:ext cx="1138298" cy="1138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57" y="9418757"/>
            <a:ext cx="1137088" cy="1137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 txBox="1"/>
          <p:nvPr/>
        </p:nvSpPr>
        <p:spPr>
          <a:xfrm>
            <a:off x="5769316" y="9725758"/>
            <a:ext cx="1198138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>
              <a:defRPr sz="2800"/>
            </a:pPr>
            <a:r>
              <a:rPr dirty="0" err="1"/>
              <a:t>Определенно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порекомендую</a:t>
            </a:r>
            <a:r>
              <a:rPr dirty="0"/>
              <a:t>                          </a:t>
            </a:r>
            <a:r>
              <a:rPr dirty="0" err="1"/>
              <a:t>Буду</a:t>
            </a:r>
            <a:r>
              <a:rPr dirty="0"/>
              <a:t> </a:t>
            </a:r>
            <a:r>
              <a:rPr dirty="0" err="1"/>
              <a:t>рекомендовать</a:t>
            </a:r>
            <a:endParaRPr dirty="0"/>
          </a:p>
        </p:txBody>
      </p:sp>
      <p:sp>
        <p:nvSpPr>
          <p:cNvPr id="322" name="Shape 322"/>
          <p:cNvSpPr txBox="1"/>
          <p:nvPr/>
        </p:nvSpPr>
        <p:spPr>
          <a:xfrm>
            <a:off x="7206508" y="10864553"/>
            <a:ext cx="8050281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/>
            </a:lvl1pPr>
          </a:lstStyle>
          <a:p>
            <a:r>
              <a:rPr dirty="0"/>
              <a:t>NPS=%     </a:t>
            </a:r>
            <a:r>
              <a:rPr sz="7200" dirty="0" smtClean="0"/>
              <a:t>— </a:t>
            </a:r>
            <a:r>
              <a:rPr dirty="0"/>
              <a:t>% </a:t>
            </a:r>
          </a:p>
        </p:txBody>
      </p:sp>
      <p:pic>
        <p:nvPicPr>
          <p:cNvPr id="323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81" y="11042650"/>
            <a:ext cx="1138298" cy="1138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174" y="11001330"/>
            <a:ext cx="1137088" cy="1137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 idx="4294967295"/>
          </p:nvPr>
        </p:nvSpPr>
        <p:spPr>
          <a:xfrm>
            <a:off x="1409700" y="270466"/>
            <a:ext cx="21005800" cy="1685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ОБ ИССЛЕДОВАНИИ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sz="half" idx="4294967295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/>
          <a:p>
            <a:pPr marL="0" indent="0" defTabSz="808990">
              <a:spcBef>
                <a:spcPts val="1100"/>
              </a:spcBef>
              <a:buSzTx/>
              <a:buNone/>
              <a:defRPr sz="3038"/>
            </a:pPr>
            <a:r>
              <a:rPr b="1" dirty="0"/>
              <a:t>З</a:t>
            </a:r>
            <a:r>
              <a:rPr lang="ru-RU" b="1" dirty="0"/>
              <a:t>АДАЧИ</a:t>
            </a:r>
            <a:r>
              <a:rPr b="1" dirty="0"/>
              <a:t>:</a:t>
            </a:r>
          </a:p>
          <a:p>
            <a:pPr marL="316274" indent="-316274" defTabSz="808990">
              <a:spcBef>
                <a:spcPts val="1100"/>
              </a:spcBef>
              <a:buSzPct val="100000"/>
              <a:defRPr sz="3038"/>
            </a:pPr>
            <a:r>
              <a:rPr dirty="0" err="1"/>
              <a:t>Изучить</a:t>
            </a:r>
            <a:r>
              <a:rPr dirty="0"/>
              <a:t> </a:t>
            </a:r>
            <a:r>
              <a:rPr dirty="0" err="1"/>
              <a:t>осведомленность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онлайн-платформах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школьного</a:t>
            </a:r>
            <a:r>
              <a:rPr dirty="0"/>
              <a:t> </a:t>
            </a:r>
            <a:r>
              <a:rPr dirty="0" err="1"/>
              <a:t>возраста</a:t>
            </a:r>
            <a:endParaRPr dirty="0"/>
          </a:p>
          <a:p>
            <a:pPr marL="316274" indent="-316274" defTabSz="808990">
              <a:spcBef>
                <a:spcPts val="1100"/>
              </a:spcBef>
              <a:buSzPct val="100000"/>
              <a:defRPr sz="3038"/>
            </a:pPr>
            <a:r>
              <a:rPr dirty="0" err="1"/>
              <a:t>Изучить</a:t>
            </a:r>
            <a:r>
              <a:rPr dirty="0"/>
              <a:t> </a:t>
            </a:r>
            <a:r>
              <a:rPr dirty="0" err="1"/>
              <a:t>опыт</a:t>
            </a:r>
            <a:r>
              <a:rPr dirty="0"/>
              <a:t> </a:t>
            </a:r>
            <a:r>
              <a:rPr dirty="0" err="1"/>
              <a:t>использования</a:t>
            </a:r>
            <a:r>
              <a:rPr dirty="0"/>
              <a:t> </a:t>
            </a:r>
            <a:r>
              <a:rPr dirty="0" err="1"/>
              <a:t>родителями</a:t>
            </a:r>
            <a:r>
              <a:rPr dirty="0"/>
              <a:t> </a:t>
            </a:r>
            <a:r>
              <a:rPr dirty="0" err="1"/>
              <a:t>онлайн-платформ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 </a:t>
            </a:r>
            <a:r>
              <a:rPr dirty="0" err="1"/>
              <a:t>школьного</a:t>
            </a:r>
            <a:r>
              <a:rPr dirty="0"/>
              <a:t> </a:t>
            </a:r>
            <a:r>
              <a:rPr dirty="0" err="1"/>
              <a:t>возраста</a:t>
            </a:r>
            <a:endParaRPr dirty="0"/>
          </a:p>
          <a:p>
            <a:pPr marL="316274" indent="-316274" defTabSz="808990">
              <a:spcBef>
                <a:spcPts val="1100"/>
              </a:spcBef>
              <a:buSzPct val="100000"/>
              <a:defRPr sz="3038"/>
            </a:pPr>
            <a:r>
              <a:rPr dirty="0" err="1"/>
              <a:t>Определить</a:t>
            </a:r>
            <a:r>
              <a:rPr dirty="0"/>
              <a:t> </a:t>
            </a:r>
            <a:r>
              <a:rPr dirty="0" err="1"/>
              <a:t>необходимость</a:t>
            </a:r>
            <a:r>
              <a:rPr dirty="0"/>
              <a:t> </a:t>
            </a:r>
            <a:r>
              <a:rPr dirty="0" err="1"/>
              <a:t>различного</a:t>
            </a:r>
            <a:r>
              <a:rPr dirty="0"/>
              <a:t> </a:t>
            </a:r>
            <a:r>
              <a:rPr dirty="0" err="1"/>
              <a:t>функционала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разработке</a:t>
            </a:r>
            <a:r>
              <a:rPr dirty="0"/>
              <a:t> </a:t>
            </a:r>
            <a:r>
              <a:rPr dirty="0" err="1"/>
              <a:t>образовательной</a:t>
            </a:r>
            <a:r>
              <a:rPr dirty="0"/>
              <a:t> </a:t>
            </a:r>
            <a:r>
              <a:rPr dirty="0" err="1"/>
              <a:t>онлайн-платформы</a:t>
            </a:r>
            <a:endParaRPr dirty="0"/>
          </a:p>
          <a:p>
            <a:pPr marL="316274" indent="-316274" defTabSz="808990">
              <a:spcBef>
                <a:spcPts val="1100"/>
              </a:spcBef>
              <a:buSzPct val="100000"/>
              <a:defRPr sz="3038"/>
            </a:pPr>
            <a:endParaRPr dirty="0"/>
          </a:p>
          <a:p>
            <a:pPr marL="0" indent="0" defTabSz="808990">
              <a:spcBef>
                <a:spcPts val="1100"/>
              </a:spcBef>
              <a:buSzTx/>
              <a:buNone/>
              <a:defRPr sz="3038" b="1"/>
            </a:pPr>
            <a:r>
              <a:rPr lang="ru-RU" dirty="0"/>
              <a:t>ГЕОГРАФИЯ ИССЛЕДОВАНИЯ:</a:t>
            </a:r>
          </a:p>
          <a:p>
            <a:pPr marL="0" indent="0" defTabSz="808990">
              <a:spcBef>
                <a:spcPts val="1100"/>
              </a:spcBef>
              <a:buSzTx/>
              <a:buNone/>
              <a:defRPr sz="3038"/>
            </a:pPr>
            <a:r>
              <a:rPr dirty="0" err="1"/>
              <a:t>Нижний</a:t>
            </a:r>
            <a:r>
              <a:rPr dirty="0"/>
              <a:t> </a:t>
            </a:r>
            <a:r>
              <a:rPr dirty="0" err="1"/>
              <a:t>Новгород</a:t>
            </a:r>
            <a:r>
              <a:rPr dirty="0"/>
              <a:t>, </a:t>
            </a:r>
            <a:r>
              <a:rPr dirty="0" err="1"/>
              <a:t>Оренбургская</a:t>
            </a:r>
            <a:r>
              <a:rPr dirty="0"/>
              <a:t> </a:t>
            </a:r>
            <a:r>
              <a:rPr dirty="0" err="1"/>
              <a:t>область</a:t>
            </a:r>
            <a:r>
              <a:rPr dirty="0"/>
              <a:t> (</a:t>
            </a:r>
            <a:r>
              <a:rPr dirty="0" err="1"/>
              <a:t>сельские</a:t>
            </a:r>
            <a:r>
              <a:rPr dirty="0"/>
              <a:t> </a:t>
            </a:r>
            <a:r>
              <a:rPr dirty="0" err="1"/>
              <a:t>школы</a:t>
            </a:r>
            <a:r>
              <a:rPr dirty="0"/>
              <a:t>), </a:t>
            </a:r>
            <a:r>
              <a:rPr dirty="0" err="1"/>
              <a:t>Ижевск</a:t>
            </a:r>
            <a:r>
              <a:rPr dirty="0"/>
              <a:t>, </a:t>
            </a:r>
            <a:r>
              <a:rPr dirty="0" err="1"/>
              <a:t>Челябинск</a:t>
            </a:r>
            <a:r>
              <a:rPr dirty="0"/>
              <a:t>, </a:t>
            </a:r>
            <a:r>
              <a:rPr dirty="0" err="1"/>
              <a:t>Ярославль</a:t>
            </a:r>
            <a:endParaRPr dirty="0"/>
          </a:p>
          <a:p>
            <a:pPr marL="0" indent="0" defTabSz="808990">
              <a:spcBef>
                <a:spcPts val="1100"/>
              </a:spcBef>
              <a:buSzTx/>
              <a:buNone/>
              <a:defRPr sz="3038"/>
            </a:pPr>
            <a:endParaRPr dirty="0"/>
          </a:p>
          <a:p>
            <a:pPr marL="0" indent="0" defTabSz="808990">
              <a:spcBef>
                <a:spcPts val="1100"/>
              </a:spcBef>
              <a:buSzTx/>
              <a:buNone/>
              <a:defRPr sz="3038" b="1"/>
            </a:pPr>
            <a:r>
              <a:rPr lang="ru-RU" dirty="0"/>
              <a:t>ДАТЫ ПРОВЕДЕНИЯ ПОЛЕВОГО ЭТАПА:</a:t>
            </a:r>
          </a:p>
          <a:p>
            <a:pPr marL="0" indent="0" defTabSz="808990">
              <a:spcBef>
                <a:spcPts val="1100"/>
              </a:spcBef>
              <a:buSzTx/>
              <a:buNone/>
              <a:defRPr sz="3038"/>
            </a:pPr>
            <a:r>
              <a:rPr dirty="0"/>
              <a:t>1–8 </a:t>
            </a:r>
            <a:r>
              <a:rPr dirty="0" err="1"/>
              <a:t>апреля</a:t>
            </a:r>
            <a:r>
              <a:rPr dirty="0"/>
              <a:t> 2020 г.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2491270" y="3149600"/>
            <a:ext cx="10223501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12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ru-RU" dirty="0"/>
              <a:t>МЕТОД СБОРА ДАННЫХ:</a:t>
            </a:r>
          </a:p>
          <a:p>
            <a:pPr algn="l">
              <a:spcBef>
                <a:spcPts val="1200"/>
              </a:spcBef>
              <a:defRPr sz="3100">
                <a:latin typeface="+mj-lt"/>
                <a:ea typeface="+mj-ea"/>
                <a:cs typeface="+mj-cs"/>
                <a:sym typeface="Helvetica Neue"/>
              </a:defRPr>
            </a:pPr>
            <a:r>
              <a:rPr dirty="0" err="1"/>
              <a:t>онлайн-опрос</a:t>
            </a:r>
            <a:endParaRPr dirty="0"/>
          </a:p>
          <a:p>
            <a:pPr algn="l">
              <a:spcBef>
                <a:spcPts val="12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ru-RU" dirty="0"/>
              <a:t>ВЫБОРКА:</a:t>
            </a:r>
          </a:p>
          <a:p>
            <a:pPr algn="l">
              <a:spcBef>
                <a:spcPts val="1200"/>
              </a:spcBef>
              <a:defRPr sz="3100">
                <a:latin typeface="+mj-lt"/>
                <a:ea typeface="+mj-ea"/>
                <a:cs typeface="+mj-cs"/>
                <a:sym typeface="Helvetica Neue"/>
              </a:defRPr>
            </a:pPr>
            <a:r>
              <a:rPr dirty="0" err="1"/>
              <a:t>невероятностная</a:t>
            </a:r>
            <a:r>
              <a:rPr dirty="0"/>
              <a:t> </a:t>
            </a:r>
            <a:r>
              <a:rPr dirty="0" err="1"/>
              <a:t>доступная</a:t>
            </a:r>
            <a:endParaRPr dirty="0"/>
          </a:p>
          <a:p>
            <a:pPr algn="l">
              <a:spcBef>
                <a:spcPts val="12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ru-RU" dirty="0"/>
              <a:t>ВСЕГО ОПРОШЕНО:</a:t>
            </a:r>
          </a:p>
          <a:p>
            <a:pPr algn="l">
              <a:spcBef>
                <a:spcPts val="1200"/>
              </a:spcBef>
              <a:defRPr sz="3100">
                <a:latin typeface="+mj-lt"/>
                <a:ea typeface="+mj-ea"/>
                <a:cs typeface="+mj-cs"/>
                <a:sym typeface="Helvetica Neue"/>
              </a:defRPr>
            </a:pPr>
            <a:r>
              <a:rPr dirty="0"/>
              <a:t>1000 </a:t>
            </a:r>
            <a:r>
              <a:rPr dirty="0" err="1"/>
              <a:t>родителей</a:t>
            </a:r>
            <a:endParaRPr dirty="0"/>
          </a:p>
          <a:p>
            <a:pPr algn="l">
              <a:spcBef>
                <a:spcPts val="12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pPr>
            <a:endParaRPr dirty="0"/>
          </a:p>
          <a:p>
            <a:pPr algn="l">
              <a:spcBef>
                <a:spcPts val="12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pPr>
            <a:endParaRPr dirty="0"/>
          </a:p>
          <a:p>
            <a:pPr algn="l">
              <a:spcBef>
                <a:spcPts val="1200"/>
              </a:spcBef>
              <a:defRPr sz="3100">
                <a:latin typeface="+mj-lt"/>
                <a:ea typeface="+mj-ea"/>
                <a:cs typeface="+mj-cs"/>
                <a:sym typeface="Helvetica Neue"/>
              </a:defRPr>
            </a:pPr>
            <a:r>
              <a:rPr dirty="0"/>
              <a:t>В </a:t>
            </a:r>
            <a:r>
              <a:rPr dirty="0" err="1"/>
              <a:t>перечисленных</a:t>
            </a:r>
            <a:r>
              <a:rPr dirty="0"/>
              <a:t> </a:t>
            </a:r>
            <a:r>
              <a:rPr dirty="0" err="1"/>
              <a:t>городах</a:t>
            </a:r>
            <a:r>
              <a:rPr dirty="0"/>
              <a:t> </a:t>
            </a:r>
            <a:r>
              <a:rPr dirty="0" err="1"/>
              <a:t>анкета</a:t>
            </a:r>
            <a:r>
              <a:rPr dirty="0"/>
              <a:t> </a:t>
            </a:r>
            <a:r>
              <a:rPr dirty="0" err="1"/>
              <a:t>распространялась</a:t>
            </a:r>
            <a:r>
              <a:rPr dirty="0"/>
              <a:t> </a:t>
            </a:r>
            <a:r>
              <a:rPr dirty="0" err="1"/>
              <a:t>среди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dirty="0"/>
              <a:t> </a:t>
            </a:r>
            <a:r>
              <a:rPr dirty="0" err="1"/>
              <a:t>нескольких</a:t>
            </a:r>
            <a:r>
              <a:rPr dirty="0"/>
              <a:t> </a:t>
            </a:r>
            <a:r>
              <a:rPr dirty="0" err="1"/>
              <a:t>школ</a:t>
            </a:r>
            <a:r>
              <a:rPr dirty="0"/>
              <a:t>. </a:t>
            </a:r>
            <a:r>
              <a:rPr dirty="0" err="1"/>
              <a:t>Последующий</a:t>
            </a:r>
            <a:r>
              <a:rPr dirty="0"/>
              <a:t> </a:t>
            </a:r>
            <a:r>
              <a:rPr dirty="0" err="1"/>
              <a:t>анализ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 </a:t>
            </a:r>
            <a:r>
              <a:rPr dirty="0" err="1"/>
              <a:t>проводился</a:t>
            </a:r>
            <a:r>
              <a:rPr dirty="0"/>
              <a:t> в </a:t>
            </a:r>
            <a:r>
              <a:rPr dirty="0" err="1"/>
              <a:t>трех</a:t>
            </a:r>
            <a:r>
              <a:rPr dirty="0"/>
              <a:t> </a:t>
            </a:r>
            <a:r>
              <a:rPr dirty="0" err="1"/>
              <a:t>целевых</a:t>
            </a:r>
            <a:r>
              <a:rPr dirty="0"/>
              <a:t> </a:t>
            </a:r>
            <a:r>
              <a:rPr dirty="0" err="1"/>
              <a:t>группах</a:t>
            </a:r>
            <a:r>
              <a:rPr dirty="0"/>
              <a:t>: </a:t>
            </a:r>
            <a:r>
              <a:rPr dirty="0" err="1"/>
              <a:t>города-миллионники</a:t>
            </a:r>
            <a:r>
              <a:rPr dirty="0"/>
              <a:t>, 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города</a:t>
            </a:r>
            <a:r>
              <a:rPr dirty="0"/>
              <a:t> с </a:t>
            </a:r>
            <a:r>
              <a:rPr dirty="0" err="1"/>
              <a:t>населением</a:t>
            </a:r>
            <a:r>
              <a:rPr dirty="0"/>
              <a:t> </a:t>
            </a:r>
            <a:r>
              <a:rPr dirty="0" err="1"/>
              <a:t>свыше</a:t>
            </a:r>
            <a:r>
              <a:rPr dirty="0"/>
              <a:t> 500 </a:t>
            </a:r>
            <a:r>
              <a:rPr dirty="0" err="1"/>
              <a:t>тыс</a:t>
            </a:r>
            <a:r>
              <a:rPr dirty="0"/>
              <a:t>. </a:t>
            </a:r>
            <a:r>
              <a:rPr dirty="0" err="1"/>
              <a:t>человек</a:t>
            </a:r>
            <a:r>
              <a:rPr dirty="0"/>
              <a:t>, и в </a:t>
            </a:r>
            <a:r>
              <a:rPr dirty="0" err="1"/>
              <a:t>одну</a:t>
            </a:r>
            <a:r>
              <a:rPr dirty="0"/>
              <a:t> </a:t>
            </a:r>
            <a:r>
              <a:rPr dirty="0" err="1"/>
              <a:t>группу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</a:t>
            </a:r>
            <a:r>
              <a:rPr dirty="0" err="1"/>
              <a:t>объединены</a:t>
            </a:r>
            <a:r>
              <a:rPr dirty="0"/>
              <a:t> </a:t>
            </a:r>
            <a:r>
              <a:rPr dirty="0" err="1"/>
              <a:t>респонденты</a:t>
            </a:r>
            <a:r>
              <a:rPr dirty="0"/>
              <a:t>, </a:t>
            </a:r>
            <a:r>
              <a:rPr dirty="0" err="1"/>
              <a:t>проживающие</a:t>
            </a:r>
            <a:r>
              <a:rPr dirty="0"/>
              <a:t> в </a:t>
            </a:r>
            <a:r>
              <a:rPr dirty="0" err="1"/>
              <a:t>поселках</a:t>
            </a:r>
            <a:r>
              <a:rPr dirty="0"/>
              <a:t> </a:t>
            </a:r>
            <a:r>
              <a:rPr dirty="0" err="1"/>
              <a:t>городского</a:t>
            </a:r>
            <a:r>
              <a:rPr dirty="0"/>
              <a:t> </a:t>
            </a:r>
            <a:r>
              <a:rPr dirty="0" err="1"/>
              <a:t>типа</a:t>
            </a:r>
            <a:r>
              <a:rPr dirty="0"/>
              <a:t>, в </a:t>
            </a:r>
            <a:r>
              <a:rPr dirty="0" err="1"/>
              <a:t>поселках</a:t>
            </a:r>
            <a:r>
              <a:rPr dirty="0"/>
              <a:t> и </a:t>
            </a:r>
            <a:r>
              <a:rPr dirty="0" err="1"/>
              <a:t>деревнях</a:t>
            </a:r>
            <a:endParaRPr dirty="0"/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xmlns="" id="{0297441F-4CD3-4A32-8AAE-42B5DA1A6FCC}"/>
              </a:ext>
            </a:extLst>
          </p:cNvPr>
          <p:cNvSpPr/>
          <p:nvPr/>
        </p:nvSpPr>
        <p:spPr>
          <a:xfrm rot="10800000">
            <a:off x="22683186" y="0"/>
            <a:ext cx="1700814" cy="1917776"/>
          </a:xfrm>
          <a:prstGeom prst="halfFrame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pasted-image.tiff">
            <a:extLst>
              <a:ext uri="{FF2B5EF4-FFF2-40B4-BE49-F238E27FC236}">
                <a16:creationId xmlns:a16="http://schemas.microsoft.com/office/drawing/2014/main" xmlns="" id="{BC244EC4-1522-4009-A2E7-EB7E3804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774" y="11974366"/>
            <a:ext cx="2239917" cy="136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Диаграмма 2"/>
          <p:cNvGraphicFramePr/>
          <p:nvPr>
            <p:extLst>
              <p:ext uri="{D42A27DB-BD31-4B8C-83A1-F6EECF244321}">
                <p14:modId xmlns:p14="http://schemas.microsoft.com/office/powerpoint/2010/main" val="771062252"/>
              </p:ext>
            </p:extLst>
          </p:nvPr>
        </p:nvGraphicFramePr>
        <p:xfrm>
          <a:off x="197099" y="2730086"/>
          <a:ext cx="5498593" cy="82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8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409700" y="13046245"/>
            <a:ext cx="1929511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Q15: </a:t>
            </a:r>
            <a:r>
              <a:rPr dirty="0" err="1"/>
              <a:t>Сейчас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представлена</a:t>
            </a:r>
            <a:r>
              <a:rPr dirty="0"/>
              <a:t> </a:t>
            </a:r>
            <a:r>
              <a:rPr dirty="0" err="1"/>
              <a:t>концепция</a:t>
            </a:r>
            <a:r>
              <a:rPr dirty="0"/>
              <a:t> </a:t>
            </a:r>
            <a:r>
              <a:rPr dirty="0" err="1"/>
              <a:t>новой</a:t>
            </a:r>
            <a:r>
              <a:rPr dirty="0"/>
              <a:t> </a:t>
            </a:r>
            <a:r>
              <a:rPr dirty="0" err="1"/>
              <a:t>образовательной</a:t>
            </a:r>
            <a:r>
              <a:rPr dirty="0"/>
              <a:t> </a:t>
            </a:r>
            <a:r>
              <a:rPr dirty="0" err="1"/>
              <a:t>платформы</a:t>
            </a:r>
            <a:r>
              <a:rPr dirty="0"/>
              <a:t>. </a:t>
            </a:r>
            <a:r>
              <a:rPr dirty="0" err="1"/>
              <a:t>Оцените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,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шкале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0 </a:t>
            </a:r>
            <a:r>
              <a:rPr dirty="0" err="1"/>
              <a:t>до</a:t>
            </a:r>
            <a:r>
              <a:rPr dirty="0"/>
              <a:t> 10 </a:t>
            </a:r>
            <a:r>
              <a:rPr dirty="0" err="1"/>
              <a:t>Вашу</a:t>
            </a:r>
            <a:r>
              <a:rPr dirty="0"/>
              <a:t> </a:t>
            </a:r>
            <a:r>
              <a:rPr dirty="0" err="1"/>
              <a:t>готовность</a:t>
            </a:r>
            <a:r>
              <a:rPr dirty="0"/>
              <a:t> </a:t>
            </a:r>
            <a:r>
              <a:rPr dirty="0" err="1"/>
              <a:t>пользоваться</a:t>
            </a:r>
            <a:r>
              <a:rPr dirty="0"/>
              <a:t> </a:t>
            </a:r>
            <a:r>
              <a:rPr dirty="0" err="1"/>
              <a:t>ею</a:t>
            </a:r>
            <a:r>
              <a:rPr dirty="0"/>
              <a:t>.</a:t>
            </a:r>
          </a:p>
        </p:txBody>
      </p:sp>
      <p:sp>
        <p:nvSpPr>
          <p:cNvPr id="329" name="Диапазон приемлемых цен: от 200 до 500 руб."/>
          <p:cNvSpPr txBox="1"/>
          <p:nvPr/>
        </p:nvSpPr>
        <p:spPr>
          <a:xfrm>
            <a:off x="2138432" y="1672026"/>
            <a:ext cx="1352689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Всего</a:t>
            </a:r>
            <a:endParaRPr dirty="0">
              <a:latin typeface="+mj-lt"/>
            </a:endParaRPr>
          </a:p>
        </p:txBody>
      </p:sp>
      <p:sp>
        <p:nvSpPr>
          <p:cNvPr id="330" name="Диапазон приемлемых цен: от 200 до 500 руб."/>
          <p:cNvSpPr txBox="1"/>
          <p:nvPr/>
        </p:nvSpPr>
        <p:spPr>
          <a:xfrm>
            <a:off x="6914789" y="1672026"/>
            <a:ext cx="4156512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331" name="Диапазон приемлемых цен: от 200 до 500 руб."/>
          <p:cNvSpPr txBox="1"/>
          <p:nvPr/>
        </p:nvSpPr>
        <p:spPr>
          <a:xfrm>
            <a:off x="13315942" y="1672026"/>
            <a:ext cx="3308315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Крупные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города</a:t>
            </a:r>
            <a:endParaRPr dirty="0">
              <a:latin typeface="+mj-lt"/>
            </a:endParaRPr>
          </a:p>
        </p:txBody>
      </p:sp>
      <p:sp>
        <p:nvSpPr>
          <p:cNvPr id="332" name="Диапазон приемлемых цен: от 200 до 500 руб."/>
          <p:cNvSpPr txBox="1"/>
          <p:nvPr/>
        </p:nvSpPr>
        <p:spPr>
          <a:xfrm>
            <a:off x="18763290" y="1672026"/>
            <a:ext cx="4103727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Сельская местность</a:t>
            </a:r>
          </a:p>
        </p:txBody>
      </p:sp>
      <p:graphicFrame>
        <p:nvGraphicFramePr>
          <p:cNvPr id="333" name="Диаграмма 24"/>
          <p:cNvGraphicFramePr/>
          <p:nvPr>
            <p:extLst>
              <p:ext uri="{D42A27DB-BD31-4B8C-83A1-F6EECF244321}">
                <p14:modId xmlns:p14="http://schemas.microsoft.com/office/powerpoint/2010/main" val="1356373379"/>
              </p:ext>
            </p:extLst>
          </p:nvPr>
        </p:nvGraphicFramePr>
        <p:xfrm>
          <a:off x="6174154" y="2730086"/>
          <a:ext cx="5498593" cy="727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4" name="Диаграмма 25"/>
          <p:cNvGraphicFramePr/>
          <p:nvPr>
            <p:extLst>
              <p:ext uri="{D42A27DB-BD31-4B8C-83A1-F6EECF244321}">
                <p14:modId xmlns:p14="http://schemas.microsoft.com/office/powerpoint/2010/main" val="2069359456"/>
              </p:ext>
            </p:extLst>
          </p:nvPr>
        </p:nvGraphicFramePr>
        <p:xfrm>
          <a:off x="12151208" y="2730086"/>
          <a:ext cx="5498593" cy="727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5" name="Диаграмма 26"/>
          <p:cNvGraphicFramePr/>
          <p:nvPr>
            <p:extLst>
              <p:ext uri="{D42A27DB-BD31-4B8C-83A1-F6EECF244321}">
                <p14:modId xmlns:p14="http://schemas.microsoft.com/office/powerpoint/2010/main" val="2286890797"/>
              </p:ext>
            </p:extLst>
          </p:nvPr>
        </p:nvGraphicFramePr>
        <p:xfrm>
          <a:off x="18128261" y="2730086"/>
          <a:ext cx="5498593" cy="727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6" name="Диапазон приемлемых цен: от 200 до 500 руб."/>
          <p:cNvSpPr txBox="1"/>
          <p:nvPr/>
        </p:nvSpPr>
        <p:spPr>
          <a:xfrm>
            <a:off x="1877539" y="2197648"/>
            <a:ext cx="2276906" cy="66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207008" defTabSz="457200">
              <a:lnSpc>
                <a:spcPts val="5000"/>
              </a:lnSpc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j-lt"/>
              </a:rPr>
              <a:t>NPS = </a:t>
            </a:r>
            <a:r>
              <a:rPr>
                <a:solidFill>
                  <a:srgbClr val="2E7116"/>
                </a:solidFill>
                <a:latin typeface="+mj-lt"/>
              </a:rPr>
              <a:t>13% </a:t>
            </a:r>
          </a:p>
        </p:txBody>
      </p:sp>
      <p:sp>
        <p:nvSpPr>
          <p:cNvPr id="337" name="Диапазон приемлемых цен: от 200 до 500 руб."/>
          <p:cNvSpPr txBox="1"/>
          <p:nvPr/>
        </p:nvSpPr>
        <p:spPr>
          <a:xfrm>
            <a:off x="7854593" y="2197648"/>
            <a:ext cx="2276906" cy="66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207008" defTabSz="457200">
              <a:lnSpc>
                <a:spcPts val="5000"/>
              </a:lnSpc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j-lt"/>
              </a:rPr>
              <a:t>NPS = </a:t>
            </a:r>
            <a:r>
              <a:rPr>
                <a:solidFill>
                  <a:srgbClr val="2E7116"/>
                </a:solidFill>
                <a:latin typeface="+mj-lt"/>
              </a:rPr>
              <a:t>18%</a:t>
            </a:r>
            <a:r>
              <a:rPr>
                <a:latin typeface="+mj-lt"/>
              </a:rPr>
              <a:t> </a:t>
            </a:r>
          </a:p>
        </p:txBody>
      </p:sp>
      <p:sp>
        <p:nvSpPr>
          <p:cNvPr id="338" name="Диапазон приемлемых цен: от 200 до 500 руб."/>
          <p:cNvSpPr txBox="1"/>
          <p:nvPr/>
        </p:nvSpPr>
        <p:spPr>
          <a:xfrm>
            <a:off x="13831645" y="2197648"/>
            <a:ext cx="2276906" cy="66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207008" defTabSz="457200">
              <a:lnSpc>
                <a:spcPts val="5000"/>
              </a:lnSpc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j-lt"/>
              </a:rPr>
              <a:t>NPS = </a:t>
            </a:r>
            <a:r>
              <a:rPr>
                <a:solidFill>
                  <a:srgbClr val="2E7116"/>
                </a:solidFill>
                <a:latin typeface="+mj-lt"/>
              </a:rPr>
              <a:t>13% </a:t>
            </a:r>
          </a:p>
        </p:txBody>
      </p:sp>
      <p:sp>
        <p:nvSpPr>
          <p:cNvPr id="339" name="Диапазон приемлемых цен: от 200 до 500 руб."/>
          <p:cNvSpPr txBox="1"/>
          <p:nvPr/>
        </p:nvSpPr>
        <p:spPr>
          <a:xfrm>
            <a:off x="19848776" y="2197648"/>
            <a:ext cx="2196756" cy="66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207008" defTabSz="457200">
              <a:lnSpc>
                <a:spcPts val="5000"/>
              </a:lnSpc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+mj-lt"/>
              </a:rPr>
              <a:t>NPS = </a:t>
            </a:r>
            <a:r>
              <a:rPr>
                <a:solidFill>
                  <a:srgbClr val="FF0000"/>
                </a:solidFill>
                <a:latin typeface="+mj-lt"/>
              </a:rPr>
              <a:t>-2% </a:t>
            </a:r>
          </a:p>
        </p:txBody>
      </p:sp>
      <p:sp>
        <p:nvSpPr>
          <p:cNvPr id="16" name="Shape 316">
            <a:extLst>
              <a:ext uri="{FF2B5EF4-FFF2-40B4-BE49-F238E27FC236}">
                <a16:creationId xmlns:a16="http://schemas.microsoft.com/office/drawing/2014/main" xmlns="" id="{660F2AAE-AC39-4E56-9F39-311581C5AAC9}"/>
              </a:ext>
            </a:extLst>
          </p:cNvPr>
          <p:cNvSpPr txBox="1">
            <a:spLocks/>
          </p:cNvSpPr>
          <p:nvPr/>
        </p:nvSpPr>
        <p:spPr>
          <a:xfrm>
            <a:off x="1689100" y="270466"/>
            <a:ext cx="21005800" cy="168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Индекс </a:t>
            </a:r>
            <a:r>
              <a:rPr lang="en-US" sz="6000" b="1" dirty="0" smtClean="0">
                <a:solidFill>
                  <a:schemeClr val="tx1"/>
                </a:solidFill>
              </a:rPr>
              <a:t>NPS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4BE791-095E-4BD5-9F4A-B5FBF68A0A85}"/>
              </a:ext>
            </a:extLst>
          </p:cNvPr>
          <p:cNvSpPr/>
          <p:nvPr/>
        </p:nvSpPr>
        <p:spPr>
          <a:xfrm>
            <a:off x="1689100" y="10536956"/>
            <a:ext cx="20356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53084">
              <a:defRPr sz="2747"/>
            </a:pPr>
            <a:r>
              <a:rPr lang="ru-RU" sz="2400" dirty="0"/>
              <a:t>Значения индекса демонстрируют то, что в целом по России готовы воспользоваться предлагаемой платформой. В городах-миллионниках и в крупных городах такая готовность выше, чем в сельской местности. Это может быть связано с материально-техническими факторами: отсутствием компьютеров и других гаджетов, стабильного выхода в интернет и более низкой покупательской способностью по сравнению с другими населенными пунктами</a:t>
            </a:r>
          </a:p>
          <a:p>
            <a:pPr algn="just" defTabSz="553084">
              <a:defRPr sz="2747"/>
            </a:pPr>
            <a:r>
              <a:rPr lang="ru-RU" sz="2400" dirty="0"/>
              <a:t>Обратим внимание, что респондентам была предложена общая концепция платформы без возможности ее протестировать. Тем не менее мы видим, что общее желание пробовать новые образовательные продукты есть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97" y="25190"/>
            <a:ext cx="22096993" cy="1342034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316">
            <a:extLst>
              <a:ext uri="{FF2B5EF4-FFF2-40B4-BE49-F238E27FC236}">
                <a16:creationId xmlns:a16="http://schemas.microsoft.com/office/drawing/2014/main" xmlns="" id="{7E8F49C5-33D9-4510-82E8-1780C1B97E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54304" y="270466"/>
            <a:ext cx="21338788" cy="16853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ОБЩЕЕ ОПИСАНИЕ МЕТОДА </a:t>
            </a:r>
            <a:r>
              <a:rPr lang="en-US" sz="6000" b="1" dirty="0"/>
              <a:t>PSM (PRICE SENSITIVITY MEASURMENT)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Рекомендованная цена за подписку на сервис среди жителей городов-миллионников составляет 220 рублей. При этом, приемлемая цена может быть любой в диапазоне от 200 до 500 рублей"/>
          <p:cNvSpPr txBox="1">
            <a:spLocks noGrp="1"/>
          </p:cNvSpPr>
          <p:nvPr>
            <p:ph type="title" idx="4294967295"/>
          </p:nvPr>
        </p:nvSpPr>
        <p:spPr>
          <a:xfrm>
            <a:off x="1409700" y="1723756"/>
            <a:ext cx="21005800" cy="1685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54965">
              <a:lnSpc>
                <a:spcPct val="100000"/>
              </a:lnSpc>
              <a:defRPr sz="473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4000" dirty="0" err="1"/>
              <a:t>Рекомендованная</a:t>
            </a:r>
            <a:r>
              <a:rPr sz="4000" dirty="0"/>
              <a:t> </a:t>
            </a:r>
            <a:r>
              <a:rPr sz="4000" dirty="0" err="1"/>
              <a:t>цена</a:t>
            </a:r>
            <a:r>
              <a:rPr sz="4000" dirty="0"/>
              <a:t> </a:t>
            </a:r>
            <a:r>
              <a:rPr sz="4000" dirty="0" err="1"/>
              <a:t>за</a:t>
            </a:r>
            <a:r>
              <a:rPr sz="4000" dirty="0"/>
              <a:t> </a:t>
            </a:r>
            <a:r>
              <a:rPr sz="4000" dirty="0" err="1"/>
              <a:t>подписку</a:t>
            </a:r>
            <a:r>
              <a:rPr sz="4000" dirty="0"/>
              <a:t> </a:t>
            </a:r>
            <a:r>
              <a:rPr sz="4000" dirty="0" err="1"/>
              <a:t>на</a:t>
            </a:r>
            <a:r>
              <a:rPr sz="4000" dirty="0"/>
              <a:t> </a:t>
            </a:r>
            <a:r>
              <a:rPr sz="4000" dirty="0" err="1"/>
              <a:t>сервис</a:t>
            </a:r>
            <a:r>
              <a:rPr sz="4000" dirty="0"/>
              <a:t> </a:t>
            </a:r>
            <a:r>
              <a:rPr sz="4000" dirty="0" err="1"/>
              <a:t>составляет</a:t>
            </a:r>
            <a:r>
              <a:rPr sz="4000" dirty="0"/>
              <a:t> </a:t>
            </a:r>
            <a:r>
              <a:rPr sz="4400" b="1" dirty="0"/>
              <a:t>220 </a:t>
            </a:r>
            <a:r>
              <a:rPr sz="4400" b="1" dirty="0" err="1"/>
              <a:t>рублей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sz="4000" dirty="0" err="1"/>
              <a:t>При</a:t>
            </a:r>
            <a:r>
              <a:rPr sz="4000" dirty="0"/>
              <a:t> </a:t>
            </a:r>
            <a:r>
              <a:rPr sz="4000" dirty="0" err="1"/>
              <a:t>этом</a:t>
            </a:r>
            <a:r>
              <a:rPr sz="4000" dirty="0"/>
              <a:t> </a:t>
            </a:r>
            <a:r>
              <a:rPr sz="4000" dirty="0" err="1"/>
              <a:t>приемлемая</a:t>
            </a:r>
            <a:r>
              <a:rPr sz="4000" dirty="0"/>
              <a:t> </a:t>
            </a:r>
            <a:r>
              <a:rPr sz="4000" dirty="0" err="1"/>
              <a:t>цена</a:t>
            </a:r>
            <a:r>
              <a:rPr sz="4000" dirty="0"/>
              <a:t> </a:t>
            </a:r>
            <a:r>
              <a:rPr sz="4000" dirty="0" err="1"/>
              <a:t>может</a:t>
            </a:r>
            <a:r>
              <a:rPr sz="4000" dirty="0"/>
              <a:t> </a:t>
            </a:r>
            <a:r>
              <a:rPr sz="4000" dirty="0" err="1"/>
              <a:t>быть</a:t>
            </a:r>
            <a:r>
              <a:rPr sz="4000" dirty="0"/>
              <a:t> </a:t>
            </a:r>
            <a:r>
              <a:rPr sz="4000" dirty="0" err="1"/>
              <a:t>любой</a:t>
            </a:r>
            <a:r>
              <a:rPr sz="4000" dirty="0"/>
              <a:t> в </a:t>
            </a:r>
            <a:r>
              <a:rPr sz="4000" dirty="0" err="1"/>
              <a:t>диапазоне</a:t>
            </a:r>
            <a:r>
              <a:rPr sz="4000" dirty="0"/>
              <a:t> </a:t>
            </a:r>
            <a:r>
              <a:rPr sz="4000" dirty="0" err="1"/>
              <a:t>от</a:t>
            </a:r>
            <a:r>
              <a:rPr sz="4000" dirty="0"/>
              <a:t> 200 </a:t>
            </a:r>
            <a:r>
              <a:rPr sz="4000" dirty="0" err="1"/>
              <a:t>до</a:t>
            </a:r>
            <a:r>
              <a:rPr sz="4000" dirty="0"/>
              <a:t> 500 </a:t>
            </a:r>
            <a:r>
              <a:rPr sz="4000" dirty="0" err="1"/>
              <a:t>рублей</a:t>
            </a:r>
            <a:endParaRPr sz="4000" dirty="0"/>
          </a:p>
        </p:txBody>
      </p:sp>
      <p:sp>
        <p:nvSpPr>
          <p:cNvPr id="346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409700" y="12175605"/>
            <a:ext cx="21949411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Q19: </a:t>
            </a:r>
            <a:r>
              <a:rPr dirty="0" err="1"/>
              <a:t>Какая</a:t>
            </a:r>
            <a:r>
              <a:rPr dirty="0"/>
              <a:t> </a:t>
            </a:r>
            <a:r>
              <a:rPr dirty="0" err="1"/>
              <a:t>цена</a:t>
            </a:r>
            <a:r>
              <a:rPr dirty="0"/>
              <a:t> 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месячную</a:t>
            </a:r>
            <a:r>
              <a:rPr dirty="0"/>
              <a:t> </a:t>
            </a:r>
            <a:r>
              <a:rPr dirty="0" err="1"/>
              <a:t>подписку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платформу</a:t>
            </a:r>
            <a:r>
              <a:rPr dirty="0"/>
              <a:t> с </a:t>
            </a:r>
            <a:r>
              <a:rPr dirty="0" err="1"/>
              <a:t>доступом</a:t>
            </a:r>
            <a:r>
              <a:rPr dirty="0"/>
              <a:t> </a:t>
            </a:r>
            <a:r>
              <a:rPr dirty="0" err="1"/>
              <a:t>ко</a:t>
            </a:r>
            <a:r>
              <a:rPr dirty="0"/>
              <a:t> </a:t>
            </a:r>
            <a:r>
              <a:rPr dirty="0" err="1"/>
              <a:t>всем</a:t>
            </a:r>
            <a:r>
              <a:rPr dirty="0"/>
              <a:t> </a:t>
            </a:r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школьным</a:t>
            </a:r>
            <a:r>
              <a:rPr dirty="0"/>
              <a:t> </a:t>
            </a:r>
            <a:r>
              <a:rPr dirty="0" err="1"/>
              <a:t>предметам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настолько</a:t>
            </a:r>
            <a:r>
              <a:rPr dirty="0"/>
              <a:t> </a:t>
            </a:r>
            <a:r>
              <a:rPr dirty="0" err="1"/>
              <a:t>низкой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встает</a:t>
            </a:r>
            <a:r>
              <a:rPr dirty="0"/>
              <a:t> </a:t>
            </a:r>
            <a:r>
              <a:rPr dirty="0" err="1"/>
              <a:t>вопрос</a:t>
            </a:r>
            <a:r>
              <a:rPr dirty="0"/>
              <a:t> о </a:t>
            </a:r>
            <a:r>
              <a:rPr dirty="0" err="1"/>
              <a:t>качестве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?</a:t>
            </a:r>
          </a:p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Q20: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какую</a:t>
            </a:r>
            <a:r>
              <a:rPr dirty="0"/>
              <a:t> </a:t>
            </a:r>
            <a:r>
              <a:rPr dirty="0" err="1"/>
              <a:t>цену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оформили</a:t>
            </a:r>
            <a:r>
              <a:rPr dirty="0"/>
              <a:t> </a:t>
            </a:r>
            <a:r>
              <a:rPr dirty="0" err="1"/>
              <a:t>бы</a:t>
            </a:r>
            <a:r>
              <a:rPr dirty="0"/>
              <a:t> </a:t>
            </a:r>
            <a:r>
              <a:rPr dirty="0" err="1"/>
              <a:t>подписку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месяц</a:t>
            </a:r>
            <a:r>
              <a:rPr dirty="0"/>
              <a:t> с </a:t>
            </a:r>
            <a:r>
              <a:rPr dirty="0" err="1"/>
              <a:t>доступом</a:t>
            </a:r>
            <a:r>
              <a:rPr dirty="0"/>
              <a:t> </a:t>
            </a:r>
            <a:r>
              <a:rPr dirty="0" err="1"/>
              <a:t>ко</a:t>
            </a:r>
            <a:r>
              <a:rPr dirty="0"/>
              <a:t> </a:t>
            </a:r>
            <a:r>
              <a:rPr dirty="0" err="1"/>
              <a:t>всем</a:t>
            </a:r>
            <a:r>
              <a:rPr dirty="0"/>
              <a:t> </a:t>
            </a:r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школьным</a:t>
            </a:r>
            <a:r>
              <a:rPr dirty="0"/>
              <a:t> </a:t>
            </a:r>
            <a:r>
              <a:rPr dirty="0" err="1"/>
              <a:t>предметам</a:t>
            </a:r>
            <a:r>
              <a:rPr dirty="0"/>
              <a:t>, </a:t>
            </a:r>
            <a:r>
              <a:rPr dirty="0" err="1"/>
              <a:t>считая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весьма</a:t>
            </a:r>
            <a:r>
              <a:rPr dirty="0"/>
              <a:t> </a:t>
            </a:r>
            <a:r>
              <a:rPr dirty="0" err="1"/>
              <a:t>выгодной</a:t>
            </a:r>
            <a:r>
              <a:rPr dirty="0"/>
              <a:t> </a:t>
            </a:r>
            <a:r>
              <a:rPr dirty="0" err="1"/>
              <a:t>покупкой</a:t>
            </a:r>
            <a:r>
              <a:rPr dirty="0"/>
              <a:t>?</a:t>
            </a:r>
          </a:p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Q21: </a:t>
            </a:r>
            <a:r>
              <a:rPr dirty="0" err="1"/>
              <a:t>Какая</a:t>
            </a:r>
            <a:r>
              <a:rPr dirty="0"/>
              <a:t> </a:t>
            </a:r>
            <a:r>
              <a:rPr dirty="0" err="1"/>
              <a:t>минимальная</a:t>
            </a:r>
            <a:r>
              <a:rPr dirty="0"/>
              <a:t> </a:t>
            </a:r>
            <a:r>
              <a:rPr dirty="0" err="1"/>
              <a:t>цена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подписки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месяц</a:t>
            </a:r>
            <a:r>
              <a:rPr dirty="0"/>
              <a:t> с </a:t>
            </a:r>
            <a:r>
              <a:rPr dirty="0" err="1"/>
              <a:t>доступом</a:t>
            </a:r>
            <a:r>
              <a:rPr dirty="0"/>
              <a:t> </a:t>
            </a:r>
            <a:r>
              <a:rPr dirty="0" err="1"/>
              <a:t>ко</a:t>
            </a:r>
            <a:r>
              <a:rPr dirty="0"/>
              <a:t> </a:t>
            </a:r>
            <a:r>
              <a:rPr dirty="0" err="1"/>
              <a:t>всем</a:t>
            </a:r>
            <a:r>
              <a:rPr dirty="0"/>
              <a:t> </a:t>
            </a:r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школьным</a:t>
            </a:r>
            <a:r>
              <a:rPr dirty="0"/>
              <a:t> </a:t>
            </a:r>
            <a:r>
              <a:rPr dirty="0" err="1"/>
              <a:t>предметам</a:t>
            </a:r>
            <a:r>
              <a:rPr dirty="0"/>
              <a:t> </a:t>
            </a:r>
            <a:r>
              <a:rPr dirty="0" err="1"/>
              <a:t>кажется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высокой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которую</a:t>
            </a:r>
            <a:r>
              <a:rPr dirty="0"/>
              <a:t> </a:t>
            </a:r>
            <a:r>
              <a:rPr dirty="0" err="1"/>
              <a:t>все-таки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бы</a:t>
            </a:r>
            <a:r>
              <a:rPr dirty="0"/>
              <a:t> </a:t>
            </a:r>
            <a:r>
              <a:rPr dirty="0" err="1"/>
              <a:t>приобрели</a:t>
            </a:r>
            <a:r>
              <a:rPr dirty="0"/>
              <a:t> </a:t>
            </a:r>
            <a:r>
              <a:rPr dirty="0" err="1"/>
              <a:t>подписку</a:t>
            </a:r>
            <a:r>
              <a:rPr dirty="0"/>
              <a:t>?</a:t>
            </a:r>
          </a:p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Q22: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считаете</a:t>
            </a:r>
            <a:r>
              <a:rPr dirty="0"/>
              <a:t>, </a:t>
            </a:r>
            <a:r>
              <a:rPr dirty="0" err="1"/>
              <a:t>какая</a:t>
            </a:r>
            <a:r>
              <a:rPr dirty="0"/>
              <a:t> </a:t>
            </a:r>
            <a:r>
              <a:rPr dirty="0" err="1"/>
              <a:t>цена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месячную</a:t>
            </a:r>
            <a:r>
              <a:rPr dirty="0"/>
              <a:t> </a:t>
            </a:r>
            <a:r>
              <a:rPr dirty="0" err="1"/>
              <a:t>подписку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платформу</a:t>
            </a:r>
            <a:r>
              <a:rPr dirty="0"/>
              <a:t> с </a:t>
            </a:r>
            <a:r>
              <a:rPr dirty="0" err="1"/>
              <a:t>доступом</a:t>
            </a:r>
            <a:r>
              <a:rPr dirty="0"/>
              <a:t> </a:t>
            </a:r>
            <a:r>
              <a:rPr dirty="0" err="1"/>
              <a:t>ко</a:t>
            </a:r>
            <a:r>
              <a:rPr dirty="0"/>
              <a:t> </a:t>
            </a:r>
            <a:r>
              <a:rPr dirty="0" err="1"/>
              <a:t>всем</a:t>
            </a:r>
            <a:r>
              <a:rPr dirty="0"/>
              <a:t> </a:t>
            </a:r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школьным</a:t>
            </a:r>
            <a:r>
              <a:rPr dirty="0"/>
              <a:t> </a:t>
            </a:r>
            <a:r>
              <a:rPr dirty="0" err="1"/>
              <a:t>предметам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настолько</a:t>
            </a:r>
            <a:r>
              <a:rPr dirty="0"/>
              <a:t> </a:t>
            </a:r>
            <a:r>
              <a:rPr dirty="0" err="1"/>
              <a:t>высокой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бы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стали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покупать</a:t>
            </a:r>
            <a:r>
              <a:rPr dirty="0"/>
              <a:t>?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D6CB4EE-C784-415D-8211-BD2ADA204E49}"/>
              </a:ext>
            </a:extLst>
          </p:cNvPr>
          <p:cNvGrpSpPr/>
          <p:nvPr/>
        </p:nvGrpSpPr>
        <p:grpSpPr>
          <a:xfrm>
            <a:off x="5497167" y="3706827"/>
            <a:ext cx="12214363" cy="8332382"/>
            <a:chOff x="6153150" y="3323067"/>
            <a:chExt cx="12702874" cy="8665634"/>
          </a:xfrm>
        </p:grpSpPr>
        <p:sp>
          <p:nvSpPr>
            <p:cNvPr id="344" name="Линия"/>
            <p:cNvSpPr/>
            <p:nvPr/>
          </p:nvSpPr>
          <p:spPr>
            <a:xfrm>
              <a:off x="9263642" y="11324640"/>
              <a:ext cx="4214301" cy="1"/>
            </a:xfrm>
            <a:prstGeom prst="line">
              <a:avLst/>
            </a:prstGeom>
            <a:ln w="762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345" name="Диапазон приемлемых цен: от 200 до 500 руб."/>
            <p:cNvSpPr txBox="1"/>
            <p:nvPr/>
          </p:nvSpPr>
          <p:spPr>
            <a:xfrm>
              <a:off x="8100079" y="11319589"/>
              <a:ext cx="6432347" cy="6691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indent="207008" algn="l" defTabSz="457200">
                <a:lnSpc>
                  <a:spcPts val="5000"/>
                </a:lnSpc>
                <a:defRPr sz="22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Диапазон приемлемых цен: от 200 до 500 руб.</a:t>
              </a:r>
            </a:p>
          </p:txBody>
        </p:sp>
        <p:pic>
          <p:nvPicPr>
            <p:cNvPr id="34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3150" y="3323067"/>
              <a:ext cx="12702874" cy="763329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8" name="Кружок"/>
            <p:cNvSpPr/>
            <p:nvPr/>
          </p:nvSpPr>
          <p:spPr>
            <a:xfrm>
              <a:off x="10678436" y="6407367"/>
              <a:ext cx="364869" cy="364871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Кружок"/>
            <p:cNvSpPr/>
            <p:nvPr/>
          </p:nvSpPr>
          <p:spPr>
            <a:xfrm>
              <a:off x="9458280" y="4827277"/>
              <a:ext cx="365853" cy="365855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Кружок"/>
            <p:cNvSpPr/>
            <p:nvPr/>
          </p:nvSpPr>
          <p:spPr>
            <a:xfrm>
              <a:off x="9305631" y="5286223"/>
              <a:ext cx="365854" cy="365853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Кружок"/>
            <p:cNvSpPr/>
            <p:nvPr/>
          </p:nvSpPr>
          <p:spPr>
            <a:xfrm>
              <a:off x="13379747" y="5811830"/>
              <a:ext cx="365853" cy="365855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PMC"/>
            <p:cNvSpPr txBox="1"/>
            <p:nvPr/>
          </p:nvSpPr>
          <p:spPr>
            <a:xfrm>
              <a:off x="8381048" y="5117025"/>
              <a:ext cx="996316" cy="5604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PMC</a:t>
              </a:r>
            </a:p>
          </p:txBody>
        </p:sp>
        <p:sp>
          <p:nvSpPr>
            <p:cNvPr id="353" name="OPP"/>
            <p:cNvSpPr txBox="1"/>
            <p:nvPr/>
          </p:nvSpPr>
          <p:spPr>
            <a:xfrm>
              <a:off x="9181720" y="4232934"/>
              <a:ext cx="918973" cy="5604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OPP</a:t>
              </a:r>
            </a:p>
          </p:txBody>
        </p:sp>
        <p:sp>
          <p:nvSpPr>
            <p:cNvPr id="354" name="IDPP"/>
            <p:cNvSpPr txBox="1"/>
            <p:nvPr/>
          </p:nvSpPr>
          <p:spPr>
            <a:xfrm>
              <a:off x="9679134" y="6309577"/>
              <a:ext cx="1017271" cy="5604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IDPP</a:t>
              </a:r>
            </a:p>
          </p:txBody>
        </p:sp>
        <p:sp>
          <p:nvSpPr>
            <p:cNvPr id="355" name="PME"/>
            <p:cNvSpPr txBox="1"/>
            <p:nvPr/>
          </p:nvSpPr>
          <p:spPr>
            <a:xfrm>
              <a:off x="13745927" y="5714531"/>
              <a:ext cx="960883" cy="5604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PME</a:t>
              </a:r>
            </a:p>
          </p:txBody>
        </p:sp>
      </p:grpSp>
      <p:sp>
        <p:nvSpPr>
          <p:cNvPr id="15" name="Shape 316">
            <a:extLst>
              <a:ext uri="{FF2B5EF4-FFF2-40B4-BE49-F238E27FC236}">
                <a16:creationId xmlns:a16="http://schemas.microsoft.com/office/drawing/2014/main" xmlns="" id="{A2844350-1ABA-4322-A1C3-CD4798D431C7}"/>
              </a:ext>
            </a:extLst>
          </p:cNvPr>
          <p:cNvSpPr txBox="1">
            <a:spLocks/>
          </p:cNvSpPr>
          <p:nvPr/>
        </p:nvSpPr>
        <p:spPr>
          <a:xfrm>
            <a:off x="1689100" y="270466"/>
            <a:ext cx="21005800" cy="168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0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ru-RU" sz="6000" b="1" dirty="0" smtClean="0">
                <a:solidFill>
                  <a:schemeClr val="tx1"/>
                </a:solidFill>
              </a:rPr>
              <a:t>ОПРЕДЕЛЕНИЕ РЕКОМЕНДУЕМОЙ ЦЕНЫ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 idx="4294967295"/>
          </p:nvPr>
        </p:nvSpPr>
        <p:spPr>
          <a:xfrm>
            <a:off x="1689100" y="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18184">
              <a:lnSpc>
                <a:spcPct val="100000"/>
              </a:lnSpc>
              <a:defRPr sz="957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ТОЧКИ ПЕРЕСЕЧЕНИЯ КУМУЛЯТ В PSM</a:t>
            </a:r>
          </a:p>
        </p:txBody>
      </p:sp>
      <p:sp>
        <p:nvSpPr>
          <p:cNvPr id="358" name="TextBox 21"/>
          <p:cNvSpPr txBox="1"/>
          <p:nvPr/>
        </p:nvSpPr>
        <p:spPr>
          <a:xfrm>
            <a:off x="1409700" y="2165353"/>
            <a:ext cx="15268189" cy="2253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 marL="508000" indent="-508000" algn="l">
              <a:buSzPct val="100000"/>
              <a:buFont typeface="Arial"/>
              <a:buChar char="•"/>
              <a:defRPr sz="3400"/>
            </a:pPr>
            <a:r>
              <a:rPr dirty="0" err="1"/>
              <a:t>Рекомендованная</a:t>
            </a:r>
            <a:r>
              <a:rPr dirty="0"/>
              <a:t> </a:t>
            </a:r>
            <a:r>
              <a:rPr dirty="0" err="1"/>
              <a:t>цена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подписку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образовательный</a:t>
            </a:r>
            <a:r>
              <a:rPr dirty="0"/>
              <a:t> </a:t>
            </a:r>
            <a:r>
              <a:rPr dirty="0" err="1"/>
              <a:t>сервис</a:t>
            </a:r>
            <a:r>
              <a:rPr dirty="0"/>
              <a:t> </a:t>
            </a:r>
            <a:r>
              <a:rPr dirty="0" err="1"/>
              <a:t>составляет</a:t>
            </a:r>
            <a:r>
              <a:rPr dirty="0"/>
              <a:t> 200–500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marL="508000" indent="-508000" algn="l">
              <a:buSzPct val="100000"/>
              <a:buFont typeface="Arial"/>
              <a:buChar char="•"/>
              <a:defRPr sz="3400"/>
            </a:pPr>
            <a:r>
              <a:rPr dirty="0"/>
              <a:t>С </a:t>
            </a:r>
            <a:r>
              <a:rPr dirty="0" err="1"/>
              <a:t>нашей</a:t>
            </a:r>
            <a:r>
              <a:rPr dirty="0"/>
              <a:t> </a:t>
            </a:r>
            <a:r>
              <a:rPr dirty="0" err="1"/>
              <a:t>точки</a:t>
            </a:r>
            <a:r>
              <a:rPr dirty="0"/>
              <a:t> </a:t>
            </a:r>
            <a:r>
              <a:rPr dirty="0" err="1"/>
              <a:t>зрения</a:t>
            </a:r>
            <a:r>
              <a:rPr dirty="0"/>
              <a:t>, </a:t>
            </a:r>
            <a:r>
              <a:rPr dirty="0" err="1"/>
              <a:t>оптимальная</a:t>
            </a:r>
            <a:r>
              <a:rPr dirty="0"/>
              <a:t> </a:t>
            </a:r>
            <a:r>
              <a:rPr dirty="0" err="1"/>
              <a:t>цена</a:t>
            </a:r>
            <a:r>
              <a:rPr dirty="0"/>
              <a:t> 220 </a:t>
            </a:r>
            <a:r>
              <a:rPr dirty="0" err="1"/>
              <a:t>руб</a:t>
            </a:r>
            <a:r>
              <a:rPr dirty="0"/>
              <a:t>.</a:t>
            </a:r>
          </a:p>
          <a:p>
            <a:pPr marL="508000" indent="-508000" algn="l">
              <a:buSzPct val="100000"/>
              <a:buFont typeface="Arial"/>
              <a:buChar char="•"/>
              <a:defRPr sz="3400"/>
            </a:pPr>
            <a:r>
              <a:rPr dirty="0" err="1"/>
              <a:t>Модель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дает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 о </a:t>
            </a:r>
            <a:r>
              <a:rPr dirty="0" err="1"/>
              <a:t>спросе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продукт</a:t>
            </a:r>
            <a:r>
              <a:rPr dirty="0"/>
              <a:t>.</a:t>
            </a:r>
          </a:p>
        </p:txBody>
      </p:sp>
      <p:graphicFrame>
        <p:nvGraphicFramePr>
          <p:cNvPr id="359" name="Table 359"/>
          <p:cNvGraphicFramePr/>
          <p:nvPr>
            <p:extLst>
              <p:ext uri="{D42A27DB-BD31-4B8C-83A1-F6EECF244321}">
                <p14:modId xmlns:p14="http://schemas.microsoft.com/office/powerpoint/2010/main" val="414254811"/>
              </p:ext>
            </p:extLst>
          </p:nvPr>
        </p:nvGraphicFramePr>
        <p:xfrm>
          <a:off x="2412682" y="5654485"/>
          <a:ext cx="4064019" cy="588988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064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2608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 b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PMS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056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27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Ниже этой цены месячная подписка на платформу может восприниматься подозрительно дешевой.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6220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≈200 руб.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0" name="Table 360"/>
          <p:cNvGraphicFramePr/>
          <p:nvPr>
            <p:extLst>
              <p:ext uri="{D42A27DB-BD31-4B8C-83A1-F6EECF244321}">
                <p14:modId xmlns:p14="http://schemas.microsoft.com/office/powerpoint/2010/main" val="2223915392"/>
              </p:ext>
            </p:extLst>
          </p:nvPr>
        </p:nvGraphicFramePr>
        <p:xfrm>
          <a:off x="7373594" y="5649397"/>
          <a:ext cx="4064019" cy="5900061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064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71343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OPP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679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sz="27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Цена, при которой наименьшее число клиентов отказались бы от подписки из-за того, что она слишком дорогая или слишком дешевая.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1920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≈220 </a:t>
                      </a:r>
                      <a:r>
                        <a:rPr sz="3600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руб</a:t>
                      </a:r>
                      <a:r>
                        <a:rPr sz="36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1" name="Table 361"/>
          <p:cNvGraphicFramePr/>
          <p:nvPr>
            <p:extLst>
              <p:ext uri="{D42A27DB-BD31-4B8C-83A1-F6EECF244321}">
                <p14:modId xmlns:p14="http://schemas.microsoft.com/office/powerpoint/2010/main" val="1969215311"/>
              </p:ext>
            </p:extLst>
          </p:nvPr>
        </p:nvGraphicFramePr>
        <p:xfrm>
          <a:off x="12344400" y="5670999"/>
          <a:ext cx="4102119" cy="587939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102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49517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 b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IDPP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617">
                <a:tc>
                  <a:txBody>
                    <a:bodyPr/>
                    <a:lstStyle/>
                    <a:p>
                      <a:pPr algn="l" defTabSz="1828800">
                        <a:defRPr sz="3000"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endParaRPr/>
                    </a:p>
                    <a:p>
                      <a:pPr algn="l" defTabSz="1828800">
                        <a:defRPr sz="2700"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t>Стоимость месячной подписки, приемлемая для наибольшего числа клиентов.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4258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≈300 руб.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2" name="Table 362"/>
          <p:cNvGraphicFramePr/>
          <p:nvPr>
            <p:extLst>
              <p:ext uri="{D42A27DB-BD31-4B8C-83A1-F6EECF244321}">
                <p14:modId xmlns:p14="http://schemas.microsoft.com/office/powerpoint/2010/main" val="3667710956"/>
              </p:ext>
            </p:extLst>
          </p:nvPr>
        </p:nvGraphicFramePr>
        <p:xfrm>
          <a:off x="17310100" y="5663087"/>
          <a:ext cx="4102119" cy="588756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102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2420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 b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PME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3145">
                <a:tc>
                  <a:txBody>
                    <a:bodyPr/>
                    <a:lstStyle/>
                    <a:p>
                      <a:pPr algn="l" defTabSz="1828800">
                        <a:defRPr sz="3000"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endParaRPr/>
                    </a:p>
                    <a:p>
                      <a:pPr algn="l" defTabSz="1828800">
                        <a:defRPr sz="2900"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t>Верхний предел цены за подписку, выше него цена воспринимается необоснованно высокой.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1995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6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≈500 руб.</a:t>
                      </a:r>
                    </a:p>
                  </a:txBody>
                  <a:tcPr marL="0" marR="0" marT="0" marB="0" anchor="ctr" horzOverflow="overflow"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Какую информацию Вы искали бы или запросили у авторов платформы для принятия решения заниматься с ребенком на этом ресурсе? (открытый вопрос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354965">
              <a:lnSpc>
                <a:spcPct val="100000"/>
              </a:lnSpc>
              <a:defRPr sz="473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dirty="0" smtClean="0"/>
              <a:t>КАКУЮ ИНФОРМАЦИЮ ВЫ ИСКАЛИ БЫ ИЛИ ЗАПРОСИЛИ У АВТОРОВ ПЛАТФОРМЫ ДЛЯ ПРИНЯТИЯ РЕШЕНИЯ ЗАНИМАТЬСЯ С РЕБЕНКОМ НА ЭТОМ РЕСУРСЕ?</a:t>
            </a:r>
            <a:endParaRPr lang="ru-RU" dirty="0"/>
          </a:p>
        </p:txBody>
      </p:sp>
      <p:graphicFrame>
        <p:nvGraphicFramePr>
          <p:cNvPr id="365" name="Таблица"/>
          <p:cNvGraphicFramePr/>
          <p:nvPr>
            <p:extLst>
              <p:ext uri="{D42A27DB-BD31-4B8C-83A1-F6EECF244321}">
                <p14:modId xmlns:p14="http://schemas.microsoft.com/office/powerpoint/2010/main" val="147222362"/>
              </p:ext>
            </p:extLst>
          </p:nvPr>
        </p:nvGraphicFramePr>
        <p:xfrm>
          <a:off x="555582" y="2445433"/>
          <a:ext cx="22082235" cy="109210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8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3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404">
                <a:tc>
                  <a:txBody>
                    <a:bodyPr/>
                    <a:lstStyle/>
                    <a:p>
                      <a:pPr defTabSz="914400">
                        <a:defRPr sz="2100">
                          <a:sym typeface="Helvetica Neue Medium"/>
                        </a:defRPr>
                      </a:pPr>
                      <a:endParaRPr sz="2400" dirty="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400" b="1" dirty="0" err="1">
                          <a:solidFill>
                            <a:srgbClr val="333333"/>
                          </a:solidFill>
                          <a:sym typeface="Helvetica Neue Medium"/>
                        </a:rPr>
                        <a:t>Выборочные</a:t>
                      </a:r>
                      <a:r>
                        <a:rPr sz="2400" b="1" dirty="0">
                          <a:solidFill>
                            <a:srgbClr val="333333"/>
                          </a:solidFill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333333"/>
                          </a:solidFill>
                          <a:sym typeface="Helvetica Neue Medium"/>
                        </a:rPr>
                        <a:t>ответы</a:t>
                      </a:r>
                      <a:r>
                        <a:rPr sz="2400" b="1" dirty="0">
                          <a:solidFill>
                            <a:srgbClr val="333333"/>
                          </a:solidFill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333333"/>
                          </a:solidFill>
                          <a:sym typeface="Helvetica Neue Medium"/>
                        </a:rPr>
                        <a:t>респондентов</a:t>
                      </a:r>
                      <a:endParaRPr sz="2400" b="1" dirty="0">
                        <a:solidFill>
                          <a:srgbClr val="333333"/>
                        </a:solidFill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700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b="1" dirty="0" err="1">
                          <a:sym typeface="Helvetica Neue Medium"/>
                        </a:rPr>
                        <a:t>Соответствие</a:t>
                      </a:r>
                      <a:r>
                        <a:rPr sz="2400" b="1" dirty="0">
                          <a:sym typeface="Helvetica Neue Medium"/>
                        </a:rPr>
                        <a:t> ФГОС и </a:t>
                      </a:r>
                      <a:r>
                        <a:rPr sz="2400" b="1" dirty="0" err="1">
                          <a:sym typeface="Helvetica Neue Medium"/>
                        </a:rPr>
                        <a:t>наличие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информации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об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особенностях</a:t>
                      </a:r>
                      <a:r>
                        <a:rPr sz="2400" b="1" dirty="0">
                          <a:sym typeface="Helvetica Neue Medium"/>
                        </a:rPr>
                        <a:t>  </a:t>
                      </a:r>
                      <a:r>
                        <a:rPr sz="2400" b="1" dirty="0" err="1">
                          <a:sym typeface="Helvetica Neue Medium"/>
                        </a:rPr>
                        <a:t>разработанной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образовательной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программы</a:t>
                      </a:r>
                      <a:endParaRPr sz="2400" b="1" dirty="0"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основе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каких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образовательных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программ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будут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проходить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занятия</a:t>
                      </a:r>
                      <a:r>
                        <a:rPr sz="2400" dirty="0"/>
                        <a:t>? 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основании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какой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программы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разрабатывались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задания</a:t>
                      </a:r>
                      <a:r>
                        <a:rPr sz="2400" dirty="0"/>
                        <a:t>? 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Программа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курса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год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пример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разобранной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темы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заданий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каждому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интересующему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предмету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Разноуровневость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Возможность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составления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индивидуальных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планов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обучения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исходя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из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способностей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целей</a:t>
                      </a:r>
                      <a:r>
                        <a:rPr sz="2400" dirty="0"/>
                        <a:t>. 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Краткое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описание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темы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подсказка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для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родителей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как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объяснить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тему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чтобы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не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расходилось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объяснение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школой</a:t>
                      </a:r>
                      <a:r>
                        <a:rPr sz="2400" dirty="0"/>
                        <a:t>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55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b="1" dirty="0" err="1">
                          <a:sym typeface="Helvetica Neue Medium"/>
                        </a:rPr>
                        <a:t>Технические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особенности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платформы</a:t>
                      </a:r>
                      <a:endParaRPr sz="2400" b="1" dirty="0"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>
                          <a:sym typeface="Helvetica Neue Medium"/>
                        </a:defRPr>
                      </a:pPr>
                      <a:r>
                        <a:rPr sz="2400" dirty="0" err="1"/>
                        <a:t>Работа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без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технических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перебоев</a:t>
                      </a:r>
                      <a:r>
                        <a:rPr sz="2400" dirty="0"/>
                        <a:t> / </a:t>
                      </a:r>
                      <a:r>
                        <a:rPr sz="2400" dirty="0" err="1"/>
                        <a:t>пропускная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способность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платформы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400" dirty="0" err="1"/>
                        <a:t>Насколько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бесперебойно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работает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система</a:t>
                      </a:r>
                      <a:r>
                        <a:rPr sz="2400" dirty="0"/>
                        <a:t>. </a:t>
                      </a:r>
                      <a:r>
                        <a:rPr sz="2400" dirty="0" err="1"/>
                        <a:t>Насколько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легко</a:t>
                      </a:r>
                      <a:r>
                        <a:rPr sz="2400" dirty="0"/>
                        <a:t> и с </a:t>
                      </a:r>
                      <a:r>
                        <a:rPr sz="2400" dirty="0" err="1"/>
                        <a:t>минимальным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количеством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действий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можно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взаимодействовать</a:t>
                      </a:r>
                      <a:r>
                        <a:rPr sz="2400" dirty="0"/>
                        <a:t> с </a:t>
                      </a:r>
                      <a:r>
                        <a:rPr sz="2400" dirty="0" err="1"/>
                        <a:t>учителем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400" dirty="0" err="1"/>
                        <a:t>Четкое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расписание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занятий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позволяющее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ребёнку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просто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организовать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своё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время</a:t>
                      </a:r>
                      <a:r>
                        <a:rPr sz="2400" dirty="0"/>
                        <a:t>. </a:t>
                      </a:r>
                      <a:r>
                        <a:rPr sz="2400" dirty="0" err="1"/>
                        <a:t>Уведомления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для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родителей</a:t>
                      </a:r>
                      <a:r>
                        <a:rPr sz="2400" dirty="0"/>
                        <a:t> о </a:t>
                      </a:r>
                      <a:r>
                        <a:rPr sz="2400" dirty="0" err="1"/>
                        <a:t>посещении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прогулах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результатах</a:t>
                      </a:r>
                      <a:r>
                        <a:rPr sz="2400" dirty="0"/>
                        <a:t>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806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b="1" dirty="0" err="1">
                          <a:sym typeface="Helvetica Neue Medium"/>
                        </a:rPr>
                        <a:t>Информация</a:t>
                      </a:r>
                      <a:r>
                        <a:rPr sz="2400" b="1" dirty="0">
                          <a:sym typeface="Helvetica Neue Medium"/>
                        </a:rPr>
                        <a:t> о </a:t>
                      </a:r>
                      <a:r>
                        <a:rPr sz="2400" b="1" dirty="0" err="1">
                          <a:sym typeface="Helvetica Neue Medium"/>
                        </a:rPr>
                        <a:t>пользе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обучения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на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платформе</a:t>
                      </a:r>
                      <a:r>
                        <a:rPr sz="2400" b="1" dirty="0">
                          <a:sym typeface="Helvetica Neue Medium"/>
                        </a:rPr>
                        <a:t> и </a:t>
                      </a:r>
                      <a:r>
                        <a:rPr sz="2400" b="1" dirty="0" err="1">
                          <a:sym typeface="Helvetica Neue Medium"/>
                        </a:rPr>
                        <a:t>опыт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других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пользователей</a:t>
                      </a:r>
                      <a:endParaRPr sz="2400" b="1" dirty="0"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Пробные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уроки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проверочные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задания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400" dirty="0" err="1"/>
                        <a:t>Что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итогу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получает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ребёнок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обучаясь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вашей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платформе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Интересные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задания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для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ребенка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понятная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увлекательная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подача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учебного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материала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Опыт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результаты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статистики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работы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учителя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ранее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онлайн-платформах</a:t>
                      </a:r>
                      <a:r>
                        <a:rPr sz="2400" dirty="0"/>
                        <a:t>. </a:t>
                      </a:r>
                      <a:r>
                        <a:rPr sz="2400" dirty="0" err="1"/>
                        <a:t>Готовность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учителя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прийти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на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помощь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его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репутация</a:t>
                      </a:r>
                      <a:r>
                        <a:rPr sz="2400" dirty="0"/>
                        <a:t> в </a:t>
                      </a:r>
                      <a:r>
                        <a:rPr sz="2400" dirty="0" err="1"/>
                        <a:t>этом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плане</a:t>
                      </a:r>
                      <a:r>
                        <a:rPr sz="2400" dirty="0"/>
                        <a:t>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329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b="1" dirty="0" err="1">
                          <a:sym typeface="Helvetica Neue Medium"/>
                        </a:rPr>
                        <a:t>Наличие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рекомендаций</a:t>
                      </a:r>
                      <a:endParaRPr sz="2400" b="1" dirty="0"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Рекомендации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ректоров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преподавателей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учёных</a:t>
                      </a:r>
                      <a:r>
                        <a:rPr sz="2400" dirty="0"/>
                        <a:t> РАН.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Рекомендации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Минобр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Рекомендации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учителей</a:t>
                      </a:r>
                      <a:r>
                        <a:rPr sz="2400" dirty="0"/>
                        <a:t>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818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b="1" dirty="0">
                          <a:sym typeface="Helvetica Neue Medium"/>
                        </a:rPr>
                        <a:t>«</a:t>
                      </a:r>
                      <a:r>
                        <a:rPr sz="2400" b="1" dirty="0" err="1">
                          <a:sym typeface="Helvetica Neue Medium"/>
                        </a:rPr>
                        <a:t>Лица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платформы</a:t>
                      </a:r>
                      <a:r>
                        <a:rPr sz="2400" b="1" dirty="0">
                          <a:sym typeface="Helvetica Neue Medium"/>
                        </a:rPr>
                        <a:t>» — </a:t>
                      </a:r>
                      <a:r>
                        <a:rPr sz="2400" b="1" dirty="0" err="1">
                          <a:sym typeface="Helvetica Neue Medium"/>
                        </a:rPr>
                        <a:t>кто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разрабатывает</a:t>
                      </a:r>
                      <a:r>
                        <a:rPr sz="2400" b="1" dirty="0">
                          <a:sym typeface="Helvetica Neue Medium"/>
                        </a:rPr>
                        <a:t>, </a:t>
                      </a:r>
                      <a:r>
                        <a:rPr sz="2400" b="1" dirty="0" err="1">
                          <a:sym typeface="Helvetica Neue Medium"/>
                        </a:rPr>
                        <a:t>какой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опыт</a:t>
                      </a:r>
                      <a:r>
                        <a:rPr sz="2400" b="1" dirty="0">
                          <a:sym typeface="Helvetica Neue Medium"/>
                        </a:rPr>
                        <a:t> у </a:t>
                      </a:r>
                      <a:r>
                        <a:rPr sz="2400" b="1" dirty="0" err="1">
                          <a:sym typeface="Helvetica Neue Medium"/>
                        </a:rPr>
                        <a:t>создателей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платформы</a:t>
                      </a:r>
                      <a:endParaRPr sz="2400" b="1" dirty="0"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>
                          <a:sym typeface="Helvetica Neue Medium"/>
                        </a:defRPr>
                      </a:pPr>
                      <a:r>
                        <a:rPr sz="2400" dirty="0" err="1"/>
                        <a:t>Возраст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сотрудников</a:t>
                      </a:r>
                      <a:r>
                        <a:rPr sz="2400" dirty="0"/>
                        <a:t> и </a:t>
                      </a:r>
                      <a:r>
                        <a:rPr sz="2400" dirty="0" err="1"/>
                        <a:t>их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послужной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список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400" dirty="0" err="1"/>
                        <a:t>Педстаж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категория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личные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достижения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процент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переведённых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учащихся</a:t>
                      </a:r>
                      <a:r>
                        <a:rPr sz="2400" dirty="0"/>
                        <a:t> в </a:t>
                      </a:r>
                      <a:r>
                        <a:rPr sz="2400" dirty="0" err="1"/>
                        <a:t>лицеи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гимназии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поступивших</a:t>
                      </a:r>
                      <a:r>
                        <a:rPr sz="2400" dirty="0"/>
                        <a:t> в </a:t>
                      </a:r>
                      <a:r>
                        <a:rPr sz="2400" dirty="0" err="1"/>
                        <a:t>вузы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показатель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баллов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</a:t>
                      </a:r>
                      <a:r>
                        <a:rPr sz="2400" dirty="0"/>
                        <a:t> ЕГЭ.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96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b="1" dirty="0" err="1">
                          <a:sym typeface="Helvetica Neue Medium"/>
                        </a:rPr>
                        <a:t>Результаты</a:t>
                      </a:r>
                      <a:r>
                        <a:rPr sz="2400" b="1" dirty="0">
                          <a:sym typeface="Helvetica Neue Medium"/>
                        </a:rPr>
                        <a:t> </a:t>
                      </a:r>
                      <a:r>
                        <a:rPr sz="2400" b="1" dirty="0" err="1">
                          <a:sym typeface="Helvetica Neue Medium"/>
                        </a:rPr>
                        <a:t>обучения</a:t>
                      </a:r>
                      <a:endParaRPr sz="2400" b="1" dirty="0">
                        <a:sym typeface="Helvetica Neue Medium"/>
                      </a:endParaRP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>
                          <a:sym typeface="Helvetica Neue Medium"/>
                        </a:defRPr>
                      </a:pPr>
                      <a:r>
                        <a:rPr sz="2400" dirty="0" err="1"/>
                        <a:t>Подтверждение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прохождения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курсов</a:t>
                      </a:r>
                      <a:r>
                        <a:rPr sz="2400" dirty="0"/>
                        <a:t>.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400" dirty="0" err="1"/>
                        <a:t>Есть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ли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гарантия</a:t>
                      </a:r>
                      <a:r>
                        <a:rPr sz="2400" dirty="0"/>
                        <a:t>, </a:t>
                      </a:r>
                      <a:r>
                        <a:rPr sz="2400" dirty="0" err="1"/>
                        <a:t>что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мой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ребёнок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будет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получать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достаточно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качественные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знания</a:t>
                      </a:r>
                      <a:r>
                        <a:rPr sz="2400" dirty="0"/>
                        <a:t>, с </a:t>
                      </a:r>
                      <a:r>
                        <a:rPr sz="2400" dirty="0" err="1"/>
                        <a:t>которыми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он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сможет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поступить</a:t>
                      </a:r>
                      <a:r>
                        <a:rPr sz="2400" dirty="0"/>
                        <a:t> в </a:t>
                      </a:r>
                      <a:r>
                        <a:rPr sz="2400" dirty="0" err="1"/>
                        <a:t>высшее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учебное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заведение</a:t>
                      </a:r>
                      <a:r>
                        <a:rPr sz="2400" dirty="0"/>
                        <a:t>?</a:t>
                      </a:r>
                    </a:p>
                    <a:p>
                      <a:pPr algn="l" defTabSz="457200">
                        <a:defRPr sz="2100">
                          <a:solidFill>
                            <a:srgbClr val="333333"/>
                          </a:solidFill>
                          <a:sym typeface="Helvetica Neue Medium"/>
                        </a:defRPr>
                      </a:pPr>
                      <a:r>
                        <a:rPr sz="2400" dirty="0" err="1"/>
                        <a:t>Когда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будет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виден</a:t>
                      </a:r>
                      <a:r>
                        <a:rPr sz="2400" dirty="0"/>
                        <a:t> </a:t>
                      </a:r>
                      <a:r>
                        <a:rPr sz="2400" dirty="0" err="1"/>
                        <a:t>прогресс</a:t>
                      </a:r>
                      <a:r>
                        <a:rPr sz="2400" dirty="0"/>
                        <a:t>?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miter lim="400000"/>
                    </a:lnB>
                    <a:solidFill>
                      <a:srgbClr val="E6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Решение о пользовании платформой зачастую исходит от учителя и школы, а не родителей.…"/>
          <p:cNvSpPr txBox="1">
            <a:spLocks noGrp="1"/>
          </p:cNvSpPr>
          <p:nvPr>
            <p:ph type="body" sz="half" idx="4294967295"/>
          </p:nvPr>
        </p:nvSpPr>
        <p:spPr>
          <a:xfrm>
            <a:off x="1689100" y="3201854"/>
            <a:ext cx="10596563" cy="929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81" indent="-474281" defTabSz="616565">
              <a:lnSpc>
                <a:spcPct val="90000"/>
              </a:lnSpc>
              <a:spcBef>
                <a:spcPts val="4300"/>
              </a:spcBef>
              <a:defRPr sz="3541"/>
            </a:pPr>
            <a:r>
              <a:rPr sz="3200" dirty="0" err="1"/>
              <a:t>Решение</a:t>
            </a:r>
            <a:r>
              <a:rPr sz="3200" dirty="0"/>
              <a:t> о </a:t>
            </a:r>
            <a:r>
              <a:rPr sz="3200" dirty="0" err="1"/>
              <a:t>выборе</a:t>
            </a:r>
            <a:r>
              <a:rPr sz="3200" dirty="0"/>
              <a:t> и </a:t>
            </a:r>
            <a:r>
              <a:rPr sz="3200" dirty="0" err="1"/>
              <a:t>пользовании</a:t>
            </a:r>
            <a:r>
              <a:rPr sz="3200" dirty="0"/>
              <a:t> </a:t>
            </a:r>
            <a:r>
              <a:rPr sz="3200" dirty="0" err="1"/>
              <a:t>образовательной</a:t>
            </a:r>
            <a:r>
              <a:rPr sz="3200" dirty="0"/>
              <a:t> </a:t>
            </a:r>
            <a:r>
              <a:rPr sz="3200" dirty="0" err="1"/>
              <a:t>платформой</a:t>
            </a:r>
            <a:r>
              <a:rPr sz="3200" dirty="0"/>
              <a:t> </a:t>
            </a:r>
            <a:r>
              <a:rPr sz="3200" dirty="0" err="1"/>
              <a:t>зачастую</a:t>
            </a:r>
            <a:r>
              <a:rPr sz="3200" dirty="0"/>
              <a:t> </a:t>
            </a:r>
            <a:r>
              <a:rPr sz="3200" dirty="0" err="1"/>
              <a:t>исходит</a:t>
            </a:r>
            <a:r>
              <a:rPr sz="3200" dirty="0"/>
              <a:t> </a:t>
            </a:r>
            <a:r>
              <a:rPr sz="3200" dirty="0" err="1"/>
              <a:t>от</a:t>
            </a:r>
            <a:r>
              <a:rPr sz="3200" dirty="0"/>
              <a:t> </a:t>
            </a:r>
            <a:r>
              <a:rPr sz="3200" b="1" dirty="0" err="1"/>
              <a:t>учителя</a:t>
            </a:r>
            <a:r>
              <a:rPr sz="3200" dirty="0"/>
              <a:t>, а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от</a:t>
            </a:r>
            <a:r>
              <a:rPr sz="3200" dirty="0"/>
              <a:t> </a:t>
            </a:r>
            <a:r>
              <a:rPr sz="3200" dirty="0" err="1"/>
              <a:t>родителей</a:t>
            </a:r>
            <a:endParaRPr sz="3200" dirty="0"/>
          </a:p>
          <a:p>
            <a:pPr marL="474281" indent="-474281" defTabSz="616565">
              <a:lnSpc>
                <a:spcPct val="90000"/>
              </a:lnSpc>
              <a:spcBef>
                <a:spcPts val="4300"/>
              </a:spcBef>
              <a:defRPr sz="3541"/>
            </a:pPr>
            <a:r>
              <a:rPr sz="3200" b="1" dirty="0" err="1"/>
              <a:t>Учи.Ру</a:t>
            </a:r>
            <a:r>
              <a:rPr sz="3200" b="1" dirty="0"/>
              <a:t> </a:t>
            </a:r>
            <a:r>
              <a:rPr sz="3200" dirty="0"/>
              <a:t>— </a:t>
            </a:r>
            <a:r>
              <a:rPr sz="3200" dirty="0" err="1"/>
              <a:t>самый</a:t>
            </a:r>
            <a:r>
              <a:rPr sz="3200" dirty="0"/>
              <a:t> </a:t>
            </a:r>
            <a:r>
              <a:rPr sz="3200" dirty="0" err="1"/>
              <a:t>узнаваемый</a:t>
            </a:r>
            <a:r>
              <a:rPr sz="3200" dirty="0"/>
              <a:t> и </a:t>
            </a:r>
            <a:r>
              <a:rPr sz="3200" dirty="0" err="1"/>
              <a:t>популярный</a:t>
            </a:r>
            <a:r>
              <a:rPr sz="3200" dirty="0"/>
              <a:t> </a:t>
            </a:r>
            <a:r>
              <a:rPr sz="3200" dirty="0" err="1"/>
              <a:t>образовательный</a:t>
            </a:r>
            <a:r>
              <a:rPr sz="3200" dirty="0"/>
              <a:t> </a:t>
            </a:r>
            <a:r>
              <a:rPr sz="3200" dirty="0" err="1"/>
              <a:t>онлайн-ресурс</a:t>
            </a:r>
            <a:endParaRPr sz="3200" dirty="0"/>
          </a:p>
          <a:p>
            <a:pPr marL="474281" indent="-474281" defTabSz="616565">
              <a:lnSpc>
                <a:spcPct val="90000"/>
              </a:lnSpc>
              <a:spcBef>
                <a:spcPts val="4300"/>
              </a:spcBef>
              <a:defRPr sz="3541"/>
            </a:pPr>
            <a:r>
              <a:rPr sz="3200" dirty="0" err="1"/>
              <a:t>Также</a:t>
            </a:r>
            <a:r>
              <a:rPr sz="3200" dirty="0"/>
              <a:t> </a:t>
            </a:r>
            <a:r>
              <a:rPr sz="3200" dirty="0" err="1"/>
              <a:t>среди</a:t>
            </a:r>
            <a:r>
              <a:rPr sz="3200" dirty="0"/>
              <a:t> </a:t>
            </a:r>
            <a:r>
              <a:rPr sz="3200" dirty="0" err="1"/>
              <a:t>родителей</a:t>
            </a:r>
            <a:r>
              <a:rPr sz="3200" dirty="0"/>
              <a:t> </a:t>
            </a:r>
            <a:r>
              <a:rPr sz="3200" dirty="0" err="1"/>
              <a:t>высокая</a:t>
            </a:r>
            <a:r>
              <a:rPr sz="3200" dirty="0"/>
              <a:t> </a:t>
            </a:r>
            <a:r>
              <a:rPr sz="3200" dirty="0" err="1"/>
              <a:t>осведомленность</a:t>
            </a:r>
            <a:r>
              <a:rPr sz="3200" dirty="0"/>
              <a:t> о </a:t>
            </a:r>
            <a:r>
              <a:rPr sz="3200" b="1" dirty="0" err="1"/>
              <a:t>ЯКласс</a:t>
            </a:r>
            <a:r>
              <a:rPr sz="3200" b="1" dirty="0"/>
              <a:t> и </a:t>
            </a:r>
            <a:r>
              <a:rPr sz="3200" b="1" dirty="0" err="1"/>
              <a:t>Яндекс.Учебник</a:t>
            </a:r>
            <a:r>
              <a:rPr sz="3200" b="1" dirty="0"/>
              <a:t>, </a:t>
            </a:r>
            <a:r>
              <a:rPr sz="3200" b="1" dirty="0" err="1"/>
              <a:t>Фоксфорд</a:t>
            </a:r>
            <a:r>
              <a:rPr sz="3200" b="1" dirty="0"/>
              <a:t>, РЭШ, </a:t>
            </a:r>
            <a:r>
              <a:rPr sz="3200" b="1" dirty="0" err="1"/>
              <a:t>Интернет-урок</a:t>
            </a:r>
            <a:r>
              <a:rPr sz="3200" dirty="0"/>
              <a:t>. </a:t>
            </a:r>
            <a:r>
              <a:rPr sz="3200" dirty="0" err="1"/>
              <a:t>При</a:t>
            </a:r>
            <a:r>
              <a:rPr sz="3200" dirty="0"/>
              <a:t> </a:t>
            </a:r>
            <a:r>
              <a:rPr sz="3200" dirty="0" err="1"/>
              <a:t>выводе</a:t>
            </a:r>
            <a:r>
              <a:rPr sz="3200" dirty="0"/>
              <a:t> </a:t>
            </a:r>
            <a:r>
              <a:rPr sz="3200" dirty="0" err="1"/>
              <a:t>нового</a:t>
            </a:r>
            <a:r>
              <a:rPr sz="3200" dirty="0"/>
              <a:t> </a:t>
            </a:r>
            <a:r>
              <a:rPr sz="3200" dirty="0" err="1"/>
              <a:t>продукта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этот</a:t>
            </a:r>
            <a:r>
              <a:rPr sz="3200" dirty="0"/>
              <a:t> </a:t>
            </a:r>
            <a:r>
              <a:rPr sz="3200" dirty="0" err="1"/>
              <a:t>рынок</a:t>
            </a:r>
            <a:r>
              <a:rPr sz="3200" dirty="0"/>
              <a:t> </a:t>
            </a:r>
            <a:r>
              <a:rPr sz="3200" dirty="0" err="1"/>
              <a:t>особое</a:t>
            </a:r>
            <a:r>
              <a:rPr sz="3200" dirty="0"/>
              <a:t> </a:t>
            </a:r>
            <a:r>
              <a:rPr sz="3200" dirty="0" err="1"/>
              <a:t>внимание</a:t>
            </a:r>
            <a:r>
              <a:rPr sz="3200" dirty="0"/>
              <a:t> </a:t>
            </a:r>
            <a:r>
              <a:rPr sz="3200" dirty="0" err="1"/>
              <a:t>необходимо</a:t>
            </a:r>
            <a:r>
              <a:rPr sz="3200" dirty="0"/>
              <a:t> </a:t>
            </a:r>
            <a:r>
              <a:rPr sz="3200" dirty="0" err="1"/>
              <a:t>уделять</a:t>
            </a:r>
            <a:r>
              <a:rPr sz="3200" dirty="0"/>
              <a:t> </a:t>
            </a:r>
            <a:r>
              <a:rPr sz="3200" dirty="0" err="1"/>
              <a:t>маркетинговой</a:t>
            </a:r>
            <a:r>
              <a:rPr sz="3200" dirty="0"/>
              <a:t> и </a:t>
            </a:r>
            <a:r>
              <a:rPr sz="3200" dirty="0" err="1"/>
              <a:t>коммуникационной</a:t>
            </a:r>
            <a:r>
              <a:rPr sz="3200" dirty="0"/>
              <a:t> </a:t>
            </a:r>
            <a:r>
              <a:rPr sz="3200" dirty="0" err="1"/>
              <a:t>стратегии</a:t>
            </a:r>
            <a:endParaRPr lang="ru-RU" sz="3200" dirty="0"/>
          </a:p>
          <a:p>
            <a:pPr marL="474281" indent="-474281" defTabSz="616565">
              <a:lnSpc>
                <a:spcPct val="90000"/>
              </a:lnSpc>
              <a:spcBef>
                <a:spcPts val="4300"/>
              </a:spcBef>
              <a:defRPr sz="3541"/>
            </a:pPr>
            <a:r>
              <a:rPr lang="ru-RU" sz="3200" dirty="0"/>
              <a:t>Необходимо учитывать, что полевой этап совпал с переходом школ на дистанционное обучение, что могло повлиять на увеличение количества пользователей онлайн-платформ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689100" y="2142793"/>
            <a:ext cx="745556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ru-RU" b="1" dirty="0"/>
              <a:t>ОСВЕДОМЛЕННОСТЬ: 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13201166" y="2142793"/>
            <a:ext cx="848469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ru-RU" b="1" dirty="0"/>
              <a:t>ОПЫТ ИСПОЛЬЗОВАНИЯ:</a:t>
            </a:r>
          </a:p>
        </p:txBody>
      </p:sp>
      <p:sp>
        <p:nvSpPr>
          <p:cNvPr id="371" name="Решение о пользовании платформой зачастую исходит от учителя и школы, а не родителей.…"/>
          <p:cNvSpPr txBox="1"/>
          <p:nvPr/>
        </p:nvSpPr>
        <p:spPr>
          <a:xfrm>
            <a:off x="13201166" y="3201854"/>
            <a:ext cx="10595823" cy="92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marL="388048" indent="-388048" algn="l" defTabSz="504463">
              <a:lnSpc>
                <a:spcPct val="90000"/>
              </a:lnSpc>
              <a:spcBef>
                <a:spcPts val="3500"/>
              </a:spcBef>
              <a:buSzPct val="125000"/>
              <a:buChar char="•"/>
              <a:defRPr sz="2898">
                <a:latin typeface="+mj-lt"/>
                <a:ea typeface="+mj-ea"/>
                <a:cs typeface="+mj-cs"/>
                <a:sym typeface="Helvetica Neue"/>
              </a:defRPr>
            </a:pPr>
            <a:r>
              <a:rPr sz="3050" dirty="0" err="1">
                <a:latin typeface="+mj-lt"/>
              </a:rPr>
              <a:t>Учи.ру</a:t>
            </a:r>
            <a:r>
              <a:rPr sz="3050" dirty="0">
                <a:latin typeface="+mj-lt"/>
              </a:rPr>
              <a:t>, </a:t>
            </a:r>
            <a:r>
              <a:rPr sz="3050" dirty="0" err="1">
                <a:latin typeface="+mj-lt"/>
              </a:rPr>
              <a:t>Яндекс</a:t>
            </a:r>
            <a:r>
              <a:rPr sz="3050" dirty="0">
                <a:latin typeface="+mj-lt"/>
              </a:rPr>
              <a:t>. </a:t>
            </a:r>
            <a:r>
              <a:rPr sz="3050" dirty="0" err="1">
                <a:latin typeface="+mj-lt"/>
              </a:rPr>
              <a:t>Учебник</a:t>
            </a:r>
            <a:r>
              <a:rPr sz="3050" dirty="0">
                <a:latin typeface="+mj-lt"/>
              </a:rPr>
              <a:t>, </a:t>
            </a:r>
            <a:r>
              <a:rPr sz="3050" dirty="0" err="1">
                <a:latin typeface="+mj-lt"/>
              </a:rPr>
              <a:t>ЯКласс</a:t>
            </a:r>
            <a:r>
              <a:rPr sz="3050" dirty="0">
                <a:latin typeface="+mj-lt"/>
              </a:rPr>
              <a:t> — </a:t>
            </a:r>
            <a:r>
              <a:rPr sz="3050" dirty="0" err="1">
                <a:latin typeface="+mj-lt"/>
              </a:rPr>
              <a:t>наиболее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используемые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онлайн-платформы</a:t>
            </a:r>
            <a:r>
              <a:rPr sz="3050" dirty="0">
                <a:latin typeface="+mj-lt"/>
              </a:rPr>
              <a:t>. В </a:t>
            </a:r>
            <a:r>
              <a:rPr sz="3050" dirty="0" err="1">
                <a:latin typeface="+mj-lt"/>
              </a:rPr>
              <a:t>городах-миллионниках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также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популярна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платформа</a:t>
            </a:r>
            <a:r>
              <a:rPr sz="3050" dirty="0">
                <a:latin typeface="+mj-lt"/>
              </a:rPr>
              <a:t> МЭО, в </a:t>
            </a:r>
            <a:r>
              <a:rPr sz="3050" dirty="0" err="1">
                <a:latin typeface="+mj-lt"/>
              </a:rPr>
              <a:t>крупных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городах</a:t>
            </a:r>
            <a:r>
              <a:rPr sz="3050" dirty="0">
                <a:latin typeface="+mj-lt"/>
              </a:rPr>
              <a:t> — </a:t>
            </a:r>
            <a:r>
              <a:rPr sz="3050" dirty="0" err="1">
                <a:latin typeface="+mj-lt"/>
              </a:rPr>
              <a:t>Фоксфорд</a:t>
            </a:r>
            <a:r>
              <a:rPr sz="3050" dirty="0">
                <a:latin typeface="+mj-lt"/>
              </a:rPr>
              <a:t> и РЭШ</a:t>
            </a:r>
          </a:p>
          <a:p>
            <a:pPr marL="388048" indent="-388048" algn="l" defTabSz="504463">
              <a:lnSpc>
                <a:spcPct val="90000"/>
              </a:lnSpc>
              <a:spcBef>
                <a:spcPts val="3500"/>
              </a:spcBef>
              <a:buSzPct val="125000"/>
              <a:buChar char="•"/>
              <a:defRPr sz="2898">
                <a:latin typeface="+mj-lt"/>
                <a:ea typeface="+mj-ea"/>
                <a:cs typeface="+mj-cs"/>
                <a:sym typeface="Helvetica Neue"/>
              </a:defRPr>
            </a:pPr>
            <a:r>
              <a:rPr sz="3050" dirty="0" err="1">
                <a:latin typeface="+mj-lt"/>
              </a:rPr>
              <a:t>Основными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каналами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информации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об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образовательных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платформах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являются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рекомендации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учителей</a:t>
            </a:r>
            <a:r>
              <a:rPr sz="3050" dirty="0">
                <a:latin typeface="+mj-lt"/>
              </a:rPr>
              <a:t>, а </a:t>
            </a:r>
            <a:r>
              <a:rPr sz="3050" dirty="0" err="1">
                <a:latin typeface="+mj-lt"/>
              </a:rPr>
              <a:t>также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централизованная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работа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школ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на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образовательных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платформах</a:t>
            </a:r>
            <a:endParaRPr sz="3050" dirty="0">
              <a:latin typeface="+mj-lt"/>
            </a:endParaRPr>
          </a:p>
          <a:p>
            <a:pPr marL="400050" indent="-400050" algn="l" defTabSz="520065">
              <a:spcBef>
                <a:spcPts val="3700"/>
              </a:spcBef>
              <a:buSzPct val="125000"/>
              <a:buChar char="•"/>
              <a:defRPr sz="3024">
                <a:latin typeface="+mj-lt"/>
                <a:ea typeface="+mj-ea"/>
                <a:cs typeface="+mj-cs"/>
                <a:sym typeface="Helvetica Neue"/>
              </a:defRPr>
            </a:pPr>
            <a:r>
              <a:rPr sz="3050" dirty="0" err="1">
                <a:latin typeface="+mj-lt"/>
              </a:rPr>
              <a:t>Среди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родителей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нельзя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выделить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главную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причину</a:t>
            </a:r>
            <a:r>
              <a:rPr sz="3050" dirty="0">
                <a:latin typeface="+mj-lt"/>
              </a:rPr>
              <a:t>, </a:t>
            </a:r>
            <a:r>
              <a:rPr sz="3050" dirty="0" err="1">
                <a:latin typeface="+mj-lt"/>
              </a:rPr>
              <a:t>которая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побудила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бы</a:t>
            </a:r>
            <a:r>
              <a:rPr sz="3050" dirty="0">
                <a:latin typeface="+mj-lt"/>
              </a:rPr>
              <a:t> к </a:t>
            </a:r>
            <a:r>
              <a:rPr sz="3050" dirty="0" err="1">
                <a:latin typeface="+mj-lt"/>
              </a:rPr>
              <a:t>смене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образовательной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платформы</a:t>
            </a:r>
            <a:endParaRPr sz="3050" dirty="0">
              <a:latin typeface="+mj-lt"/>
            </a:endParaRPr>
          </a:p>
          <a:p>
            <a:pPr marL="400050" indent="-400050" algn="l" defTabSz="520065">
              <a:spcBef>
                <a:spcPts val="3700"/>
              </a:spcBef>
              <a:buSzPct val="125000"/>
              <a:buChar char="•"/>
              <a:defRPr sz="3024">
                <a:latin typeface="+mj-lt"/>
                <a:ea typeface="+mj-ea"/>
                <a:cs typeface="+mj-cs"/>
                <a:sym typeface="Helvetica Neue"/>
              </a:defRPr>
            </a:pPr>
            <a:r>
              <a:rPr sz="3050" dirty="0" err="1">
                <a:latin typeface="+mj-lt"/>
              </a:rPr>
              <a:t>Более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половины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опрошенных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во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всех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категориях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населения</a:t>
            </a:r>
            <a:r>
              <a:rPr sz="3050" dirty="0">
                <a:latin typeface="+mj-lt"/>
              </a:rPr>
              <a:t>, </a:t>
            </a:r>
            <a:r>
              <a:rPr sz="3050" dirty="0" err="1">
                <a:latin typeface="+mj-lt"/>
              </a:rPr>
              <a:t>кроме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сельских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жителей</a:t>
            </a:r>
            <a:r>
              <a:rPr sz="3050" dirty="0">
                <a:latin typeface="+mj-lt"/>
              </a:rPr>
              <a:t>, </a:t>
            </a:r>
            <a:r>
              <a:rPr sz="3050" dirty="0" err="1">
                <a:latin typeface="+mj-lt"/>
              </a:rPr>
              <a:t>пользуются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компьютером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на</a:t>
            </a:r>
            <a:r>
              <a:rPr sz="3050" dirty="0">
                <a:latin typeface="+mj-lt"/>
              </a:rPr>
              <a:t> Windows. В </a:t>
            </a:r>
            <a:r>
              <a:rPr sz="3050" dirty="0" err="1">
                <a:latin typeface="+mj-lt"/>
              </a:rPr>
              <a:t>сельской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местности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равные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доли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тех</a:t>
            </a:r>
            <a:r>
              <a:rPr sz="3050" dirty="0">
                <a:latin typeface="+mj-lt"/>
              </a:rPr>
              <a:t>, </a:t>
            </a:r>
            <a:r>
              <a:rPr sz="3050" dirty="0" err="1">
                <a:latin typeface="+mj-lt"/>
              </a:rPr>
              <a:t>кто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пользуется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телефонами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на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платформе</a:t>
            </a:r>
            <a:r>
              <a:rPr sz="3050" dirty="0">
                <a:latin typeface="+mj-lt"/>
              </a:rPr>
              <a:t> Android и ПК. </a:t>
            </a:r>
            <a:r>
              <a:rPr sz="3050" dirty="0" err="1">
                <a:latin typeface="+mj-lt"/>
              </a:rPr>
              <a:t>Это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важно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учитывать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при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разработке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продукта</a:t>
            </a:r>
            <a:r>
              <a:rPr sz="3050" dirty="0">
                <a:latin typeface="+mj-lt"/>
              </a:rPr>
              <a:t> и </a:t>
            </a:r>
            <a:r>
              <a:rPr sz="3050" dirty="0" err="1">
                <a:latin typeface="+mj-lt"/>
              </a:rPr>
              <a:t>адаптации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под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разные</a:t>
            </a:r>
            <a:r>
              <a:rPr sz="3050" dirty="0">
                <a:latin typeface="+mj-lt"/>
              </a:rPr>
              <a:t> </a:t>
            </a:r>
            <a:r>
              <a:rPr sz="3050" dirty="0" err="1">
                <a:latin typeface="+mj-lt"/>
              </a:rPr>
              <a:t>платформы</a:t>
            </a:r>
            <a:endParaRPr sz="3050" dirty="0">
              <a:latin typeface="+mj-lt"/>
            </a:endParaRPr>
          </a:p>
        </p:txBody>
      </p:sp>
      <p:sp>
        <p:nvSpPr>
          <p:cNvPr id="8" name="Выводы">
            <a:extLst>
              <a:ext uri="{FF2B5EF4-FFF2-40B4-BE49-F238E27FC236}">
                <a16:creationId xmlns:a16="http://schemas.microsoft.com/office/drawing/2014/main" xmlns="" id="{C231913C-3E9E-4254-BAE4-574875D00F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100" y="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ВЫВОДЫ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Решение о пользовании платформой зачастую исходит от учителя и школы, а не родителей.…"/>
          <p:cNvSpPr txBox="1">
            <a:spLocks noGrp="1"/>
          </p:cNvSpPr>
          <p:nvPr>
            <p:ph type="body" idx="4294967295"/>
          </p:nvPr>
        </p:nvSpPr>
        <p:spPr>
          <a:xfrm>
            <a:off x="1689100" y="3217590"/>
            <a:ext cx="21388387" cy="929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5005" indent="-425005" defTabSz="552507">
              <a:lnSpc>
                <a:spcPct val="90000"/>
              </a:lnSpc>
              <a:spcBef>
                <a:spcPts val="3900"/>
              </a:spcBef>
              <a:defRPr sz="3174"/>
            </a:pPr>
            <a:r>
              <a:rPr sz="3200" dirty="0"/>
              <a:t>88% </a:t>
            </a:r>
            <a:r>
              <a:rPr sz="3200" dirty="0" err="1"/>
              <a:t>родителей</a:t>
            </a:r>
            <a:r>
              <a:rPr sz="3200" dirty="0"/>
              <a:t> </a:t>
            </a:r>
            <a:r>
              <a:rPr sz="3200" dirty="0" err="1"/>
              <a:t>считают</a:t>
            </a:r>
            <a:r>
              <a:rPr sz="3200" dirty="0"/>
              <a:t> </a:t>
            </a:r>
            <a:r>
              <a:rPr sz="3200" dirty="0" err="1"/>
              <a:t>важным</a:t>
            </a:r>
            <a:r>
              <a:rPr sz="3200" dirty="0"/>
              <a:t>, </a:t>
            </a:r>
            <a:r>
              <a:rPr sz="3200" dirty="0" err="1"/>
              <a:t>чтобы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платформе</a:t>
            </a:r>
            <a:r>
              <a:rPr sz="3200" dirty="0"/>
              <a:t> </a:t>
            </a:r>
            <a:r>
              <a:rPr sz="3200" dirty="0" err="1"/>
              <a:t>была</a:t>
            </a:r>
            <a:r>
              <a:rPr sz="3200" dirty="0"/>
              <a:t> </a:t>
            </a:r>
            <a:r>
              <a:rPr sz="3200" b="1" dirty="0" err="1"/>
              <a:t>возможность</a:t>
            </a:r>
            <a:r>
              <a:rPr sz="3200" b="1" dirty="0"/>
              <a:t> </a:t>
            </a:r>
            <a:r>
              <a:rPr sz="3200" b="1" dirty="0" err="1"/>
              <a:t>консультации</a:t>
            </a:r>
            <a:r>
              <a:rPr sz="3200" b="1" dirty="0"/>
              <a:t> с </a:t>
            </a:r>
            <a:r>
              <a:rPr sz="3200" b="1" dirty="0" err="1"/>
              <a:t>учителями</a:t>
            </a:r>
            <a:r>
              <a:rPr sz="3200" dirty="0"/>
              <a:t>. </a:t>
            </a:r>
            <a:r>
              <a:rPr sz="3200" dirty="0" err="1"/>
              <a:t>Данная</a:t>
            </a:r>
            <a:r>
              <a:rPr sz="3200" dirty="0"/>
              <a:t> </a:t>
            </a:r>
            <a:r>
              <a:rPr sz="3200" dirty="0" err="1"/>
              <a:t>потребность</a:t>
            </a:r>
            <a:r>
              <a:rPr sz="3200" dirty="0"/>
              <a:t> </a:t>
            </a:r>
            <a:r>
              <a:rPr sz="3200" dirty="0" err="1"/>
              <a:t>соответствует</a:t>
            </a:r>
            <a:r>
              <a:rPr sz="3200" dirty="0"/>
              <a:t> </a:t>
            </a:r>
            <a:r>
              <a:rPr sz="3200" dirty="0" err="1"/>
              <a:t>одному</a:t>
            </a:r>
            <a:r>
              <a:rPr sz="3200" dirty="0"/>
              <a:t> </a:t>
            </a:r>
            <a:r>
              <a:rPr sz="3200" dirty="0" err="1"/>
              <a:t>из</a:t>
            </a:r>
            <a:r>
              <a:rPr sz="3200" dirty="0"/>
              <a:t> </a:t>
            </a:r>
            <a:r>
              <a:rPr sz="3200" dirty="0" err="1"/>
              <a:t>трендов</a:t>
            </a:r>
            <a:r>
              <a:rPr sz="3200" dirty="0"/>
              <a:t> в </a:t>
            </a:r>
            <a:r>
              <a:rPr sz="3200" dirty="0" err="1"/>
              <a:t>электронном</a:t>
            </a:r>
            <a:r>
              <a:rPr sz="3200" dirty="0"/>
              <a:t> </a:t>
            </a:r>
            <a:r>
              <a:rPr sz="3200" dirty="0" err="1"/>
              <a:t>образовании</a:t>
            </a:r>
            <a:r>
              <a:rPr sz="3200" dirty="0"/>
              <a:t> — </a:t>
            </a:r>
            <a:r>
              <a:rPr sz="3200" dirty="0" err="1"/>
              <a:t>обучению</a:t>
            </a:r>
            <a:r>
              <a:rPr sz="3200" dirty="0"/>
              <a:t> с </a:t>
            </a:r>
            <a:r>
              <a:rPr sz="3200" dirty="0" err="1"/>
              <a:t>возможностью</a:t>
            </a:r>
            <a:r>
              <a:rPr sz="3200" dirty="0"/>
              <a:t> </a:t>
            </a:r>
            <a:r>
              <a:rPr sz="3200" dirty="0" err="1"/>
              <a:t>получать</a:t>
            </a:r>
            <a:r>
              <a:rPr sz="3200" dirty="0"/>
              <a:t> </a:t>
            </a:r>
            <a:r>
              <a:rPr sz="3200" dirty="0" err="1"/>
              <a:t>обратную</a:t>
            </a:r>
            <a:r>
              <a:rPr sz="3200" dirty="0"/>
              <a:t> </a:t>
            </a:r>
            <a:r>
              <a:rPr sz="3200" dirty="0" err="1"/>
              <a:t>связь</a:t>
            </a:r>
            <a:endParaRPr sz="3200" dirty="0"/>
          </a:p>
          <a:p>
            <a:pPr marL="425005" indent="-425005" defTabSz="552507">
              <a:lnSpc>
                <a:spcPct val="90000"/>
              </a:lnSpc>
              <a:spcBef>
                <a:spcPts val="3900"/>
              </a:spcBef>
              <a:defRPr sz="3174"/>
            </a:pPr>
            <a:r>
              <a:rPr sz="3200" dirty="0" err="1"/>
              <a:t>Половина</a:t>
            </a:r>
            <a:r>
              <a:rPr sz="3200" dirty="0"/>
              <a:t> </a:t>
            </a:r>
            <a:r>
              <a:rPr sz="3200" dirty="0" err="1"/>
              <a:t>опрошенных</a:t>
            </a:r>
            <a:r>
              <a:rPr sz="3200" dirty="0"/>
              <a:t> </a:t>
            </a:r>
            <a:r>
              <a:rPr sz="3200" dirty="0" err="1"/>
              <a:t>считают</a:t>
            </a:r>
            <a:r>
              <a:rPr sz="3200" dirty="0"/>
              <a:t>, </a:t>
            </a:r>
            <a:r>
              <a:rPr sz="3200" dirty="0" err="1"/>
              <a:t>что</a:t>
            </a:r>
            <a:r>
              <a:rPr sz="3200" dirty="0"/>
              <a:t> </a:t>
            </a:r>
            <a:r>
              <a:rPr sz="3200" dirty="0" err="1"/>
              <a:t>единственным</a:t>
            </a:r>
            <a:r>
              <a:rPr sz="3200" dirty="0"/>
              <a:t> </a:t>
            </a:r>
            <a:r>
              <a:rPr sz="3200" dirty="0" err="1"/>
              <a:t>мотивом</a:t>
            </a:r>
            <a:r>
              <a:rPr sz="3200" dirty="0"/>
              <a:t> </a:t>
            </a:r>
            <a:r>
              <a:rPr sz="3200" dirty="0" err="1"/>
              <a:t>выполнять</a:t>
            </a:r>
            <a:r>
              <a:rPr sz="3200" dirty="0"/>
              <a:t> </a:t>
            </a:r>
            <a:r>
              <a:rPr sz="3200" dirty="0" err="1"/>
              <a:t>задания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платформе</a:t>
            </a:r>
            <a:r>
              <a:rPr sz="3200" dirty="0"/>
              <a:t> </a:t>
            </a:r>
            <a:r>
              <a:rPr sz="3200" dirty="0" err="1"/>
              <a:t>являются</a:t>
            </a:r>
            <a:r>
              <a:rPr sz="3200" dirty="0"/>
              <a:t> </a:t>
            </a:r>
            <a:r>
              <a:rPr sz="3200" b="1" dirty="0" err="1"/>
              <a:t>обязательные</a:t>
            </a:r>
            <a:r>
              <a:rPr sz="3200" b="1" dirty="0"/>
              <a:t> </a:t>
            </a:r>
            <a:r>
              <a:rPr sz="3200" b="1" dirty="0" err="1"/>
              <a:t>домашние</a:t>
            </a:r>
            <a:r>
              <a:rPr sz="3200" b="1" dirty="0"/>
              <a:t> </a:t>
            </a:r>
            <a:r>
              <a:rPr sz="3200" b="1" dirty="0" err="1"/>
              <a:t>задания</a:t>
            </a:r>
            <a:r>
              <a:rPr sz="3200" b="1" dirty="0"/>
              <a:t> </a:t>
            </a:r>
            <a:r>
              <a:rPr sz="3200" b="1" dirty="0" err="1"/>
              <a:t>от</a:t>
            </a:r>
            <a:r>
              <a:rPr sz="3200" b="1" dirty="0"/>
              <a:t> </a:t>
            </a:r>
            <a:r>
              <a:rPr sz="3200" b="1" dirty="0" err="1"/>
              <a:t>учител</a:t>
            </a:r>
            <a:r>
              <a:rPr lang="ru-RU" sz="3200" b="1" dirty="0"/>
              <a:t>я</a:t>
            </a:r>
            <a:endParaRPr sz="3200" b="1" dirty="0"/>
          </a:p>
          <a:p>
            <a:pPr marL="425005" indent="-425005" defTabSz="552507">
              <a:lnSpc>
                <a:spcPct val="90000"/>
              </a:lnSpc>
              <a:spcBef>
                <a:spcPts val="3900"/>
              </a:spcBef>
              <a:defRPr sz="3174"/>
            </a:pPr>
            <a:r>
              <a:rPr sz="3200" dirty="0"/>
              <a:t>В </a:t>
            </a:r>
            <a:r>
              <a:rPr sz="3200" dirty="0" err="1"/>
              <a:t>то</a:t>
            </a:r>
            <a:r>
              <a:rPr sz="3200" dirty="0"/>
              <a:t> </a:t>
            </a:r>
            <a:r>
              <a:rPr sz="3200" dirty="0" err="1"/>
              <a:t>же</a:t>
            </a:r>
            <a:r>
              <a:rPr sz="3200" dirty="0"/>
              <a:t> </a:t>
            </a:r>
            <a:r>
              <a:rPr sz="3200" dirty="0" err="1"/>
              <a:t>время</a:t>
            </a:r>
            <a:r>
              <a:rPr sz="3200" dirty="0"/>
              <a:t> </a:t>
            </a:r>
            <a:r>
              <a:rPr sz="3200" dirty="0" err="1"/>
              <a:t>практически</a:t>
            </a:r>
            <a:r>
              <a:rPr sz="3200" dirty="0"/>
              <a:t> </a:t>
            </a:r>
            <a:r>
              <a:rPr sz="3200" b="1" dirty="0"/>
              <a:t>70%</a:t>
            </a:r>
            <a:r>
              <a:rPr sz="3200" dirty="0"/>
              <a:t> </a:t>
            </a:r>
            <a:r>
              <a:rPr sz="3200" dirty="0" err="1"/>
              <a:t>уверены</a:t>
            </a:r>
            <a:r>
              <a:rPr sz="3200" dirty="0"/>
              <a:t>, </a:t>
            </a:r>
            <a:r>
              <a:rPr sz="3200" dirty="0" err="1"/>
              <a:t>что</a:t>
            </a:r>
            <a:r>
              <a:rPr sz="3200" dirty="0"/>
              <a:t> </a:t>
            </a:r>
            <a:r>
              <a:rPr sz="3200" b="1" dirty="0" err="1"/>
              <a:t>хотели</a:t>
            </a:r>
            <a:r>
              <a:rPr sz="3200" b="1" dirty="0"/>
              <a:t> </a:t>
            </a:r>
            <a:r>
              <a:rPr sz="3200" b="1" dirty="0" err="1"/>
              <a:t>бы</a:t>
            </a:r>
            <a:r>
              <a:rPr sz="3200" b="1" dirty="0"/>
              <a:t>, </a:t>
            </a:r>
            <a:r>
              <a:rPr sz="3200" b="1" dirty="0" err="1"/>
              <a:t>чтобы</a:t>
            </a:r>
            <a:r>
              <a:rPr sz="3200" b="1" dirty="0"/>
              <a:t> </a:t>
            </a:r>
            <a:r>
              <a:rPr sz="3200" b="1" dirty="0" err="1"/>
              <a:t>их</a:t>
            </a:r>
            <a:r>
              <a:rPr sz="3200" b="1" dirty="0"/>
              <a:t> </a:t>
            </a:r>
            <a:r>
              <a:rPr sz="3200" b="1" dirty="0" err="1"/>
              <a:t>ребенок</a:t>
            </a:r>
            <a:r>
              <a:rPr sz="3200" b="1" dirty="0"/>
              <a:t> </a:t>
            </a:r>
            <a:r>
              <a:rPr sz="3200" b="1" dirty="0" err="1"/>
              <a:t>занимался</a:t>
            </a:r>
            <a:r>
              <a:rPr sz="3200" b="1" dirty="0"/>
              <a:t> </a:t>
            </a:r>
            <a:r>
              <a:rPr sz="3200" b="1" dirty="0" err="1"/>
              <a:t>на</a:t>
            </a:r>
            <a:r>
              <a:rPr sz="3200" b="1" dirty="0"/>
              <a:t> </a:t>
            </a:r>
            <a:r>
              <a:rPr sz="3200" b="1" dirty="0" err="1"/>
              <a:t>образовательной</a:t>
            </a:r>
            <a:r>
              <a:rPr sz="3200" b="1" dirty="0"/>
              <a:t> </a:t>
            </a:r>
            <a:r>
              <a:rPr sz="3200" b="1" dirty="0" err="1"/>
              <a:t>платформе</a:t>
            </a:r>
            <a:r>
              <a:rPr sz="3200" b="1" dirty="0"/>
              <a:t> </a:t>
            </a:r>
            <a:r>
              <a:rPr sz="3200" dirty="0" err="1"/>
              <a:t>дополнительно</a:t>
            </a:r>
            <a:r>
              <a:rPr sz="3200" dirty="0"/>
              <a:t> к </a:t>
            </a:r>
            <a:r>
              <a:rPr sz="3200" dirty="0" err="1"/>
              <a:t>школьной</a:t>
            </a:r>
            <a:r>
              <a:rPr sz="3200" dirty="0"/>
              <a:t> </a:t>
            </a:r>
            <a:r>
              <a:rPr sz="3200" dirty="0" err="1"/>
              <a:t>программе</a:t>
            </a:r>
            <a:endParaRPr sz="3200" dirty="0"/>
          </a:p>
          <a:p>
            <a:pPr marL="425005" indent="-425005" defTabSz="552507">
              <a:lnSpc>
                <a:spcPct val="90000"/>
              </a:lnSpc>
              <a:spcBef>
                <a:spcPts val="3900"/>
              </a:spcBef>
              <a:defRPr sz="3174"/>
            </a:pPr>
            <a:r>
              <a:rPr sz="3200" dirty="0" err="1"/>
              <a:t>Все</a:t>
            </a:r>
            <a:r>
              <a:rPr sz="3200" dirty="0"/>
              <a:t> </a:t>
            </a:r>
            <a:r>
              <a:rPr sz="3200" dirty="0" err="1"/>
              <a:t>заявленные</a:t>
            </a:r>
            <a:r>
              <a:rPr sz="3200" dirty="0"/>
              <a:t> </a:t>
            </a:r>
            <a:r>
              <a:rPr sz="3200" dirty="0" err="1"/>
              <a:t>функции</a:t>
            </a:r>
            <a:r>
              <a:rPr sz="3200" dirty="0"/>
              <a:t>, </a:t>
            </a:r>
            <a:r>
              <a:rPr sz="3200" dirty="0" err="1"/>
              <a:t>которые</a:t>
            </a:r>
            <a:r>
              <a:rPr sz="3200" dirty="0"/>
              <a:t> </a:t>
            </a:r>
            <a:r>
              <a:rPr sz="3200" dirty="0" err="1"/>
              <a:t>планируются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 smtClean="0"/>
              <a:t>платформе</a:t>
            </a:r>
            <a:r>
              <a:rPr sz="3200" dirty="0" smtClean="0"/>
              <a:t>, </a:t>
            </a:r>
            <a:r>
              <a:rPr sz="3200" dirty="0" err="1"/>
              <a:t>кажутся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большинства</a:t>
            </a:r>
            <a:r>
              <a:rPr sz="3200" dirty="0"/>
              <a:t> </a:t>
            </a:r>
            <a:r>
              <a:rPr sz="3200" dirty="0" err="1"/>
              <a:t>родителей</a:t>
            </a:r>
            <a:r>
              <a:rPr sz="3200" dirty="0"/>
              <a:t> </a:t>
            </a:r>
            <a:r>
              <a:rPr sz="3200" dirty="0" err="1" smtClean="0"/>
              <a:t>важными</a:t>
            </a:r>
            <a:r>
              <a:rPr lang="ru-RU" sz="3200" dirty="0" smtClean="0"/>
              <a:t>. </a:t>
            </a:r>
            <a:endParaRPr sz="3200" dirty="0"/>
          </a:p>
          <a:p>
            <a:pPr marL="425005" indent="-425005" defTabSz="552507">
              <a:lnSpc>
                <a:spcPct val="90000"/>
              </a:lnSpc>
              <a:spcBef>
                <a:spcPts val="3900"/>
              </a:spcBef>
              <a:defRPr sz="3174"/>
            </a:pPr>
            <a:r>
              <a:rPr sz="3200" dirty="0" err="1"/>
              <a:t>Рекомендованная</a:t>
            </a:r>
            <a:r>
              <a:rPr sz="3200" dirty="0"/>
              <a:t> </a:t>
            </a:r>
            <a:r>
              <a:rPr sz="3200" b="1" dirty="0" err="1"/>
              <a:t>цена</a:t>
            </a:r>
            <a:r>
              <a:rPr sz="3200" b="1" dirty="0"/>
              <a:t> </a:t>
            </a:r>
            <a:r>
              <a:rPr sz="3200" b="1" dirty="0" err="1"/>
              <a:t>за</a:t>
            </a:r>
            <a:r>
              <a:rPr sz="3200" b="1" dirty="0"/>
              <a:t> </a:t>
            </a:r>
            <a:r>
              <a:rPr sz="3200" b="1" dirty="0" err="1"/>
              <a:t>подписку</a:t>
            </a:r>
            <a:r>
              <a:rPr sz="3200" b="1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месяц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образовательный</a:t>
            </a:r>
            <a:r>
              <a:rPr sz="3200" dirty="0"/>
              <a:t> </a:t>
            </a:r>
            <a:r>
              <a:rPr sz="3200" dirty="0" err="1"/>
              <a:t>сервис</a:t>
            </a:r>
            <a:r>
              <a:rPr sz="3200" dirty="0"/>
              <a:t> </a:t>
            </a:r>
            <a:r>
              <a:rPr sz="3200" dirty="0" err="1"/>
              <a:t>составляет</a:t>
            </a:r>
            <a:r>
              <a:rPr sz="3200" dirty="0"/>
              <a:t> </a:t>
            </a:r>
            <a:r>
              <a:rPr sz="3200" b="1" dirty="0" err="1"/>
              <a:t>от</a:t>
            </a:r>
            <a:r>
              <a:rPr sz="3200" b="1" dirty="0"/>
              <a:t> 200 </a:t>
            </a:r>
            <a:r>
              <a:rPr sz="3200" b="1" dirty="0" err="1"/>
              <a:t>до</a:t>
            </a:r>
            <a:r>
              <a:rPr sz="3200" b="1" dirty="0"/>
              <a:t> 500 </a:t>
            </a:r>
            <a:r>
              <a:rPr sz="3200" b="1" dirty="0" err="1"/>
              <a:t>руб</a:t>
            </a:r>
            <a:endParaRPr sz="3200" b="1" dirty="0"/>
          </a:p>
          <a:p>
            <a:pPr marL="425005" indent="-425005" defTabSz="552507">
              <a:lnSpc>
                <a:spcPct val="90000"/>
              </a:lnSpc>
              <a:spcBef>
                <a:spcPts val="3900"/>
              </a:spcBef>
              <a:defRPr sz="3174"/>
            </a:pPr>
            <a:r>
              <a:rPr sz="3200" dirty="0" err="1"/>
              <a:t>При</a:t>
            </a:r>
            <a:r>
              <a:rPr sz="3200" dirty="0"/>
              <a:t> </a:t>
            </a:r>
            <a:r>
              <a:rPr sz="3200" dirty="0" err="1"/>
              <a:t>разработке</a:t>
            </a:r>
            <a:r>
              <a:rPr sz="3200" dirty="0"/>
              <a:t> </a:t>
            </a:r>
            <a:r>
              <a:rPr sz="3200" dirty="0" err="1"/>
              <a:t>платформы</a:t>
            </a:r>
            <a:r>
              <a:rPr sz="3200" dirty="0"/>
              <a:t> </a:t>
            </a:r>
            <a:r>
              <a:rPr sz="3200" dirty="0" err="1"/>
              <a:t>необходимо</a:t>
            </a:r>
            <a:r>
              <a:rPr sz="3200" dirty="0"/>
              <a:t> </a:t>
            </a:r>
            <a:r>
              <a:rPr sz="3200" dirty="0" err="1"/>
              <a:t>учитывать</a:t>
            </a:r>
            <a:r>
              <a:rPr sz="3200" dirty="0"/>
              <a:t>, </a:t>
            </a:r>
            <a:r>
              <a:rPr sz="3200" dirty="0" err="1"/>
              <a:t>что</a:t>
            </a:r>
            <a:r>
              <a:rPr sz="3200" dirty="0"/>
              <a:t> </a:t>
            </a:r>
            <a:r>
              <a:rPr sz="3200" dirty="0" err="1"/>
              <a:t>потенциальным</a:t>
            </a:r>
            <a:r>
              <a:rPr sz="3200" dirty="0"/>
              <a:t> </a:t>
            </a:r>
            <a:r>
              <a:rPr sz="3200" dirty="0" err="1"/>
              <a:t>пользователям</a:t>
            </a:r>
            <a:r>
              <a:rPr sz="3200" dirty="0"/>
              <a:t> </a:t>
            </a:r>
            <a:r>
              <a:rPr sz="3200" dirty="0" err="1"/>
              <a:t>очень</a:t>
            </a:r>
            <a:r>
              <a:rPr sz="3200" dirty="0"/>
              <a:t> </a:t>
            </a:r>
            <a:r>
              <a:rPr sz="3200" dirty="0" err="1"/>
              <a:t>важна</a:t>
            </a:r>
            <a:r>
              <a:rPr sz="3200" dirty="0"/>
              <a:t> </a:t>
            </a:r>
            <a:r>
              <a:rPr sz="3200" b="1" dirty="0" err="1"/>
              <a:t>информация</a:t>
            </a:r>
            <a:r>
              <a:rPr sz="3200" b="1" dirty="0"/>
              <a:t> о </a:t>
            </a:r>
            <a:r>
              <a:rPr sz="3200" b="1" dirty="0" err="1"/>
              <a:t>качестве</a:t>
            </a:r>
            <a:r>
              <a:rPr sz="3200" b="1" dirty="0"/>
              <a:t> </a:t>
            </a:r>
            <a:r>
              <a:rPr sz="3200" b="1" dirty="0" err="1"/>
              <a:t>продукта</a:t>
            </a:r>
            <a:r>
              <a:rPr sz="3200" dirty="0"/>
              <a:t>. </a:t>
            </a:r>
            <a:r>
              <a:rPr sz="3200" dirty="0" err="1"/>
              <a:t>Это</a:t>
            </a:r>
            <a:r>
              <a:rPr sz="3200" dirty="0"/>
              <a:t> </a:t>
            </a:r>
            <a:r>
              <a:rPr sz="3200" dirty="0" err="1"/>
              <a:t>выражается</a:t>
            </a:r>
            <a:r>
              <a:rPr sz="3200" dirty="0"/>
              <a:t> </a:t>
            </a:r>
            <a:r>
              <a:rPr sz="3200" dirty="0" err="1"/>
              <a:t>через</a:t>
            </a:r>
            <a:r>
              <a:rPr sz="3200" dirty="0"/>
              <a:t> </a:t>
            </a:r>
            <a:r>
              <a:rPr sz="3200" dirty="0" err="1"/>
              <a:t>поиск</a:t>
            </a:r>
            <a:r>
              <a:rPr sz="3200" dirty="0"/>
              <a:t> </a:t>
            </a:r>
            <a:r>
              <a:rPr sz="3200" dirty="0" err="1"/>
              <a:t>информации</a:t>
            </a:r>
            <a:r>
              <a:rPr sz="3200" dirty="0"/>
              <a:t> о </a:t>
            </a:r>
            <a:r>
              <a:rPr sz="3200" dirty="0" err="1"/>
              <a:t>соответствии</a:t>
            </a:r>
            <a:r>
              <a:rPr sz="3200" dirty="0"/>
              <a:t> </a:t>
            </a:r>
            <a:r>
              <a:rPr sz="3200" dirty="0" err="1"/>
              <a:t>разработанных</a:t>
            </a:r>
            <a:r>
              <a:rPr sz="3200" dirty="0"/>
              <a:t> </a:t>
            </a:r>
            <a:r>
              <a:rPr sz="3200" dirty="0" err="1"/>
              <a:t>программ</a:t>
            </a:r>
            <a:r>
              <a:rPr sz="3200" dirty="0"/>
              <a:t> ФГОС и </a:t>
            </a:r>
            <a:r>
              <a:rPr sz="3200" dirty="0" err="1"/>
              <a:t>применимых</a:t>
            </a:r>
            <a:r>
              <a:rPr sz="3200" dirty="0"/>
              <a:t> </a:t>
            </a:r>
            <a:r>
              <a:rPr sz="3200" dirty="0" err="1"/>
              <a:t>методиках</a:t>
            </a:r>
            <a:r>
              <a:rPr sz="3200" dirty="0"/>
              <a:t> </a:t>
            </a:r>
            <a:r>
              <a:rPr sz="3200" dirty="0" err="1"/>
              <a:t>обучения</a:t>
            </a:r>
            <a:r>
              <a:rPr sz="3200" dirty="0"/>
              <a:t>.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менее</a:t>
            </a:r>
            <a:r>
              <a:rPr sz="3200" dirty="0"/>
              <a:t> </a:t>
            </a:r>
            <a:r>
              <a:rPr sz="3200" dirty="0" err="1"/>
              <a:t>важна</a:t>
            </a:r>
            <a:r>
              <a:rPr sz="3200" dirty="0"/>
              <a:t> </a:t>
            </a:r>
            <a:r>
              <a:rPr sz="3200" b="1" dirty="0" err="1"/>
              <a:t>информация</a:t>
            </a:r>
            <a:r>
              <a:rPr sz="3200" b="1" dirty="0"/>
              <a:t> о </a:t>
            </a:r>
            <a:r>
              <a:rPr sz="3200" b="1" dirty="0" err="1"/>
              <a:t>будущих</a:t>
            </a:r>
            <a:r>
              <a:rPr sz="3200" b="1" dirty="0"/>
              <a:t> </a:t>
            </a:r>
            <a:r>
              <a:rPr sz="3200" b="1" dirty="0" err="1"/>
              <a:t>результатах</a:t>
            </a:r>
            <a:r>
              <a:rPr sz="3200" b="1" dirty="0"/>
              <a:t> </a:t>
            </a:r>
            <a:r>
              <a:rPr sz="3200" b="1" dirty="0" err="1"/>
              <a:t>обучения</a:t>
            </a:r>
            <a:r>
              <a:rPr sz="3200" dirty="0"/>
              <a:t>. </a:t>
            </a:r>
            <a:r>
              <a:rPr sz="3200" dirty="0" err="1"/>
              <a:t>Большое</a:t>
            </a:r>
            <a:r>
              <a:rPr sz="3200" dirty="0"/>
              <a:t> </a:t>
            </a:r>
            <a:r>
              <a:rPr sz="3200" dirty="0" err="1"/>
              <a:t>внимание</a:t>
            </a:r>
            <a:r>
              <a:rPr sz="3200" dirty="0"/>
              <a:t> </a:t>
            </a:r>
            <a:r>
              <a:rPr sz="3200" dirty="0" err="1"/>
              <a:t>обращают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b="1" dirty="0" err="1"/>
              <a:t>отзывы</a:t>
            </a:r>
            <a:r>
              <a:rPr sz="3200" b="1" dirty="0"/>
              <a:t>, </a:t>
            </a:r>
            <a:r>
              <a:rPr sz="3200" b="1" dirty="0" err="1"/>
              <a:t>рекомендации</a:t>
            </a:r>
            <a:r>
              <a:rPr sz="3200" b="1" dirty="0"/>
              <a:t> </a:t>
            </a:r>
            <a:r>
              <a:rPr sz="3200" dirty="0" err="1"/>
              <a:t>от</a:t>
            </a:r>
            <a:r>
              <a:rPr sz="3200" dirty="0"/>
              <a:t> </a:t>
            </a:r>
            <a:r>
              <a:rPr sz="3200" dirty="0" err="1"/>
              <a:t>экспертного</a:t>
            </a:r>
            <a:r>
              <a:rPr sz="3200" dirty="0"/>
              <a:t> </a:t>
            </a:r>
            <a:r>
              <a:rPr sz="3200" dirty="0" err="1"/>
              <a:t>сообщества</a:t>
            </a:r>
            <a:endParaRPr sz="3200" dirty="0"/>
          </a:p>
        </p:txBody>
      </p:sp>
      <p:sp>
        <p:nvSpPr>
          <p:cNvPr id="375" name="Shape 375"/>
          <p:cNvSpPr txBox="1"/>
          <p:nvPr/>
        </p:nvSpPr>
        <p:spPr>
          <a:xfrm>
            <a:off x="1689100" y="2209896"/>
            <a:ext cx="837408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ru-RU" b="1" dirty="0"/>
              <a:t>РАЗРАБОТКА ПРОДУКТА:</a:t>
            </a:r>
          </a:p>
        </p:txBody>
      </p:sp>
      <p:sp>
        <p:nvSpPr>
          <p:cNvPr id="5" name="Выводы">
            <a:extLst>
              <a:ext uri="{FF2B5EF4-FFF2-40B4-BE49-F238E27FC236}">
                <a16:creationId xmlns:a16="http://schemas.microsoft.com/office/drawing/2014/main" xmlns="" id="{74922982-B0EE-4A10-A120-67871EBA0C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100" y="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ВЫВОДЫ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ортрет респондента"/>
          <p:cNvSpPr txBox="1">
            <a:spLocks noGrp="1"/>
          </p:cNvSpPr>
          <p:nvPr>
            <p:ph type="title" idx="4294967295"/>
          </p:nvPr>
        </p:nvSpPr>
        <p:spPr>
          <a:xfrm>
            <a:off x="1502062" y="-63535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ПОРТРЕТ РЕСПОНДЕНТА</a:t>
            </a:r>
          </a:p>
        </p:txBody>
      </p:sp>
      <p:sp>
        <p:nvSpPr>
          <p:cNvPr id="171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609647" y="12139170"/>
            <a:ext cx="7098539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Q19: </a:t>
            </a:r>
            <a:r>
              <a:rPr dirty="0" err="1"/>
              <a:t>Скажите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, </a:t>
            </a:r>
            <a:r>
              <a:rPr dirty="0" err="1"/>
              <a:t>сколько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полных</a:t>
            </a:r>
            <a:r>
              <a:rPr dirty="0"/>
              <a:t> </a:t>
            </a:r>
            <a:r>
              <a:rPr dirty="0" err="1"/>
              <a:t>лет</a:t>
            </a:r>
            <a:r>
              <a:rPr dirty="0"/>
              <a:t>?  </a:t>
            </a:r>
          </a:p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Q20: В </a:t>
            </a:r>
            <a:r>
              <a:rPr dirty="0" err="1"/>
              <a:t>каком</a:t>
            </a:r>
            <a:r>
              <a:rPr dirty="0"/>
              <a:t> </a:t>
            </a:r>
            <a:r>
              <a:rPr dirty="0" err="1"/>
              <a:t>регионе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проживаете</a:t>
            </a:r>
            <a:r>
              <a:rPr dirty="0"/>
              <a:t> в </a:t>
            </a:r>
            <a:r>
              <a:rPr dirty="0" err="1"/>
              <a:t>настоящее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? </a:t>
            </a:r>
          </a:p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Q21: В </a:t>
            </a:r>
            <a:r>
              <a:rPr dirty="0" err="1"/>
              <a:t>настоящее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проживаете</a:t>
            </a:r>
            <a:r>
              <a:rPr dirty="0"/>
              <a:t>: </a:t>
            </a:r>
          </a:p>
        </p:txBody>
      </p:sp>
      <p:sp>
        <p:nvSpPr>
          <p:cNvPr id="174" name="Диапазон приемлемых цен: от 200 до 500 руб."/>
          <p:cNvSpPr txBox="1"/>
          <p:nvPr/>
        </p:nvSpPr>
        <p:spPr>
          <a:xfrm>
            <a:off x="1882223" y="3054975"/>
            <a:ext cx="2204059" cy="708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algn="l" defTabSz="457200">
              <a:lnSpc>
                <a:spcPts val="5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Возраст</a:t>
            </a:r>
            <a:endParaRPr dirty="0"/>
          </a:p>
        </p:txBody>
      </p:sp>
      <p:sp>
        <p:nvSpPr>
          <p:cNvPr id="175" name="Диапазон приемлемых цен: от 300 до 500 руб."/>
          <p:cNvSpPr txBox="1"/>
          <p:nvPr/>
        </p:nvSpPr>
        <p:spPr>
          <a:xfrm>
            <a:off x="16397466" y="12382482"/>
            <a:ext cx="573801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indent="207008" algn="just" defTabSz="457200">
              <a:defRPr sz="1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l"/>
            <a:endParaRPr sz="1400" dirty="0"/>
          </a:p>
        </p:txBody>
      </p:sp>
      <p:sp>
        <p:nvSpPr>
          <p:cNvPr id="177" name="Диапазон приемлемых цен: от 200 до 500 руб."/>
          <p:cNvSpPr txBox="1"/>
          <p:nvPr/>
        </p:nvSpPr>
        <p:spPr>
          <a:xfrm>
            <a:off x="16563254" y="3054975"/>
            <a:ext cx="4856277" cy="708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algn="l" defTabSz="457200">
              <a:lnSpc>
                <a:spcPts val="5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Регион</a:t>
            </a:r>
            <a:r>
              <a:rPr dirty="0"/>
              <a:t> </a:t>
            </a:r>
            <a:r>
              <a:rPr dirty="0" err="1"/>
              <a:t>проживания</a:t>
            </a:r>
            <a:endParaRPr dirty="0"/>
          </a:p>
        </p:txBody>
      </p:sp>
      <p:sp>
        <p:nvSpPr>
          <p:cNvPr id="178" name="Диапазон приемлемых цен: от 200 до 500 руб."/>
          <p:cNvSpPr txBox="1"/>
          <p:nvPr/>
        </p:nvSpPr>
        <p:spPr>
          <a:xfrm>
            <a:off x="7521752" y="2851775"/>
            <a:ext cx="6688278" cy="1115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207008" defTabSz="457200">
              <a:lnSpc>
                <a:spcPts val="4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pP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проживания</a:t>
            </a:r>
            <a:r>
              <a:rPr dirty="0"/>
              <a:t> </a:t>
            </a:r>
            <a:br>
              <a:rPr dirty="0"/>
            </a:b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типу</a:t>
            </a:r>
            <a:r>
              <a:rPr dirty="0"/>
              <a:t> </a:t>
            </a:r>
            <a:r>
              <a:rPr dirty="0" err="1"/>
              <a:t>населенного</a:t>
            </a:r>
            <a:r>
              <a:rPr dirty="0"/>
              <a:t> </a:t>
            </a:r>
            <a:r>
              <a:rPr dirty="0" err="1"/>
              <a:t>пункта</a:t>
            </a:r>
            <a:endParaRPr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4CD94EE3-D241-4F8C-B2EE-14F266E42951}"/>
              </a:ext>
            </a:extLst>
          </p:cNvPr>
          <p:cNvGrpSpPr/>
          <p:nvPr/>
        </p:nvGrpSpPr>
        <p:grpSpPr>
          <a:xfrm>
            <a:off x="209697" y="4982712"/>
            <a:ext cx="5549113" cy="6072891"/>
            <a:chOff x="155375" y="3836293"/>
            <a:chExt cx="7139967" cy="7813906"/>
          </a:xfrm>
        </p:grpSpPr>
        <p:graphicFrame>
          <p:nvGraphicFramePr>
            <p:cNvPr id="170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819507265"/>
                </p:ext>
              </p:extLst>
            </p:nvPr>
          </p:nvGraphicFramePr>
          <p:xfrm>
            <a:off x="155375" y="3924686"/>
            <a:ext cx="7139967" cy="7725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xmlns="" id="{A63A160D-0ED7-4092-9632-8231A8CEC14D}"/>
                </a:ext>
              </a:extLst>
            </p:cNvPr>
            <p:cNvCxnSpPr>
              <a:cxnSpLocks/>
            </p:cNvCxnSpPr>
            <p:nvPr/>
          </p:nvCxnSpPr>
          <p:spPr>
            <a:xfrm>
              <a:off x="5062654" y="5441795"/>
              <a:ext cx="1499869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24BEAA5-06CE-46BA-B4CA-2084DCE627CC}"/>
                </a:ext>
              </a:extLst>
            </p:cNvPr>
            <p:cNvSpPr txBox="1"/>
            <p:nvPr/>
          </p:nvSpPr>
          <p:spPr>
            <a:xfrm>
              <a:off x="5202259" y="4895658"/>
              <a:ext cx="1592299" cy="528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25-34</a:t>
              </a:r>
              <a:r>
                <a:rPr kumimoji="0" lang="ru-RU" sz="20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лет</a:t>
              </a:r>
              <a:endPara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ACB0A780-B07A-4BF4-904F-2E697B4E4FB7}"/>
                </a:ext>
              </a:extLst>
            </p:cNvPr>
            <p:cNvGrpSpPr/>
            <p:nvPr/>
          </p:nvGrpSpPr>
          <p:grpSpPr>
            <a:xfrm>
              <a:off x="3712031" y="4348976"/>
              <a:ext cx="1204331" cy="706983"/>
              <a:chOff x="3712031" y="4348976"/>
              <a:chExt cx="1204331" cy="706983"/>
            </a:xfrm>
          </p:grpSpPr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FBA6056F-F62F-4598-A44B-AFC9B58AB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2031" y="4348976"/>
                <a:ext cx="1204331" cy="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5BB8C721-3805-4476-9930-182DB6367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2031" y="4348976"/>
                <a:ext cx="0" cy="706983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9AAC412-15F1-4933-B610-FE3CED4B6113}"/>
                </a:ext>
              </a:extLst>
            </p:cNvPr>
            <p:cNvSpPr txBox="1"/>
            <p:nvPr/>
          </p:nvSpPr>
          <p:spPr>
            <a:xfrm>
              <a:off x="4029202" y="3836293"/>
              <a:ext cx="781712" cy="528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55</a:t>
              </a:r>
              <a:r>
                <a:rPr kumimoji="0" lang="en-US" sz="20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+</a:t>
              </a:r>
              <a:r>
                <a:rPr kumimoji="0" lang="ru-RU" sz="20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endPara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7A6140AF-0C3E-4000-8119-68372E178A5B}"/>
                </a:ext>
              </a:extLst>
            </p:cNvPr>
            <p:cNvGrpSpPr/>
            <p:nvPr/>
          </p:nvGrpSpPr>
          <p:grpSpPr>
            <a:xfrm flipV="1">
              <a:off x="3712031" y="9991493"/>
              <a:ext cx="3030314" cy="706983"/>
              <a:chOff x="3712031" y="4348976"/>
              <a:chExt cx="3030314" cy="706983"/>
            </a:xfrm>
          </p:grpSpPr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726C20C7-2AC5-4E08-8B4C-575FEACD0D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031" y="4348976"/>
                <a:ext cx="3030314" cy="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AE851FFE-8FF4-48E1-8306-C49DA9BC6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2031" y="4348976"/>
                <a:ext cx="0" cy="706983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162D6D3-0BD4-46DE-B2E9-611DD5157830}"/>
                </a:ext>
              </a:extLst>
            </p:cNvPr>
            <p:cNvSpPr txBox="1"/>
            <p:nvPr/>
          </p:nvSpPr>
          <p:spPr>
            <a:xfrm>
              <a:off x="5076055" y="10121773"/>
              <a:ext cx="1889307" cy="607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35-44</a:t>
              </a:r>
              <a:r>
                <a:rPr kumimoji="0" lang="ru-RU" sz="24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лет</a:t>
              </a:r>
              <a:endParaRPr kumimoji="0" lang="ru-RU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A735BA65-79B1-47B2-A0AC-87F4F80ABE4E}"/>
                </a:ext>
              </a:extLst>
            </p:cNvPr>
            <p:cNvGrpSpPr/>
            <p:nvPr/>
          </p:nvGrpSpPr>
          <p:grpSpPr>
            <a:xfrm>
              <a:off x="875567" y="4942642"/>
              <a:ext cx="1204331" cy="706983"/>
              <a:chOff x="875567" y="4942642"/>
              <a:chExt cx="1204331" cy="706983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xmlns="" id="{5F3006EE-030A-4E55-9BDF-929BC3CE95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5567" y="4942642"/>
                <a:ext cx="1204331" cy="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xmlns="" id="{1EED3803-3E87-4881-AEF1-1906F756AF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9898" y="4942642"/>
                <a:ext cx="0" cy="706983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4FBBBD8-3939-4BAA-AA31-716D3AC91C37}"/>
                </a:ext>
              </a:extLst>
            </p:cNvPr>
            <p:cNvSpPr txBox="1"/>
            <p:nvPr/>
          </p:nvSpPr>
          <p:spPr>
            <a:xfrm>
              <a:off x="629510" y="4439390"/>
              <a:ext cx="1592299" cy="528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45-54</a:t>
              </a:r>
              <a:r>
                <a:rPr kumimoji="0" lang="ru-RU" sz="200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лет</a:t>
              </a:r>
              <a:endPara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90F77E0C-66AB-433A-BCBE-9FE84C9B8FB5}"/>
              </a:ext>
            </a:extLst>
          </p:cNvPr>
          <p:cNvCxnSpPr>
            <a:cxnSpLocks/>
          </p:cNvCxnSpPr>
          <p:nvPr/>
        </p:nvCxnSpPr>
        <p:spPr>
          <a:xfrm>
            <a:off x="11450269" y="6281234"/>
            <a:ext cx="2328005" cy="0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9F05B67-06B5-44CA-B627-65F3CC5E7BBF}"/>
              </a:ext>
            </a:extLst>
          </p:cNvPr>
          <p:cNvGrpSpPr/>
          <p:nvPr/>
        </p:nvGrpSpPr>
        <p:grpSpPr>
          <a:xfrm>
            <a:off x="7540593" y="5467494"/>
            <a:ext cx="6102241" cy="5784958"/>
            <a:chOff x="6987830" y="4352790"/>
            <a:chExt cx="7851671" cy="7443427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33801A45-F440-4BD7-AB68-289F347BD17E}"/>
                </a:ext>
              </a:extLst>
            </p:cNvPr>
            <p:cNvCxnSpPr>
              <a:cxnSpLocks/>
            </p:cNvCxnSpPr>
            <p:nvPr/>
          </p:nvCxnSpPr>
          <p:spPr>
            <a:xfrm>
              <a:off x="8073073" y="5365042"/>
              <a:ext cx="2022000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aphicFrame>
          <p:nvGraphicFramePr>
            <p:cNvPr id="173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2846192195"/>
                </p:ext>
              </p:extLst>
            </p:nvPr>
          </p:nvGraphicFramePr>
          <p:xfrm>
            <a:off x="8222417" y="4942642"/>
            <a:ext cx="5841557" cy="6853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A5EB366-AB07-4B99-AF3B-EA1374670899}"/>
                </a:ext>
              </a:extLst>
            </p:cNvPr>
            <p:cNvSpPr txBox="1"/>
            <p:nvPr/>
          </p:nvSpPr>
          <p:spPr>
            <a:xfrm>
              <a:off x="12479930" y="4352790"/>
              <a:ext cx="2359571" cy="1082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Город-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миллионник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269C8DCE-0127-4D24-BB28-13A20112F096}"/>
                </a:ext>
              </a:extLst>
            </p:cNvPr>
            <p:cNvCxnSpPr>
              <a:cxnSpLocks/>
            </p:cNvCxnSpPr>
            <p:nvPr/>
          </p:nvCxnSpPr>
          <p:spPr>
            <a:xfrm>
              <a:off x="6987830" y="9462328"/>
              <a:ext cx="2717703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5B6CC6F-E62F-45AF-8B4F-B3287C74D2CB}"/>
                </a:ext>
              </a:extLst>
            </p:cNvPr>
            <p:cNvSpPr txBox="1"/>
            <p:nvPr/>
          </p:nvSpPr>
          <p:spPr>
            <a:xfrm>
              <a:off x="7360844" y="8377845"/>
              <a:ext cx="1454106" cy="92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/>
                <a:t>Крупный</a:t>
              </a:r>
            </a:p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/>
                <a:t>город</a:t>
              </a:r>
              <a:endParaRPr kumimoji="0" lang="ru-RU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C144F9-B6B9-4731-8ED4-077E7864172D}"/>
                </a:ext>
              </a:extLst>
            </p:cNvPr>
            <p:cNvSpPr txBox="1"/>
            <p:nvPr/>
          </p:nvSpPr>
          <p:spPr>
            <a:xfrm>
              <a:off x="8072010" y="4445837"/>
              <a:ext cx="1709865" cy="924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/>
                <a:t>Сельская</a:t>
              </a:r>
            </a:p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местность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91AD12B5-777A-44E6-8470-E29B7EE114A8}"/>
              </a:ext>
            </a:extLst>
          </p:cNvPr>
          <p:cNvGrpSpPr/>
          <p:nvPr/>
        </p:nvGrpSpPr>
        <p:grpSpPr>
          <a:xfrm>
            <a:off x="14684330" y="5051410"/>
            <a:ext cx="9489973" cy="6253882"/>
            <a:chOff x="15267279" y="5051410"/>
            <a:chExt cx="9489973" cy="6253882"/>
          </a:xfrm>
        </p:grpSpPr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xmlns="" id="{B3B6C653-F18A-4AD5-AD61-BCF7DFC6BA31}"/>
                </a:ext>
              </a:extLst>
            </p:cNvPr>
            <p:cNvCxnSpPr>
              <a:cxnSpLocks/>
            </p:cNvCxnSpPr>
            <p:nvPr/>
          </p:nvCxnSpPr>
          <p:spPr>
            <a:xfrm>
              <a:off x="16074958" y="6564425"/>
              <a:ext cx="2520326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xmlns="" id="{7C01BD69-E4DB-4003-B7F0-A2D350D28BDB}"/>
                </a:ext>
              </a:extLst>
            </p:cNvPr>
            <p:cNvCxnSpPr>
              <a:cxnSpLocks/>
            </p:cNvCxnSpPr>
            <p:nvPr/>
          </p:nvCxnSpPr>
          <p:spPr>
            <a:xfrm>
              <a:off x="16074958" y="9438576"/>
              <a:ext cx="2520326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aphicFrame>
          <p:nvGraphicFramePr>
            <p:cNvPr id="172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676784157"/>
                </p:ext>
              </p:extLst>
            </p:nvPr>
          </p:nvGraphicFramePr>
          <p:xfrm>
            <a:off x="15267279" y="5090597"/>
            <a:ext cx="9489973" cy="62146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xmlns="" id="{0F5CE680-DCB3-42B9-A7C5-24365EC10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320" y="6564425"/>
              <a:ext cx="3127680" cy="0"/>
            </a:xfrm>
            <a:prstGeom prst="line">
              <a:avLst/>
            </a:prstGeom>
            <a:noFill/>
            <a:ln w="25400" cap="flat">
              <a:solidFill>
                <a:srgbClr val="0070C0"/>
              </a:solidFill>
              <a:prstDash val="sys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C545D74-E656-4C1E-A6A7-DC002614FFB0}"/>
                </a:ext>
              </a:extLst>
            </p:cNvPr>
            <p:cNvSpPr txBox="1"/>
            <p:nvPr/>
          </p:nvSpPr>
          <p:spPr>
            <a:xfrm>
              <a:off x="20936403" y="6029200"/>
              <a:ext cx="3820848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Нижегородская обл.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0C6EE78-A795-4EBF-BB95-04917240EF15}"/>
                </a:ext>
              </a:extLst>
            </p:cNvPr>
            <p:cNvSpPr txBox="1"/>
            <p:nvPr/>
          </p:nvSpPr>
          <p:spPr>
            <a:xfrm>
              <a:off x="16295623" y="6118955"/>
              <a:ext cx="201978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Ярославская обл.</a:t>
              </a: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xmlns="" id="{D7A4B282-25C9-47AF-BEC9-2EE3E77A3A15}"/>
                </a:ext>
              </a:extLst>
            </p:cNvPr>
            <p:cNvGrpSpPr/>
            <p:nvPr/>
          </p:nvGrpSpPr>
          <p:grpSpPr>
            <a:xfrm>
              <a:off x="19651662" y="5517643"/>
              <a:ext cx="1854444" cy="601312"/>
              <a:chOff x="3712031" y="4348976"/>
              <a:chExt cx="1204331" cy="390510"/>
            </a:xfrm>
          </p:grpSpPr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xmlns="" id="{1074AF5D-485B-4406-A843-7128C4C601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2031" y="4348976"/>
                <a:ext cx="0" cy="39051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05AA2911-5143-4A96-B8F9-A974F6A11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2031" y="4348976"/>
                <a:ext cx="1204331" cy="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73FB993-C1C0-4680-8775-0F49AA8A6082}"/>
                </a:ext>
              </a:extLst>
            </p:cNvPr>
            <p:cNvSpPr txBox="1"/>
            <p:nvPr/>
          </p:nvSpPr>
          <p:spPr>
            <a:xfrm>
              <a:off x="19574342" y="5051410"/>
              <a:ext cx="189154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Другие регионы*</a:t>
              </a:r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9EEB798D-7D93-4FCD-B85C-57617613DB24}"/>
                </a:ext>
              </a:extLst>
            </p:cNvPr>
            <p:cNvGrpSpPr/>
            <p:nvPr/>
          </p:nvGrpSpPr>
          <p:grpSpPr>
            <a:xfrm>
              <a:off x="17364181" y="5517643"/>
              <a:ext cx="1627263" cy="699289"/>
              <a:chOff x="875567" y="4942642"/>
              <a:chExt cx="1204331" cy="706983"/>
            </a:xfrm>
          </p:grpSpPr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8C9BB844-E1F5-43F7-8115-F7648A74F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5567" y="4942642"/>
                <a:ext cx="1204331" cy="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1B4DDB41-DD84-4562-AA8C-85C8CC3DEA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79898" y="4942642"/>
                <a:ext cx="0" cy="706983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0737FF0-2659-43D4-B27E-CF26D5A21D5C}"/>
                </a:ext>
              </a:extLst>
            </p:cNvPr>
            <p:cNvSpPr txBox="1"/>
            <p:nvPr/>
          </p:nvSpPr>
          <p:spPr>
            <a:xfrm>
              <a:off x="16768184" y="5051410"/>
              <a:ext cx="2119170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Оренбургская обл.</a:t>
              </a:r>
            </a:p>
          </p:txBody>
        </p: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xmlns="" id="{AB11002A-8F54-4C40-BD61-AAEEE8B61322}"/>
                </a:ext>
              </a:extLst>
            </p:cNvPr>
            <p:cNvGrpSpPr/>
            <p:nvPr/>
          </p:nvGrpSpPr>
          <p:grpSpPr>
            <a:xfrm flipV="1">
              <a:off x="20392610" y="9773911"/>
              <a:ext cx="2355130" cy="549460"/>
              <a:chOff x="3712031" y="4348976"/>
              <a:chExt cx="3030314" cy="706983"/>
            </a:xfrm>
          </p:grpSpPr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xmlns="" id="{92C55E93-57C1-4EDC-A0E7-5ED1AD65C5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031" y="4348976"/>
                <a:ext cx="3030314" cy="0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7" name="Прямая соединительная линия 66">
                <a:extLst>
                  <a:ext uri="{FF2B5EF4-FFF2-40B4-BE49-F238E27FC236}">
                    <a16:creationId xmlns:a16="http://schemas.microsoft.com/office/drawing/2014/main" xmlns="" id="{C1A7E029-7B4F-4AF4-AB9F-C578071B6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2031" y="4348976"/>
                <a:ext cx="0" cy="706983"/>
              </a:xfrm>
              <a:prstGeom prst="line">
                <a:avLst/>
              </a:prstGeom>
              <a:noFill/>
              <a:ln w="25400" cap="flat">
                <a:solidFill>
                  <a:srgbClr val="0070C0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616371D7-A1DF-45BC-83F8-E4AE651A126A}"/>
                </a:ext>
              </a:extLst>
            </p:cNvPr>
            <p:cNvSpPr txBox="1"/>
            <p:nvPr/>
          </p:nvSpPr>
          <p:spPr>
            <a:xfrm>
              <a:off x="20505273" y="9877900"/>
              <a:ext cx="1144544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Удмуртия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A42F023-632A-449C-82B5-09686D887010}"/>
                </a:ext>
              </a:extLst>
            </p:cNvPr>
            <p:cNvSpPr txBox="1"/>
            <p:nvPr/>
          </p:nvSpPr>
          <p:spPr>
            <a:xfrm>
              <a:off x="15953640" y="8954800"/>
              <a:ext cx="202459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Medium"/>
                </a:rPr>
                <a:t>Челяби</a:t>
              </a:r>
              <a:r>
                <a:rPr lang="ru-RU" sz="1800" dirty="0"/>
                <a:t>нск</a:t>
              </a:r>
              <a:r>
                <a:rPr kumimoji="0" lang="ru-RU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 Medium"/>
                </a:rPr>
                <a:t>ая обл.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AB17EB5-5EC4-48B7-8760-F6C16DDA02D0}"/>
              </a:ext>
            </a:extLst>
          </p:cNvPr>
          <p:cNvSpPr/>
          <p:nvPr/>
        </p:nvSpPr>
        <p:spPr>
          <a:xfrm>
            <a:off x="17034866" y="12377424"/>
            <a:ext cx="5380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/>
              <a:t>*Приморский край, Москва, Архангельская обл., Московская обл., Новгородская обл., Адыгея, Алтайский край, Вологодская обл., Костромская обл.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rand awareness…"/>
          <p:cNvSpPr txBox="1">
            <a:spLocks noGrp="1"/>
          </p:cNvSpPr>
          <p:nvPr>
            <p:ph type="title" idx="4294967295"/>
          </p:nvPr>
        </p:nvSpPr>
        <p:spPr>
          <a:xfrm>
            <a:off x="1522844" y="-29884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z="6000" b="1" dirty="0"/>
              <a:t>BRAND AWARENESS</a:t>
            </a:r>
          </a:p>
        </p:txBody>
      </p:sp>
      <p:sp>
        <p:nvSpPr>
          <p:cNvPr id="181" name="Top of mind…"/>
          <p:cNvSpPr txBox="1">
            <a:spLocks noGrp="1"/>
          </p:cNvSpPr>
          <p:nvPr>
            <p:ph type="body" idx="4294967295"/>
          </p:nvPr>
        </p:nvSpPr>
        <p:spPr>
          <a:xfrm>
            <a:off x="793312" y="2769488"/>
            <a:ext cx="22797376" cy="929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5150" indent="-565150" defTabSz="734694">
              <a:spcBef>
                <a:spcPts val="5200"/>
              </a:spcBef>
              <a:defRPr sz="4272"/>
            </a:pPr>
            <a:r>
              <a:rPr lang="en-US" sz="4000" b="1" dirty="0"/>
              <a:t>TOP OF MIND</a:t>
            </a:r>
            <a:endParaRPr lang="ru-RU" sz="4000" b="1" dirty="0"/>
          </a:p>
          <a:p>
            <a:pPr marL="635000" lvl="1" indent="0" defTabSz="734694">
              <a:spcBef>
                <a:spcPts val="0"/>
              </a:spcBef>
              <a:buNone/>
              <a:defRPr sz="4272"/>
            </a:pPr>
            <a:r>
              <a:rPr sz="3600" dirty="0" err="1"/>
              <a:t>Одна</a:t>
            </a:r>
            <a:r>
              <a:rPr sz="3600" dirty="0"/>
              <a:t> </a:t>
            </a:r>
            <a:r>
              <a:rPr sz="3600" dirty="0" err="1"/>
              <a:t>из</a:t>
            </a:r>
            <a:r>
              <a:rPr sz="3600" dirty="0"/>
              <a:t> </a:t>
            </a:r>
            <a:r>
              <a:rPr sz="3600" dirty="0" err="1"/>
              <a:t>первых</a:t>
            </a:r>
            <a:r>
              <a:rPr sz="3600" dirty="0"/>
              <a:t> </a:t>
            </a:r>
            <a:r>
              <a:rPr sz="3600" dirty="0" err="1"/>
              <a:t>торговых</a:t>
            </a:r>
            <a:r>
              <a:rPr sz="3600" dirty="0"/>
              <a:t> </a:t>
            </a:r>
            <a:r>
              <a:rPr sz="3600" dirty="0" err="1"/>
              <a:t>марок</a:t>
            </a:r>
            <a:r>
              <a:rPr sz="3600" dirty="0"/>
              <a:t>, </a:t>
            </a:r>
            <a:r>
              <a:rPr sz="3600" dirty="0" err="1"/>
              <a:t>которую</a:t>
            </a:r>
            <a:r>
              <a:rPr sz="3600" dirty="0"/>
              <a:t> </a:t>
            </a:r>
            <a:r>
              <a:rPr sz="3600" dirty="0" err="1"/>
              <a:t>потребитель</a:t>
            </a:r>
            <a:r>
              <a:rPr sz="3600" dirty="0"/>
              <a:t> </a:t>
            </a:r>
            <a:r>
              <a:rPr sz="3600" dirty="0" err="1"/>
              <a:t>вспомнил</a:t>
            </a:r>
            <a:r>
              <a:rPr sz="3600" dirty="0"/>
              <a:t>. </a:t>
            </a:r>
            <a:r>
              <a:rPr sz="3600" dirty="0" err="1"/>
              <a:t>Такие</a:t>
            </a:r>
            <a:r>
              <a:rPr sz="3600" dirty="0"/>
              <a:t> </a:t>
            </a:r>
            <a:r>
              <a:rPr sz="3600" dirty="0" err="1"/>
              <a:t>бренды</a:t>
            </a:r>
            <a:r>
              <a:rPr sz="3600" dirty="0"/>
              <a:t> </a:t>
            </a:r>
            <a:r>
              <a:rPr sz="3600" dirty="0" err="1"/>
              <a:t>прочно</a:t>
            </a:r>
            <a:r>
              <a:rPr sz="3600" dirty="0"/>
              <a:t> </a:t>
            </a:r>
            <a:r>
              <a:rPr sz="3600" dirty="0" err="1"/>
              <a:t>закрепляются</a:t>
            </a:r>
            <a:r>
              <a:rPr sz="3600" dirty="0"/>
              <a:t> в </a:t>
            </a:r>
            <a:r>
              <a:rPr sz="3600" dirty="0" err="1"/>
              <a:t>сознании</a:t>
            </a:r>
            <a:r>
              <a:rPr sz="3600" dirty="0"/>
              <a:t> </a:t>
            </a:r>
            <a:r>
              <a:rPr sz="3600" dirty="0" err="1"/>
              <a:t>потребителя</a:t>
            </a:r>
            <a:r>
              <a:rPr sz="3600" dirty="0"/>
              <a:t> и </a:t>
            </a:r>
            <a:r>
              <a:rPr sz="3600" dirty="0" err="1"/>
              <a:t>неразрывно</a:t>
            </a:r>
            <a:r>
              <a:rPr sz="3600" dirty="0"/>
              <a:t> </a:t>
            </a:r>
            <a:r>
              <a:rPr sz="3600" dirty="0" err="1"/>
              <a:t>связываются</a:t>
            </a:r>
            <a:r>
              <a:rPr sz="3600" dirty="0"/>
              <a:t> с </a:t>
            </a:r>
            <a:r>
              <a:rPr sz="3600" dirty="0" err="1"/>
              <a:t>товарной</a:t>
            </a:r>
            <a:r>
              <a:rPr sz="3600" dirty="0"/>
              <a:t> </a:t>
            </a:r>
            <a:r>
              <a:rPr sz="3600" dirty="0" err="1"/>
              <a:t>категорией</a:t>
            </a:r>
            <a:r>
              <a:rPr sz="3600" dirty="0"/>
              <a:t> </a:t>
            </a:r>
            <a:r>
              <a:rPr sz="3600" dirty="0" err="1"/>
              <a:t>или</a:t>
            </a:r>
            <a:r>
              <a:rPr sz="3600" dirty="0"/>
              <a:t> </a:t>
            </a:r>
            <a:r>
              <a:rPr sz="3600" dirty="0" err="1"/>
              <a:t>рынком</a:t>
            </a:r>
            <a:r>
              <a:rPr sz="3600" dirty="0"/>
              <a:t>,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котором</a:t>
            </a:r>
            <a:r>
              <a:rPr sz="3600" dirty="0"/>
              <a:t> </a:t>
            </a:r>
            <a:r>
              <a:rPr sz="3600" dirty="0" err="1"/>
              <a:t>продаются</a:t>
            </a:r>
            <a:r>
              <a:rPr sz="3600" dirty="0"/>
              <a:t>. К </a:t>
            </a:r>
            <a:r>
              <a:rPr sz="3600" dirty="0" err="1"/>
              <a:t>приобретению</a:t>
            </a:r>
            <a:r>
              <a:rPr sz="3600" dirty="0"/>
              <a:t> </a:t>
            </a:r>
            <a:r>
              <a:rPr sz="3600" dirty="0" err="1"/>
              <a:t>данных</a:t>
            </a:r>
            <a:r>
              <a:rPr sz="3600" dirty="0"/>
              <a:t> </a:t>
            </a:r>
            <a:r>
              <a:rPr sz="3600" dirty="0" err="1"/>
              <a:t>брендов</a:t>
            </a:r>
            <a:r>
              <a:rPr sz="3600" dirty="0"/>
              <a:t> </a:t>
            </a:r>
            <a:r>
              <a:rPr sz="3600" dirty="0" err="1"/>
              <a:t>потребитель</a:t>
            </a:r>
            <a:r>
              <a:rPr sz="3600" dirty="0"/>
              <a:t> </a:t>
            </a:r>
            <a:r>
              <a:rPr sz="3600" dirty="0" err="1"/>
              <a:t>склоняется</a:t>
            </a:r>
            <a:r>
              <a:rPr sz="3600" dirty="0"/>
              <a:t> в </a:t>
            </a:r>
            <a:r>
              <a:rPr sz="3600" dirty="0" err="1"/>
              <a:t>первую</a:t>
            </a:r>
            <a:r>
              <a:rPr sz="3600" dirty="0"/>
              <a:t> </a:t>
            </a:r>
            <a:r>
              <a:rPr sz="3600" dirty="0" err="1"/>
              <a:t>очередь</a:t>
            </a:r>
            <a:endParaRPr sz="3600" dirty="0"/>
          </a:p>
          <a:p>
            <a:pPr marL="565150" indent="-565150" defTabSz="734694">
              <a:spcBef>
                <a:spcPts val="5200"/>
              </a:spcBef>
              <a:defRPr sz="4272"/>
            </a:pPr>
            <a:r>
              <a:rPr lang="ru-RU" sz="4000" b="1" dirty="0"/>
              <a:t>ЗНАНИЕ БЕЗ ПОДСКАЗКИ</a:t>
            </a:r>
            <a:r>
              <a:rPr sz="4000" dirty="0"/>
              <a:t> </a:t>
            </a:r>
            <a:endParaRPr lang="ru-RU" sz="4000" dirty="0"/>
          </a:p>
          <a:p>
            <a:pPr marL="635000" lvl="1" indent="0" defTabSz="734694">
              <a:spcBef>
                <a:spcPts val="0"/>
              </a:spcBef>
              <a:buNone/>
              <a:defRPr sz="4272"/>
            </a:pPr>
            <a:r>
              <a:rPr sz="3600" dirty="0" err="1"/>
              <a:t>Показатель</a:t>
            </a:r>
            <a:r>
              <a:rPr sz="3600" dirty="0"/>
              <a:t> </a:t>
            </a:r>
            <a:r>
              <a:rPr sz="3600" dirty="0" err="1"/>
              <a:t>является</a:t>
            </a:r>
            <a:r>
              <a:rPr sz="3600" dirty="0"/>
              <a:t> «</a:t>
            </a:r>
            <a:r>
              <a:rPr sz="3600" dirty="0" err="1"/>
              <a:t>чистым</a:t>
            </a:r>
            <a:r>
              <a:rPr sz="3600" dirty="0"/>
              <a:t> </a:t>
            </a:r>
            <a:r>
              <a:rPr sz="3600" dirty="0" err="1"/>
              <a:t>знанием</a:t>
            </a:r>
            <a:r>
              <a:rPr sz="3600" dirty="0"/>
              <a:t>» </a:t>
            </a:r>
            <a:r>
              <a:rPr sz="3600" dirty="0" err="1"/>
              <a:t>товара</a:t>
            </a:r>
            <a:r>
              <a:rPr sz="3600" dirty="0"/>
              <a:t> и </a:t>
            </a:r>
            <a:r>
              <a:rPr sz="3600" dirty="0" err="1"/>
              <a:t>означает</a:t>
            </a:r>
            <a:r>
              <a:rPr sz="3600" dirty="0"/>
              <a:t>, </a:t>
            </a:r>
            <a:r>
              <a:rPr sz="3600" dirty="0" err="1"/>
              <a:t>что</a:t>
            </a:r>
            <a:r>
              <a:rPr sz="3600" dirty="0"/>
              <a:t> </a:t>
            </a:r>
            <a:r>
              <a:rPr sz="3600" dirty="0" err="1"/>
              <a:t>потребитель</a:t>
            </a:r>
            <a:r>
              <a:rPr sz="3600" dirty="0"/>
              <a:t> </a:t>
            </a:r>
            <a:r>
              <a:rPr sz="3600" dirty="0" err="1"/>
              <a:t>может</a:t>
            </a:r>
            <a:r>
              <a:rPr sz="3600" dirty="0"/>
              <a:t> </a:t>
            </a:r>
            <a:r>
              <a:rPr sz="3600" dirty="0" err="1"/>
              <a:t>вспомнить</a:t>
            </a:r>
            <a:r>
              <a:rPr sz="3600" dirty="0"/>
              <a:t> </a:t>
            </a:r>
            <a:r>
              <a:rPr sz="3600" dirty="0" err="1"/>
              <a:t>бренд</a:t>
            </a:r>
            <a:r>
              <a:rPr sz="3600" dirty="0"/>
              <a:t> </a:t>
            </a:r>
            <a:r>
              <a:rPr sz="3600" dirty="0" err="1"/>
              <a:t>компании</a:t>
            </a:r>
            <a:r>
              <a:rPr sz="3600" dirty="0"/>
              <a:t> </a:t>
            </a:r>
            <a:r>
              <a:rPr sz="3600" dirty="0" err="1"/>
              <a:t>без</a:t>
            </a:r>
            <a:r>
              <a:rPr sz="3600" dirty="0"/>
              <a:t> </a:t>
            </a:r>
            <a:r>
              <a:rPr sz="3600" dirty="0" err="1"/>
              <a:t>дополнительной</a:t>
            </a:r>
            <a:r>
              <a:rPr sz="3600" dirty="0"/>
              <a:t> </a:t>
            </a:r>
            <a:r>
              <a:rPr sz="3600" dirty="0" err="1"/>
              <a:t>информации</a:t>
            </a:r>
            <a:endParaRPr sz="3600" dirty="0"/>
          </a:p>
          <a:p>
            <a:pPr marL="565150" indent="-565150" defTabSz="734694">
              <a:spcBef>
                <a:spcPts val="5200"/>
              </a:spcBef>
              <a:defRPr sz="4272"/>
            </a:pPr>
            <a:r>
              <a:rPr lang="ru-RU" sz="4000" b="1" dirty="0"/>
              <a:t>ЗНАНИЕ С ПОДСКАЗКОЙ</a:t>
            </a:r>
          </a:p>
          <a:p>
            <a:pPr marL="635000" lvl="1" indent="0" defTabSz="734694">
              <a:spcBef>
                <a:spcPts val="0"/>
              </a:spcBef>
              <a:buNone/>
              <a:defRPr sz="4272"/>
            </a:pPr>
            <a:r>
              <a:rPr sz="3600" dirty="0" err="1"/>
              <a:t>Cамый</a:t>
            </a:r>
            <a:r>
              <a:rPr sz="3600" dirty="0"/>
              <a:t> </a:t>
            </a:r>
            <a:r>
              <a:rPr sz="3600" dirty="0" err="1"/>
              <a:t>слабый</a:t>
            </a:r>
            <a:r>
              <a:rPr sz="3600" dirty="0"/>
              <a:t> </a:t>
            </a:r>
            <a:r>
              <a:rPr sz="3600" dirty="0" err="1"/>
              <a:t>уровень</a:t>
            </a:r>
            <a:r>
              <a:rPr sz="3600" dirty="0"/>
              <a:t> </a:t>
            </a:r>
            <a:r>
              <a:rPr sz="3600" dirty="0" err="1"/>
              <a:t>осведомленности</a:t>
            </a:r>
            <a:r>
              <a:rPr sz="3600" dirty="0"/>
              <a:t> о </a:t>
            </a:r>
            <a:r>
              <a:rPr sz="3600" dirty="0" err="1"/>
              <a:t>бренде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рынке</a:t>
            </a:r>
            <a:r>
              <a:rPr sz="3600" dirty="0"/>
              <a:t>. </a:t>
            </a:r>
            <a:r>
              <a:rPr sz="3600" dirty="0" err="1"/>
              <a:t>Означает</a:t>
            </a:r>
            <a:r>
              <a:rPr sz="3600" dirty="0"/>
              <a:t>, </a:t>
            </a:r>
            <a:r>
              <a:rPr sz="3600" dirty="0" err="1"/>
              <a:t>что</a:t>
            </a:r>
            <a:r>
              <a:rPr sz="3600" dirty="0"/>
              <a:t> </a:t>
            </a:r>
            <a:r>
              <a:rPr sz="3600" dirty="0" err="1"/>
              <a:t>потребитель</a:t>
            </a:r>
            <a:r>
              <a:rPr sz="3600" dirty="0"/>
              <a:t> </a:t>
            </a:r>
            <a:r>
              <a:rPr sz="3600" dirty="0" err="1"/>
              <a:t>может</a:t>
            </a:r>
            <a:r>
              <a:rPr sz="3600" dirty="0"/>
              <a:t> </a:t>
            </a:r>
            <a:r>
              <a:rPr sz="3600" dirty="0" err="1"/>
              <a:t>вспомнить</a:t>
            </a:r>
            <a:r>
              <a:rPr sz="3600" dirty="0"/>
              <a:t> </a:t>
            </a:r>
            <a:r>
              <a:rPr sz="3600" dirty="0" err="1"/>
              <a:t>торговую</a:t>
            </a:r>
            <a:r>
              <a:rPr sz="3600" dirty="0"/>
              <a:t> </a:t>
            </a:r>
            <a:r>
              <a:rPr sz="3600" dirty="0" err="1"/>
              <a:t>марку</a:t>
            </a:r>
            <a:r>
              <a:rPr sz="3600" dirty="0"/>
              <a:t> </a:t>
            </a:r>
            <a:r>
              <a:rPr sz="3600" dirty="0" err="1"/>
              <a:t>компании</a:t>
            </a:r>
            <a:r>
              <a:rPr sz="3600" dirty="0"/>
              <a:t> </a:t>
            </a:r>
            <a:r>
              <a:rPr sz="3600" dirty="0" err="1"/>
              <a:t>только</a:t>
            </a:r>
            <a:r>
              <a:rPr sz="3600" dirty="0"/>
              <a:t> </a:t>
            </a:r>
            <a:r>
              <a:rPr sz="3600" dirty="0" err="1"/>
              <a:t>при</a:t>
            </a:r>
            <a:r>
              <a:rPr sz="3600" dirty="0"/>
              <a:t> </a:t>
            </a:r>
            <a:r>
              <a:rPr sz="3600" dirty="0" err="1"/>
              <a:t>непосредственном</a:t>
            </a:r>
            <a:r>
              <a:rPr sz="3600" dirty="0"/>
              <a:t> </a:t>
            </a:r>
            <a:r>
              <a:rPr sz="3600" dirty="0" err="1"/>
              <a:t>контакте</a:t>
            </a:r>
            <a:r>
              <a:rPr sz="3600" dirty="0"/>
              <a:t> с </a:t>
            </a:r>
            <a:r>
              <a:rPr sz="3600" dirty="0" err="1"/>
              <a:t>элементами</a:t>
            </a:r>
            <a:r>
              <a:rPr sz="3600" dirty="0"/>
              <a:t> </a:t>
            </a:r>
            <a:r>
              <a:rPr sz="3600" dirty="0" err="1"/>
              <a:t>продукта</a:t>
            </a:r>
            <a:r>
              <a:rPr sz="3600" dirty="0"/>
              <a:t>. </a:t>
            </a:r>
            <a:r>
              <a:rPr sz="3600" dirty="0" err="1"/>
              <a:t>Например</a:t>
            </a:r>
            <a:r>
              <a:rPr sz="3600" dirty="0"/>
              <a:t>, </a:t>
            </a:r>
            <a:r>
              <a:rPr sz="3600" dirty="0" err="1"/>
              <a:t>если</a:t>
            </a:r>
            <a:r>
              <a:rPr sz="3600" dirty="0"/>
              <a:t> </a:t>
            </a:r>
            <a:r>
              <a:rPr sz="3600" dirty="0" err="1"/>
              <a:t>увидит</a:t>
            </a:r>
            <a:r>
              <a:rPr sz="3600" dirty="0"/>
              <a:t> </a:t>
            </a:r>
            <a:r>
              <a:rPr sz="3600" dirty="0" err="1"/>
              <a:t>логотип</a:t>
            </a:r>
            <a:r>
              <a:rPr sz="3600" dirty="0"/>
              <a:t>, </a:t>
            </a:r>
            <a:r>
              <a:rPr sz="3600" dirty="0" err="1"/>
              <a:t>услышит</a:t>
            </a:r>
            <a:r>
              <a:rPr sz="3600" dirty="0"/>
              <a:t> </a:t>
            </a:r>
            <a:r>
              <a:rPr sz="3600" dirty="0" err="1"/>
              <a:t>название</a:t>
            </a:r>
            <a:r>
              <a:rPr sz="3600" dirty="0"/>
              <a:t>, </a:t>
            </a:r>
            <a:r>
              <a:rPr sz="3600" dirty="0" err="1"/>
              <a:t>прочитает</a:t>
            </a:r>
            <a:r>
              <a:rPr sz="3600" dirty="0"/>
              <a:t> </a:t>
            </a:r>
            <a:r>
              <a:rPr sz="3600" dirty="0" err="1"/>
              <a:t>слово</a:t>
            </a:r>
            <a:r>
              <a:rPr sz="3600" dirty="0"/>
              <a:t> </a:t>
            </a:r>
            <a:r>
              <a:rPr sz="3600" dirty="0" err="1"/>
              <a:t>или</a:t>
            </a:r>
            <a:r>
              <a:rPr sz="3600" dirty="0"/>
              <a:t> </a:t>
            </a:r>
            <a:r>
              <a:rPr sz="3600" dirty="0" err="1"/>
              <a:t>увидит</a:t>
            </a:r>
            <a:r>
              <a:rPr sz="3600" dirty="0"/>
              <a:t> </a:t>
            </a:r>
            <a:r>
              <a:rPr sz="3600" dirty="0" err="1"/>
              <a:t>знакомый</a:t>
            </a:r>
            <a:r>
              <a:rPr sz="3600" dirty="0"/>
              <a:t> </a:t>
            </a:r>
            <a:r>
              <a:rPr sz="3600" dirty="0" err="1"/>
              <a:t>образ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Таблица 3"/>
          <p:cNvGraphicFramePr/>
          <p:nvPr>
            <p:extLst>
              <p:ext uri="{D42A27DB-BD31-4B8C-83A1-F6EECF244321}">
                <p14:modId xmlns:p14="http://schemas.microsoft.com/office/powerpoint/2010/main" val="1968815134"/>
              </p:ext>
            </p:extLst>
          </p:nvPr>
        </p:nvGraphicFramePr>
        <p:xfrm>
          <a:off x="849678" y="2210202"/>
          <a:ext cx="21807792" cy="985850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25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8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880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0140">
                <a:tc>
                  <a:txBody>
                    <a:bodyPr/>
                    <a:lstStyle/>
                    <a:p>
                      <a:pPr algn="r">
                        <a:defRPr sz="28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en-US" sz="28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TOP OF MIND</a:t>
                      </a:r>
                    </a:p>
                  </a:txBody>
                  <a:tcPr marL="45720" marR="4572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ru-RU" sz="28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ЗНАНИЕ БЕЗ ПОДСКАЗКИ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ru-RU" sz="2800" b="1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КОНВЕРСИЯ*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ru-RU" sz="28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ЗНАНИЕ С ПОДСКАЗКОЙ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Учи.ру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40 %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42 %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64 %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66 %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Яндекс.Учебник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7 %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24 %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48 %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ЯКласс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9 %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21 %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62 %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34 %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Фоксфорд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4 %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9 %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26 %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34 %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Российская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электронная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школа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4 %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11 %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55 %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19 %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Интернет-урок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0,3 %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6 %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14 %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806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Мобильное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электронное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образование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3 %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23 %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3000">
                          <a:latin typeface="+mj-lt"/>
                          <a:ea typeface="+mj-ea"/>
                          <a:cs typeface="+mj-cs"/>
                          <a:sym typeface="Helvetica Neue"/>
                        </a:defRPr>
                      </a:pPr>
                      <a:r>
                        <a:rPr b="1" dirty="0" err="1"/>
                        <a:t>IQша</a:t>
                      </a:r>
                      <a:endParaRPr b="1" dirty="0"/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0,3 %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0,3 %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14 %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7 %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Московская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электронная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школа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0,5 %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1%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5 %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6 %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LogicLike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0,2 %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0,2 %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5 %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3 %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Облако</a:t>
                      </a:r>
                      <a:r>
                        <a:rPr sz="3000" b="1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 </a:t>
                      </a: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знаний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477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3000" b="1" dirty="0" err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Lecta</a:t>
                      </a:r>
                      <a:endParaRPr sz="3000" b="1" dirty="0">
                        <a:latin typeface="+mj-lt"/>
                        <a:ea typeface="+mj-ea"/>
                        <a:cs typeface="+mj-cs"/>
                        <a:sym typeface="Helvetica Neue"/>
                      </a:endParaRP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 cap="flat">
                      <a:noFill/>
                      <a:prstDash val="solid"/>
                      <a:round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0 %</a:t>
                      </a:r>
                    </a:p>
                  </a:txBody>
                  <a:tcPr marL="9525" marR="9525" marT="9525" marB="9525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i="1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0%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D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3300" dirty="0">
                          <a:latin typeface="+mj-lt"/>
                          <a:ea typeface="+mj-ea"/>
                          <a:cs typeface="+mj-cs"/>
                          <a:sym typeface="Helvetica Neue"/>
                        </a:rPr>
                        <a:t>2 %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miter lim="400000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568B">
                        <a:alpha val="1182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85" name="Shape 185"/>
          <p:cNvSpPr txBox="1"/>
          <p:nvPr/>
        </p:nvSpPr>
        <p:spPr>
          <a:xfrm>
            <a:off x="668747" y="12699585"/>
            <a:ext cx="22147749" cy="74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400" i="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2000" dirty="0"/>
              <a:t>*</a:t>
            </a:r>
            <a:r>
              <a:rPr sz="2000" dirty="0" err="1"/>
              <a:t>Коэффициент</a:t>
            </a:r>
            <a:r>
              <a:rPr sz="2000" dirty="0"/>
              <a:t> </a:t>
            </a:r>
            <a:r>
              <a:rPr sz="2000" dirty="0" err="1"/>
              <a:t>конверсии</a:t>
            </a:r>
            <a:r>
              <a:rPr sz="2000" dirty="0"/>
              <a:t> (conversion rate) – </a:t>
            </a:r>
            <a:r>
              <a:rPr sz="2000" dirty="0" err="1"/>
              <a:t>это</a:t>
            </a:r>
            <a:r>
              <a:rPr sz="2000" dirty="0"/>
              <a:t> </a:t>
            </a:r>
            <a:r>
              <a:rPr sz="2000" dirty="0" err="1"/>
              <a:t>отношение</a:t>
            </a:r>
            <a:r>
              <a:rPr sz="2000" dirty="0"/>
              <a:t> </a:t>
            </a:r>
            <a:r>
              <a:rPr sz="2000" dirty="0" err="1"/>
              <a:t>показателей</a:t>
            </a:r>
            <a:r>
              <a:rPr sz="2000" dirty="0"/>
              <a:t> </a:t>
            </a:r>
            <a:r>
              <a:rPr sz="2000" dirty="0" err="1"/>
              <a:t>знания</a:t>
            </a:r>
            <a:r>
              <a:rPr sz="2000" dirty="0"/>
              <a:t> </a:t>
            </a:r>
            <a:r>
              <a:rPr sz="2000" dirty="0" err="1"/>
              <a:t>бренда</a:t>
            </a:r>
            <a:r>
              <a:rPr sz="2000" dirty="0"/>
              <a:t> </a:t>
            </a:r>
            <a:r>
              <a:rPr sz="2000" dirty="0" err="1"/>
              <a:t>на</a:t>
            </a:r>
            <a:r>
              <a:rPr sz="2000" dirty="0"/>
              <a:t> </a:t>
            </a:r>
            <a:r>
              <a:rPr sz="2000" dirty="0" err="1"/>
              <a:t>различных</a:t>
            </a:r>
            <a:r>
              <a:rPr sz="2000" dirty="0"/>
              <a:t> </a:t>
            </a:r>
            <a:r>
              <a:rPr sz="2000" dirty="0" err="1"/>
              <a:t>этапах</a:t>
            </a:r>
            <a:r>
              <a:rPr sz="2000" dirty="0"/>
              <a:t>. </a:t>
            </a:r>
            <a:r>
              <a:rPr sz="2000" dirty="0" err="1"/>
              <a:t>Например</a:t>
            </a:r>
            <a:r>
              <a:rPr sz="2000" dirty="0"/>
              <a:t>, </a:t>
            </a:r>
            <a:r>
              <a:rPr sz="2000" dirty="0" err="1"/>
              <a:t>чем</a:t>
            </a:r>
            <a:r>
              <a:rPr sz="2000" dirty="0"/>
              <a:t> </a:t>
            </a:r>
            <a:r>
              <a:rPr sz="2000" dirty="0" err="1"/>
              <a:t>выше</a:t>
            </a:r>
            <a:r>
              <a:rPr sz="2000" dirty="0"/>
              <a:t> </a:t>
            </a:r>
            <a:r>
              <a:rPr sz="2000" dirty="0" err="1"/>
              <a:t>показатели</a:t>
            </a:r>
            <a:r>
              <a:rPr sz="2000" dirty="0"/>
              <a:t> </a:t>
            </a:r>
            <a:r>
              <a:rPr sz="2000" dirty="0" err="1"/>
              <a:t>конверсии</a:t>
            </a:r>
            <a:r>
              <a:rPr sz="2000" dirty="0"/>
              <a:t> </a:t>
            </a:r>
            <a:r>
              <a:rPr sz="2000" dirty="0" err="1"/>
              <a:t>между</a:t>
            </a:r>
            <a:r>
              <a:rPr sz="2000" dirty="0"/>
              <a:t> </a:t>
            </a:r>
            <a:r>
              <a:rPr sz="2000" dirty="0" err="1"/>
              <a:t>спонтанным</a:t>
            </a:r>
            <a:r>
              <a:rPr sz="2000" dirty="0"/>
              <a:t> </a:t>
            </a:r>
            <a:r>
              <a:rPr sz="2000" dirty="0" err="1"/>
              <a:t>знанием</a:t>
            </a:r>
            <a:r>
              <a:rPr sz="2000" dirty="0"/>
              <a:t> </a:t>
            </a:r>
            <a:r>
              <a:rPr sz="2000" dirty="0" err="1"/>
              <a:t>без</a:t>
            </a:r>
            <a:r>
              <a:rPr sz="2000" dirty="0"/>
              <a:t> </a:t>
            </a:r>
            <a:r>
              <a:rPr sz="2000" dirty="0" err="1"/>
              <a:t>подсказки</a:t>
            </a:r>
            <a:r>
              <a:rPr sz="2000" dirty="0"/>
              <a:t> к </a:t>
            </a:r>
            <a:r>
              <a:rPr sz="2000" dirty="0" err="1"/>
              <a:t>подсказанному</a:t>
            </a:r>
            <a:r>
              <a:rPr sz="2000" dirty="0"/>
              <a:t> </a:t>
            </a:r>
            <a:r>
              <a:rPr sz="2000" dirty="0" err="1"/>
              <a:t>знанию</a:t>
            </a:r>
            <a:r>
              <a:rPr sz="2000" dirty="0"/>
              <a:t>, </a:t>
            </a:r>
            <a:r>
              <a:rPr sz="2000" dirty="0" err="1"/>
              <a:t>тем</a:t>
            </a:r>
            <a:r>
              <a:rPr sz="2000" dirty="0"/>
              <a:t> </a:t>
            </a:r>
            <a:r>
              <a:rPr sz="2000" dirty="0" err="1"/>
              <a:t>лучше</a:t>
            </a:r>
            <a:r>
              <a:rPr sz="2000" dirty="0"/>
              <a:t>, </a:t>
            </a:r>
            <a:r>
              <a:rPr sz="2000" dirty="0" err="1"/>
              <a:t>так</a:t>
            </a:r>
            <a:r>
              <a:rPr sz="2000" dirty="0"/>
              <a:t> </a:t>
            </a:r>
            <a:r>
              <a:rPr sz="2000" dirty="0" err="1"/>
              <a:t>как</a:t>
            </a:r>
            <a:r>
              <a:rPr sz="2000" dirty="0"/>
              <a:t> </a:t>
            </a:r>
            <a:r>
              <a:rPr sz="2000" dirty="0" err="1"/>
              <a:t>большая</a:t>
            </a:r>
            <a:r>
              <a:rPr sz="2000" dirty="0"/>
              <a:t> </a:t>
            </a:r>
            <a:r>
              <a:rPr sz="2000" dirty="0" err="1"/>
              <a:t>доля</a:t>
            </a:r>
            <a:r>
              <a:rPr sz="2000" dirty="0"/>
              <a:t> </a:t>
            </a:r>
            <a:r>
              <a:rPr sz="2000" dirty="0" err="1"/>
              <a:t>людей</a:t>
            </a:r>
            <a:r>
              <a:rPr sz="2000" dirty="0"/>
              <a:t> в </a:t>
            </a:r>
            <a:r>
              <a:rPr sz="2000" dirty="0" err="1"/>
              <a:t>курсе</a:t>
            </a:r>
            <a:r>
              <a:rPr sz="2000" dirty="0"/>
              <a:t> о </a:t>
            </a:r>
            <a:r>
              <a:rPr sz="2000" dirty="0" err="1"/>
              <a:t>существовании</a:t>
            </a:r>
            <a:r>
              <a:rPr sz="2000" dirty="0"/>
              <a:t> </a:t>
            </a:r>
            <a:r>
              <a:rPr sz="2000" dirty="0" err="1"/>
              <a:t>определенной</a:t>
            </a:r>
            <a:r>
              <a:rPr sz="2000" dirty="0"/>
              <a:t> </a:t>
            </a:r>
            <a:r>
              <a:rPr sz="2000" dirty="0" err="1"/>
              <a:t>платформы</a:t>
            </a:r>
            <a:r>
              <a:rPr sz="2000" dirty="0"/>
              <a:t>.</a:t>
            </a:r>
          </a:p>
        </p:txBody>
      </p:sp>
      <p:sp>
        <p:nvSpPr>
          <p:cNvPr id="5" name="Brand awareness…">
            <a:extLst>
              <a:ext uri="{FF2B5EF4-FFF2-40B4-BE49-F238E27FC236}">
                <a16:creationId xmlns:a16="http://schemas.microsoft.com/office/drawing/2014/main" xmlns="" id="{C980EECF-6DE7-4A9E-8C4F-D0EA4B2D35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2844" y="-29884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z="6000" b="1" dirty="0"/>
              <a:t>BRAND AWARENESS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 idx="4294967295"/>
          </p:nvPr>
        </p:nvSpPr>
        <p:spPr>
          <a:xfrm>
            <a:off x="1585190" y="417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ЗНАНИЕ БЕЗ ПОДСКАЗКИ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sz="quarter" idx="4294967295"/>
          </p:nvPr>
        </p:nvSpPr>
        <p:spPr>
          <a:xfrm>
            <a:off x="1409700" y="2141971"/>
            <a:ext cx="21005800" cy="1863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3600"/>
            </a:lvl1pPr>
          </a:lstStyle>
          <a:p>
            <a:r>
              <a:rPr sz="3200" dirty="0" err="1"/>
              <a:t>Без</a:t>
            </a:r>
            <a:r>
              <a:rPr sz="3200" dirty="0"/>
              <a:t> </a:t>
            </a:r>
            <a:r>
              <a:rPr sz="3200" dirty="0" err="1"/>
              <a:t>подсказки</a:t>
            </a:r>
            <a:r>
              <a:rPr sz="3200" dirty="0"/>
              <a:t> </a:t>
            </a:r>
            <a:r>
              <a:rPr sz="3200" dirty="0" err="1"/>
              <a:t>самым</a:t>
            </a:r>
            <a:r>
              <a:rPr sz="3200" dirty="0"/>
              <a:t> </a:t>
            </a:r>
            <a:r>
              <a:rPr sz="3200" dirty="0" err="1"/>
              <a:t>узнаваемым</a:t>
            </a:r>
            <a:r>
              <a:rPr sz="3200" dirty="0"/>
              <a:t> </a:t>
            </a:r>
            <a:r>
              <a:rPr sz="3200" dirty="0" err="1"/>
              <a:t>ресурсом</a:t>
            </a:r>
            <a:r>
              <a:rPr sz="3200" dirty="0"/>
              <a:t> </a:t>
            </a:r>
            <a:r>
              <a:rPr sz="3200" dirty="0" err="1"/>
              <a:t>является</a:t>
            </a:r>
            <a:r>
              <a:rPr sz="3200" dirty="0"/>
              <a:t> </a:t>
            </a:r>
            <a:r>
              <a:rPr b="1" dirty="0" err="1"/>
              <a:t>Учи.ру</a:t>
            </a:r>
            <a:r>
              <a:rPr sz="3200" dirty="0"/>
              <a:t>. В </a:t>
            </a:r>
            <a:r>
              <a:rPr sz="3200" dirty="0" err="1"/>
              <a:t>крупных</a:t>
            </a:r>
            <a:r>
              <a:rPr sz="3200" dirty="0"/>
              <a:t> </a:t>
            </a:r>
            <a:r>
              <a:rPr sz="3200" dirty="0" err="1"/>
              <a:t>городах</a:t>
            </a:r>
            <a:r>
              <a:rPr sz="3200" dirty="0"/>
              <a:t> </a:t>
            </a:r>
            <a:r>
              <a:rPr sz="3200" dirty="0" err="1"/>
              <a:t>также</a:t>
            </a:r>
            <a:r>
              <a:rPr sz="3200" dirty="0"/>
              <a:t> </a:t>
            </a:r>
            <a:r>
              <a:rPr sz="3200" dirty="0" err="1"/>
              <a:t>популярен</a:t>
            </a:r>
            <a:r>
              <a:rPr sz="3200" dirty="0"/>
              <a:t> </a:t>
            </a:r>
            <a:r>
              <a:rPr b="1" dirty="0" err="1"/>
              <a:t>ЯКласс</a:t>
            </a:r>
            <a:r>
              <a:rPr sz="3200" dirty="0"/>
              <a:t>. </a:t>
            </a:r>
            <a:r>
              <a:rPr b="1" dirty="0" err="1"/>
              <a:t>Яндекс.Учебник</a:t>
            </a:r>
            <a:r>
              <a:rPr b="1" dirty="0"/>
              <a:t> </a:t>
            </a:r>
            <a:r>
              <a:rPr sz="3200" dirty="0" err="1"/>
              <a:t>лидирует</a:t>
            </a:r>
            <a:r>
              <a:rPr sz="3200" dirty="0"/>
              <a:t> </a:t>
            </a:r>
            <a:r>
              <a:rPr sz="3200" dirty="0" err="1"/>
              <a:t>по</a:t>
            </a:r>
            <a:r>
              <a:rPr sz="3200" dirty="0"/>
              <a:t> </a:t>
            </a:r>
            <a:r>
              <a:rPr sz="3200" dirty="0" err="1"/>
              <a:t>узнаваемости</a:t>
            </a:r>
            <a:r>
              <a:rPr sz="3200" dirty="0"/>
              <a:t> </a:t>
            </a:r>
            <a:r>
              <a:rPr sz="3200" dirty="0" err="1"/>
              <a:t>среди</a:t>
            </a:r>
            <a:r>
              <a:rPr sz="3200" dirty="0"/>
              <a:t> </a:t>
            </a:r>
            <a:r>
              <a:rPr sz="3200" dirty="0" err="1"/>
              <a:t>жителей</a:t>
            </a:r>
            <a:r>
              <a:rPr sz="3200" dirty="0"/>
              <a:t> </a:t>
            </a:r>
            <a:r>
              <a:rPr sz="3200" dirty="0" err="1"/>
              <a:t>городов-миллионников</a:t>
            </a:r>
            <a:endParaRPr sz="3200" dirty="0"/>
          </a:p>
        </p:txBody>
      </p:sp>
      <p:graphicFrame>
        <p:nvGraphicFramePr>
          <p:cNvPr id="189" name="Таблица 5"/>
          <p:cNvGraphicFramePr/>
          <p:nvPr>
            <p:extLst>
              <p:ext uri="{D42A27DB-BD31-4B8C-83A1-F6EECF244321}">
                <p14:modId xmlns:p14="http://schemas.microsoft.com/office/powerpoint/2010/main" val="98551690"/>
              </p:ext>
            </p:extLst>
          </p:nvPr>
        </p:nvGraphicFramePr>
        <p:xfrm>
          <a:off x="-1087445" y="4343852"/>
          <a:ext cx="23205686" cy="793074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53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138">
                <a:tc>
                  <a:txBody>
                    <a:bodyPr/>
                    <a:lstStyle/>
                    <a:p>
                      <a:pPr algn="r">
                        <a:defRPr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Учи.ру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ЯКласс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Яндекс.Учебник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Российская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электронная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школа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Фоксфорд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Мобильное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электронное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образование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Интернет-урок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МЭШ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IQша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030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LogicLike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90" name="Диаграмма 3"/>
          <p:cNvGraphicFramePr/>
          <p:nvPr>
            <p:extLst>
              <p:ext uri="{D42A27DB-BD31-4B8C-83A1-F6EECF244321}">
                <p14:modId xmlns:p14="http://schemas.microsoft.com/office/powerpoint/2010/main" val="1154684310"/>
              </p:ext>
            </p:extLst>
          </p:nvPr>
        </p:nvGraphicFramePr>
        <p:xfrm>
          <a:off x="5652624" y="4860797"/>
          <a:ext cx="4061526" cy="754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1" name="Диаграмма 9"/>
          <p:cNvGraphicFramePr/>
          <p:nvPr>
            <p:extLst>
              <p:ext uri="{D42A27DB-BD31-4B8C-83A1-F6EECF244321}">
                <p14:modId xmlns:p14="http://schemas.microsoft.com/office/powerpoint/2010/main" val="2062656131"/>
              </p:ext>
            </p:extLst>
          </p:nvPr>
        </p:nvGraphicFramePr>
        <p:xfrm>
          <a:off x="14391593" y="4880501"/>
          <a:ext cx="4061526" cy="753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2" name="Диаграмма 10"/>
          <p:cNvGraphicFramePr/>
          <p:nvPr>
            <p:extLst>
              <p:ext uri="{D42A27DB-BD31-4B8C-83A1-F6EECF244321}">
                <p14:modId xmlns:p14="http://schemas.microsoft.com/office/powerpoint/2010/main" val="620899623"/>
              </p:ext>
            </p:extLst>
          </p:nvPr>
        </p:nvGraphicFramePr>
        <p:xfrm>
          <a:off x="18567926" y="4905901"/>
          <a:ext cx="4284030" cy="753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3" name="Диапазон приемлемых цен: от 200 до 500 руб."/>
          <p:cNvSpPr txBox="1"/>
          <p:nvPr/>
        </p:nvSpPr>
        <p:spPr>
          <a:xfrm>
            <a:off x="6668940" y="4191901"/>
            <a:ext cx="1358239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Всего</a:t>
            </a:r>
          </a:p>
        </p:txBody>
      </p:sp>
      <p:sp>
        <p:nvSpPr>
          <p:cNvPr id="194" name="Диапазон приемлемых цен: от 200 до 500 руб."/>
          <p:cNvSpPr txBox="1"/>
          <p:nvPr/>
        </p:nvSpPr>
        <p:spPr>
          <a:xfrm>
            <a:off x="10055326" y="4191901"/>
            <a:ext cx="4132987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Города-миллионники</a:t>
            </a:r>
          </a:p>
        </p:txBody>
      </p:sp>
      <p:sp>
        <p:nvSpPr>
          <p:cNvPr id="195" name="Диапазон приемлемых цен: от 200 до 500 руб."/>
          <p:cNvSpPr txBox="1"/>
          <p:nvPr/>
        </p:nvSpPr>
        <p:spPr>
          <a:xfrm>
            <a:off x="14420573" y="4191901"/>
            <a:ext cx="3216605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Крупные города</a:t>
            </a:r>
          </a:p>
        </p:txBody>
      </p:sp>
      <p:sp>
        <p:nvSpPr>
          <p:cNvPr id="196" name="Диапазон приемлемых цен: от 200 до 500 руб."/>
          <p:cNvSpPr txBox="1"/>
          <p:nvPr/>
        </p:nvSpPr>
        <p:spPr>
          <a:xfrm>
            <a:off x="18203364" y="4163387"/>
            <a:ext cx="3987310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ru-RU" dirty="0" smtClean="0"/>
              <a:t>Сельская местность</a:t>
            </a:r>
            <a:endParaRPr dirty="0"/>
          </a:p>
        </p:txBody>
      </p:sp>
      <p:sp>
        <p:nvSpPr>
          <p:cNvPr id="197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416035" y="13046245"/>
            <a:ext cx="1500632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Q3: </a:t>
            </a:r>
            <a:r>
              <a:rPr dirty="0" err="1"/>
              <a:t>Ниже</a:t>
            </a:r>
            <a:r>
              <a:rPr dirty="0"/>
              <a:t> </a:t>
            </a:r>
            <a:r>
              <a:rPr dirty="0" err="1"/>
              <a:t>перечислены</a:t>
            </a:r>
            <a:r>
              <a:rPr dirty="0"/>
              <a:t> </a:t>
            </a: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популярные</a:t>
            </a:r>
            <a:r>
              <a:rPr dirty="0"/>
              <a:t> </a:t>
            </a:r>
            <a:r>
              <a:rPr dirty="0" err="1"/>
              <a:t>онлайн-ресурсы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школьников</a:t>
            </a:r>
            <a:r>
              <a:rPr dirty="0"/>
              <a:t>. </a:t>
            </a:r>
            <a:r>
              <a:rPr dirty="0" err="1"/>
              <a:t>Отметьте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, </a:t>
            </a: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них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знаете</a:t>
            </a:r>
            <a:r>
              <a:rPr dirty="0"/>
              <a:t>.</a:t>
            </a:r>
          </a:p>
        </p:txBody>
      </p:sp>
      <p:graphicFrame>
        <p:nvGraphicFramePr>
          <p:cNvPr id="198" name="Диаграмма 3"/>
          <p:cNvGraphicFramePr/>
          <p:nvPr>
            <p:extLst>
              <p:ext uri="{D42A27DB-BD31-4B8C-83A1-F6EECF244321}">
                <p14:modId xmlns:p14="http://schemas.microsoft.com/office/powerpoint/2010/main" val="2122516989"/>
              </p:ext>
            </p:extLst>
          </p:nvPr>
        </p:nvGraphicFramePr>
        <p:xfrm>
          <a:off x="9926858" y="4878913"/>
          <a:ext cx="4284030" cy="754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 idx="4294967295"/>
          </p:nvPr>
        </p:nvSpPr>
        <p:spPr>
          <a:xfrm>
            <a:off x="1522844" y="0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5500">
              <a:lnSpc>
                <a:spcPct val="100000"/>
              </a:lnSpc>
              <a:defRPr sz="110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6000" b="1" dirty="0"/>
              <a:t>ЗНАНИЕ </a:t>
            </a:r>
            <a:r>
              <a:rPr lang="en-US" sz="6000" b="1" dirty="0"/>
              <a:t>C </a:t>
            </a:r>
            <a:r>
              <a:rPr lang="ru-RU" sz="6000" b="1" dirty="0"/>
              <a:t>ПОДСКАЗКОЙ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sz="quarter" idx="4294967295"/>
          </p:nvPr>
        </p:nvSpPr>
        <p:spPr>
          <a:xfrm>
            <a:off x="1409700" y="1874746"/>
            <a:ext cx="20317239" cy="1863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3600"/>
            </a:lvl1pPr>
          </a:lstStyle>
          <a:p>
            <a:r>
              <a:rPr sz="3200" dirty="0" err="1"/>
              <a:t>При</a:t>
            </a:r>
            <a:r>
              <a:rPr sz="3200" dirty="0"/>
              <a:t> </a:t>
            </a:r>
            <a:r>
              <a:rPr sz="3200" dirty="0" err="1"/>
              <a:t>взаимодействии</a:t>
            </a:r>
            <a:r>
              <a:rPr sz="3200" dirty="0"/>
              <a:t> с </a:t>
            </a:r>
            <a:r>
              <a:rPr sz="3200" dirty="0" err="1"/>
              <a:t>названием</a:t>
            </a:r>
            <a:r>
              <a:rPr sz="3200" dirty="0"/>
              <a:t> </a:t>
            </a:r>
            <a:r>
              <a:rPr sz="3200" dirty="0" err="1"/>
              <a:t>бренда</a:t>
            </a:r>
            <a:r>
              <a:rPr sz="3200" dirty="0"/>
              <a:t>, </a:t>
            </a:r>
            <a:r>
              <a:rPr sz="3200" dirty="0" err="1"/>
              <a:t>лидирующие</a:t>
            </a:r>
            <a:r>
              <a:rPr sz="3200" dirty="0"/>
              <a:t> </a:t>
            </a:r>
            <a:r>
              <a:rPr sz="3200" dirty="0" err="1"/>
              <a:t>позиции</a:t>
            </a:r>
            <a:r>
              <a:rPr sz="3200" dirty="0"/>
              <a:t> </a:t>
            </a:r>
            <a:r>
              <a:rPr sz="3200" dirty="0" err="1"/>
              <a:t>занимают</a:t>
            </a:r>
            <a:r>
              <a:rPr sz="3200" dirty="0"/>
              <a:t> </a:t>
            </a:r>
            <a:r>
              <a:rPr b="1" dirty="0" err="1"/>
              <a:t>Учи.ру</a:t>
            </a:r>
            <a:r>
              <a:rPr b="1" dirty="0"/>
              <a:t>  </a:t>
            </a:r>
            <a:r>
              <a:rPr sz="3200" dirty="0"/>
              <a:t>и </a:t>
            </a:r>
            <a:r>
              <a:rPr b="1" dirty="0" err="1"/>
              <a:t>Яндекс.Учебник</a:t>
            </a:r>
            <a:r>
              <a:rPr sz="3200" dirty="0"/>
              <a:t> В </a:t>
            </a:r>
            <a:r>
              <a:rPr sz="3200" dirty="0" err="1"/>
              <a:t>крупных</a:t>
            </a:r>
            <a:r>
              <a:rPr sz="3200" dirty="0"/>
              <a:t> </a:t>
            </a:r>
            <a:r>
              <a:rPr sz="3200" dirty="0" err="1"/>
              <a:t>городах</a:t>
            </a:r>
            <a:r>
              <a:rPr sz="3200" dirty="0"/>
              <a:t> </a:t>
            </a:r>
            <a:r>
              <a:rPr sz="3200" dirty="0" err="1"/>
              <a:t>также</a:t>
            </a:r>
            <a:r>
              <a:rPr sz="3200" dirty="0"/>
              <a:t> </a:t>
            </a:r>
            <a:r>
              <a:rPr sz="3200" dirty="0" err="1"/>
              <a:t>знают</a:t>
            </a:r>
            <a:r>
              <a:rPr sz="3200" dirty="0"/>
              <a:t> </a:t>
            </a:r>
            <a:r>
              <a:rPr sz="3200" dirty="0" err="1"/>
              <a:t>образовательные</a:t>
            </a:r>
            <a:r>
              <a:rPr sz="3200" dirty="0"/>
              <a:t> </a:t>
            </a:r>
            <a:r>
              <a:rPr sz="3200" dirty="0" err="1"/>
              <a:t>платформы</a:t>
            </a:r>
            <a:r>
              <a:rPr sz="3200" dirty="0"/>
              <a:t> </a:t>
            </a:r>
            <a:r>
              <a:rPr b="1" dirty="0" err="1"/>
              <a:t>ЯКласс</a:t>
            </a:r>
            <a:r>
              <a:rPr sz="3200" dirty="0"/>
              <a:t>, </a:t>
            </a:r>
            <a:r>
              <a:rPr b="1" dirty="0" err="1"/>
              <a:t>Фоксфорд</a:t>
            </a:r>
            <a:r>
              <a:rPr b="1" dirty="0"/>
              <a:t>, РЭШ</a:t>
            </a:r>
            <a:endParaRPr lang="ru-RU" b="1" dirty="0"/>
          </a:p>
          <a:p>
            <a:r>
              <a:rPr b="1" dirty="0"/>
              <a:t>МЭО</a:t>
            </a:r>
            <a:r>
              <a:rPr sz="3200" dirty="0"/>
              <a:t> </a:t>
            </a:r>
            <a:r>
              <a:rPr sz="3200" dirty="0" err="1"/>
              <a:t>наиболее</a:t>
            </a:r>
            <a:r>
              <a:rPr sz="3200" dirty="0"/>
              <a:t> </a:t>
            </a:r>
            <a:r>
              <a:rPr sz="3200" dirty="0" err="1"/>
              <a:t>популярен</a:t>
            </a:r>
            <a:r>
              <a:rPr sz="3200" dirty="0"/>
              <a:t> в </a:t>
            </a:r>
            <a:r>
              <a:rPr sz="3200" dirty="0" err="1"/>
              <a:t>городах-миллионниках</a:t>
            </a:r>
            <a:r>
              <a:rPr sz="3200" dirty="0"/>
              <a:t>.</a:t>
            </a:r>
          </a:p>
        </p:txBody>
      </p:sp>
      <p:graphicFrame>
        <p:nvGraphicFramePr>
          <p:cNvPr id="202" name="Таблица 5"/>
          <p:cNvGraphicFramePr/>
          <p:nvPr>
            <p:extLst>
              <p:ext uri="{D42A27DB-BD31-4B8C-83A1-F6EECF244321}">
                <p14:modId xmlns:p14="http://schemas.microsoft.com/office/powerpoint/2010/main" val="3858639897"/>
              </p:ext>
            </p:extLst>
          </p:nvPr>
        </p:nvGraphicFramePr>
        <p:xfrm>
          <a:off x="-1035932" y="4100961"/>
          <a:ext cx="23205686" cy="821121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53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7191">
                <a:tc>
                  <a:txBody>
                    <a:bodyPr/>
                    <a:lstStyle/>
                    <a:p>
                      <a:pPr algn="r">
                        <a:defRPr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Учи.ру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Яндекс.Учебник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ЯКласс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Фоксфорд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049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Российская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электронная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школа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Интернет-урок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0049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Мобильное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электронное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образование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МЭШ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IQша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LogicLike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Облако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знаний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2393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Lecta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203" name="Диаграмма 3"/>
          <p:cNvGraphicFramePr/>
          <p:nvPr>
            <p:extLst>
              <p:ext uri="{D42A27DB-BD31-4B8C-83A1-F6EECF244321}">
                <p14:modId xmlns:p14="http://schemas.microsoft.com/office/powerpoint/2010/main" val="2152842916"/>
              </p:ext>
            </p:extLst>
          </p:nvPr>
        </p:nvGraphicFramePr>
        <p:xfrm>
          <a:off x="5420349" y="4583310"/>
          <a:ext cx="4369117" cy="788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4" name="Диаграмма 9"/>
          <p:cNvGraphicFramePr/>
          <p:nvPr>
            <p:extLst>
              <p:ext uri="{D42A27DB-BD31-4B8C-83A1-F6EECF244321}">
                <p14:modId xmlns:p14="http://schemas.microsoft.com/office/powerpoint/2010/main" val="2967582079"/>
              </p:ext>
            </p:extLst>
          </p:nvPr>
        </p:nvGraphicFramePr>
        <p:xfrm>
          <a:off x="14159318" y="4569021"/>
          <a:ext cx="4369117" cy="788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" name="Диаграмма 10"/>
          <p:cNvGraphicFramePr/>
          <p:nvPr>
            <p:extLst>
              <p:ext uri="{D42A27DB-BD31-4B8C-83A1-F6EECF244321}">
                <p14:modId xmlns:p14="http://schemas.microsoft.com/office/powerpoint/2010/main" val="2188825729"/>
              </p:ext>
            </p:extLst>
          </p:nvPr>
        </p:nvGraphicFramePr>
        <p:xfrm>
          <a:off x="18584408" y="4569021"/>
          <a:ext cx="4369117" cy="788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6" name="Диапазон приемлемых цен: от 200 до 500 руб."/>
          <p:cNvSpPr txBox="1"/>
          <p:nvPr/>
        </p:nvSpPr>
        <p:spPr>
          <a:xfrm>
            <a:off x="6436665" y="3901713"/>
            <a:ext cx="1358239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Всего</a:t>
            </a:r>
            <a:endParaRPr dirty="0"/>
          </a:p>
        </p:txBody>
      </p:sp>
      <p:sp>
        <p:nvSpPr>
          <p:cNvPr id="207" name="Диапазон приемлемых цен: от 200 до 500 руб."/>
          <p:cNvSpPr txBox="1"/>
          <p:nvPr/>
        </p:nvSpPr>
        <p:spPr>
          <a:xfrm>
            <a:off x="9823051" y="3901713"/>
            <a:ext cx="4132987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Города-миллионники</a:t>
            </a:r>
          </a:p>
        </p:txBody>
      </p:sp>
      <p:sp>
        <p:nvSpPr>
          <p:cNvPr id="208" name="Диапазон приемлемых цен: от 200 до 500 руб."/>
          <p:cNvSpPr txBox="1"/>
          <p:nvPr/>
        </p:nvSpPr>
        <p:spPr>
          <a:xfrm>
            <a:off x="14188298" y="3901713"/>
            <a:ext cx="3216605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Крупные города</a:t>
            </a:r>
          </a:p>
        </p:txBody>
      </p:sp>
      <p:sp>
        <p:nvSpPr>
          <p:cNvPr id="209" name="Диапазон приемлемых цен: от 200 до 500 руб."/>
          <p:cNvSpPr txBox="1"/>
          <p:nvPr/>
        </p:nvSpPr>
        <p:spPr>
          <a:xfrm>
            <a:off x="18669204" y="3901713"/>
            <a:ext cx="3088589" cy="68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Деревни и села</a:t>
            </a:r>
          </a:p>
        </p:txBody>
      </p:sp>
      <p:graphicFrame>
        <p:nvGraphicFramePr>
          <p:cNvPr id="211" name="Диаграмма 3"/>
          <p:cNvGraphicFramePr/>
          <p:nvPr>
            <p:extLst>
              <p:ext uri="{D42A27DB-BD31-4B8C-83A1-F6EECF244321}">
                <p14:modId xmlns:p14="http://schemas.microsoft.com/office/powerpoint/2010/main" val="1148036262"/>
              </p:ext>
            </p:extLst>
          </p:nvPr>
        </p:nvGraphicFramePr>
        <p:xfrm>
          <a:off x="9694583" y="4569021"/>
          <a:ext cx="4375468" cy="788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>
            <a:extLst>
              <a:ext uri="{FF2B5EF4-FFF2-40B4-BE49-F238E27FC236}">
                <a16:creationId xmlns:a16="http://schemas.microsoft.com/office/drawing/2014/main" xmlns="" id="{B06D4C4C-4A8C-4E40-A224-A514133A179B}"/>
              </a:ext>
            </a:extLst>
          </p:cNvPr>
          <p:cNvSpPr txBox="1"/>
          <p:nvPr/>
        </p:nvSpPr>
        <p:spPr>
          <a:xfrm>
            <a:off x="1409700" y="12967948"/>
            <a:ext cx="1500632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Q3: </a:t>
            </a:r>
            <a:r>
              <a:rPr dirty="0" err="1"/>
              <a:t>Ниже</a:t>
            </a:r>
            <a:r>
              <a:rPr dirty="0"/>
              <a:t> </a:t>
            </a:r>
            <a:r>
              <a:rPr dirty="0" err="1"/>
              <a:t>перечислены</a:t>
            </a:r>
            <a:r>
              <a:rPr dirty="0"/>
              <a:t> </a:t>
            </a:r>
            <a:r>
              <a:rPr dirty="0" err="1"/>
              <a:t>наиболее</a:t>
            </a:r>
            <a:r>
              <a:rPr dirty="0"/>
              <a:t> </a:t>
            </a:r>
            <a:r>
              <a:rPr dirty="0" err="1"/>
              <a:t>популярные</a:t>
            </a:r>
            <a:r>
              <a:rPr dirty="0"/>
              <a:t> </a:t>
            </a:r>
            <a:r>
              <a:rPr dirty="0" err="1"/>
              <a:t>онлайн-ресурсы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школьников</a:t>
            </a:r>
            <a:r>
              <a:rPr dirty="0"/>
              <a:t>. </a:t>
            </a:r>
            <a:r>
              <a:rPr dirty="0" err="1"/>
              <a:t>Отметьте</a:t>
            </a:r>
            <a:r>
              <a:rPr dirty="0"/>
              <a:t>, </a:t>
            </a:r>
            <a:r>
              <a:rPr dirty="0" err="1"/>
              <a:t>пожалуйста</a:t>
            </a:r>
            <a:r>
              <a:rPr dirty="0"/>
              <a:t>, </a:t>
            </a:r>
            <a:r>
              <a:rPr dirty="0" err="1"/>
              <a:t>какие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них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знаете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6505"/>
            <a:ext cx="6609069" cy="6567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43" y="4902031"/>
            <a:ext cx="9447807" cy="4797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615" y="3836505"/>
            <a:ext cx="6567764" cy="656776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213">
            <a:extLst>
              <a:ext uri="{FF2B5EF4-FFF2-40B4-BE49-F238E27FC236}">
                <a16:creationId xmlns:a16="http://schemas.microsoft.com/office/drawing/2014/main" xmlns="" id="{16C31700-2B96-4D64-92DF-0ABAFF75E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5800"/>
              </a:lnSpc>
              <a:spcBef>
                <a:spcPts val="600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6000" b="1" dirty="0"/>
              <a:t>НАИБОЛЕЕ ПОПУЛЯРНЫЕ И УЗНАВАЕМЫЕ РЕСУРСЫ СРЕДИ РОДИТЕЛЕЙ</a:t>
            </a:r>
          </a:p>
        </p:txBody>
      </p:sp>
      <p:sp>
        <p:nvSpPr>
          <p:cNvPr id="13" name="Половина рамки 12">
            <a:extLst>
              <a:ext uri="{FF2B5EF4-FFF2-40B4-BE49-F238E27FC236}">
                <a16:creationId xmlns:a16="http://schemas.microsoft.com/office/drawing/2014/main" xmlns="" id="{BBFD24A3-6CE3-497C-9035-83E6C812E059}"/>
              </a:ext>
            </a:extLst>
          </p:cNvPr>
          <p:cNvSpPr/>
          <p:nvPr/>
        </p:nvSpPr>
        <p:spPr>
          <a:xfrm>
            <a:off x="0" y="0"/>
            <a:ext cx="1700814" cy="1917776"/>
          </a:xfrm>
          <a:prstGeom prst="halfFrame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18">
            <a:extLst>
              <a:ext uri="{FF2B5EF4-FFF2-40B4-BE49-F238E27FC236}">
                <a16:creationId xmlns:a16="http://schemas.microsoft.com/office/drawing/2014/main" xmlns="" id="{E6F3244E-17B7-424C-A151-E0137B84D02D}"/>
              </a:ext>
            </a:extLst>
          </p:cNvPr>
          <p:cNvSpPr txBox="1">
            <a:spLocks/>
          </p:cNvSpPr>
          <p:nvPr/>
        </p:nvSpPr>
        <p:spPr>
          <a:xfrm>
            <a:off x="1700814" y="632941"/>
            <a:ext cx="23206075" cy="168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2831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40" b="0" i="0" u="none" strike="noStrike" cap="none" spc="0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693419" rtl="0" latinLnBrk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ru-RU" sz="6000" b="1" dirty="0"/>
              <a:t>ОПЫТ ИСПОЛЬЗОВАНИЯ ОБРАЗОВАТЕЛЬНЫХ </a:t>
            </a:r>
          </a:p>
          <a:p>
            <a:pPr hangingPunct="1"/>
            <a:r>
              <a:rPr lang="ru-RU" sz="6000" b="1" dirty="0"/>
              <a:t>ОНЛАЙН-ПЛАТФОРМ</a:t>
            </a:r>
          </a:p>
        </p:txBody>
      </p:sp>
      <p:graphicFrame>
        <p:nvGraphicFramePr>
          <p:cNvPr id="219" name="Таблица 5"/>
          <p:cNvGraphicFramePr/>
          <p:nvPr>
            <p:extLst>
              <p:ext uri="{D42A27DB-BD31-4B8C-83A1-F6EECF244321}">
                <p14:modId xmlns:p14="http://schemas.microsoft.com/office/powerpoint/2010/main" val="585390697"/>
              </p:ext>
            </p:extLst>
          </p:nvPr>
        </p:nvGraphicFramePr>
        <p:xfrm>
          <a:off x="-682031" y="2341358"/>
          <a:ext cx="23205686" cy="986949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53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7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675">
                <a:tc>
                  <a:txBody>
                    <a:bodyPr/>
                    <a:lstStyle/>
                    <a:p>
                      <a:pPr algn="r">
                        <a:defRPr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87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Учи.ру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63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Яндекс.Учебник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409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ЯКласс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062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Фоксфорд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0912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Российская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электронная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школа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7228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Мобильное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электронное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образование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9062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Интернет-урок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0747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LogicLike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49330"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>
                          <a:latin typeface="+mj-lt"/>
                        </a:rPr>
                        <a:t>IQша</a:t>
                      </a:r>
                      <a:endParaRPr dirty="0">
                        <a:latin typeface="+mj-lt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99927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Московская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электронная</a:t>
                      </a:r>
                      <a:endParaRPr lang="ru-RU"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школа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69062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Облако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знаний</a:t>
                      </a:r>
                      <a:endParaRPr sz="2400" dirty="0">
                        <a:latin typeface="+mj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9062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Другое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sz="2400" dirty="0" err="1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укажите</a:t>
                      </a:r>
                      <a:r>
                        <a:rPr sz="2400" dirty="0">
                          <a:latin typeface="+mj-lt"/>
                          <a:ea typeface="Century Gothic"/>
                          <a:cs typeface="Century Gothic"/>
                          <a:sym typeface="Century Gothic"/>
                        </a:rPr>
                        <a:t>)*</a:t>
                      </a:r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221" name="Диаграмма 8"/>
          <p:cNvGraphicFramePr/>
          <p:nvPr>
            <p:extLst>
              <p:ext uri="{D42A27DB-BD31-4B8C-83A1-F6EECF244321}">
                <p14:modId xmlns:p14="http://schemas.microsoft.com/office/powerpoint/2010/main" val="1923279241"/>
              </p:ext>
            </p:extLst>
          </p:nvPr>
        </p:nvGraphicFramePr>
        <p:xfrm>
          <a:off x="9590949" y="2878609"/>
          <a:ext cx="4154473" cy="958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4" name="Диапазон приемлемых цен: от 200 до 500 руб."/>
          <p:cNvSpPr txBox="1"/>
          <p:nvPr/>
        </p:nvSpPr>
        <p:spPr>
          <a:xfrm>
            <a:off x="6126607" y="2390665"/>
            <a:ext cx="1352689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Всего</a:t>
            </a:r>
            <a:endParaRPr dirty="0">
              <a:latin typeface="+mj-lt"/>
            </a:endParaRPr>
          </a:p>
        </p:txBody>
      </p:sp>
      <p:sp>
        <p:nvSpPr>
          <p:cNvPr id="225" name="Диапазон приемлемых цен: от 200 до 500 руб."/>
          <p:cNvSpPr txBox="1"/>
          <p:nvPr/>
        </p:nvSpPr>
        <p:spPr>
          <a:xfrm>
            <a:off x="9590949" y="2390665"/>
            <a:ext cx="4156511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>
                <a:latin typeface="+mj-lt"/>
              </a:rPr>
              <a:t>Города-миллионники</a:t>
            </a:r>
          </a:p>
        </p:txBody>
      </p:sp>
      <p:sp>
        <p:nvSpPr>
          <p:cNvPr id="226" name="Диапазон приемлемых цен: от 200 до 500 руб."/>
          <p:cNvSpPr txBox="1"/>
          <p:nvPr/>
        </p:nvSpPr>
        <p:spPr>
          <a:xfrm>
            <a:off x="13922103" y="2390665"/>
            <a:ext cx="3308315" cy="687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>
                <a:latin typeface="+mj-lt"/>
              </a:rPr>
              <a:t>Крупные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города</a:t>
            </a:r>
            <a:endParaRPr dirty="0">
              <a:latin typeface="+mj-lt"/>
            </a:endParaRPr>
          </a:p>
        </p:txBody>
      </p:sp>
      <p:sp>
        <p:nvSpPr>
          <p:cNvPr id="227" name="Диапазон приемлемых цен: от 200 до 500 руб."/>
          <p:cNvSpPr txBox="1"/>
          <p:nvPr/>
        </p:nvSpPr>
        <p:spPr>
          <a:xfrm>
            <a:off x="17750749" y="2362723"/>
            <a:ext cx="3987310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207008" defTabSz="457200">
              <a:lnSpc>
                <a:spcPts val="5000"/>
              </a:lnSpc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latin typeface="+mj-lt"/>
              </a:rPr>
              <a:t>Сельская местность</a:t>
            </a:r>
            <a:endParaRPr dirty="0">
              <a:latin typeface="+mj-lt"/>
            </a:endParaRPr>
          </a:p>
        </p:txBody>
      </p:sp>
      <p:sp>
        <p:nvSpPr>
          <p:cNvPr id="228" name="Q19: Какая цена за месячную подписку на платформу с доступом ко всем основным школьным предметам является настолько низкой, что встает вопрос о качестве услуги?…"/>
          <p:cNvSpPr txBox="1"/>
          <p:nvPr/>
        </p:nvSpPr>
        <p:spPr>
          <a:xfrm>
            <a:off x="1370107" y="13168091"/>
            <a:ext cx="1221435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defRPr sz="2000" i="1">
                <a:solidFill>
                  <a:srgbClr val="92929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Q10: </a:t>
            </a:r>
            <a:r>
              <a:rPr dirty="0" err="1"/>
              <a:t>Какими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онлайн-ресурсов</a:t>
            </a:r>
            <a:r>
              <a:rPr dirty="0"/>
              <a:t> </a:t>
            </a:r>
            <a:r>
              <a:rPr dirty="0" err="1"/>
              <a:t>Ваш</a:t>
            </a:r>
            <a:r>
              <a:rPr dirty="0"/>
              <a:t> </a:t>
            </a:r>
            <a:r>
              <a:rPr dirty="0" err="1"/>
              <a:t>ребенок</a:t>
            </a:r>
            <a:r>
              <a:rPr dirty="0"/>
              <a:t> </a:t>
            </a:r>
            <a:r>
              <a:rPr dirty="0" err="1"/>
              <a:t>пользовался</a:t>
            </a:r>
            <a:r>
              <a:rPr dirty="0"/>
              <a:t> в </a:t>
            </a:r>
            <a:r>
              <a:rPr dirty="0" err="1"/>
              <a:t>последнее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?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370107" y="12610357"/>
            <a:ext cx="19719317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700"/>
            </a:lvl1pPr>
          </a:lstStyle>
          <a:p>
            <a:r>
              <a:rPr dirty="0"/>
              <a:t>*</a:t>
            </a:r>
            <a:r>
              <a:rPr dirty="0" err="1"/>
              <a:t>Другое</a:t>
            </a:r>
            <a:r>
              <a:rPr dirty="0"/>
              <a:t>: </a:t>
            </a:r>
            <a:r>
              <a:rPr dirty="0" err="1"/>
              <a:t>Инфоурок</a:t>
            </a:r>
            <a:r>
              <a:rPr dirty="0"/>
              <a:t>, </a:t>
            </a:r>
            <a:r>
              <a:rPr dirty="0" err="1"/>
              <a:t>Решу</a:t>
            </a:r>
            <a:r>
              <a:rPr dirty="0"/>
              <a:t> ЕГЭ/ОГЭ/ВПР, </a:t>
            </a:r>
            <a:r>
              <a:rPr dirty="0" err="1"/>
              <a:t>Дневник.ру</a:t>
            </a:r>
            <a:r>
              <a:rPr dirty="0"/>
              <a:t>, </a:t>
            </a:r>
            <a:r>
              <a:rPr dirty="0" err="1"/>
              <a:t>региональные</a:t>
            </a:r>
            <a:r>
              <a:rPr dirty="0"/>
              <a:t> </a:t>
            </a:r>
            <a:r>
              <a:rPr dirty="0" err="1"/>
              <a:t>образовательные</a:t>
            </a:r>
            <a:r>
              <a:rPr dirty="0"/>
              <a:t> </a:t>
            </a:r>
            <a:r>
              <a:rPr dirty="0" err="1"/>
              <a:t>платформы</a:t>
            </a:r>
            <a:r>
              <a:rPr dirty="0"/>
              <a:t>, </a:t>
            </a:r>
            <a:r>
              <a:rPr dirty="0" err="1"/>
              <a:t>электронная</a:t>
            </a:r>
            <a:r>
              <a:rPr dirty="0"/>
              <a:t> </a:t>
            </a:r>
            <a:r>
              <a:rPr dirty="0" err="1"/>
              <a:t>почта</a:t>
            </a:r>
            <a:r>
              <a:rPr dirty="0"/>
              <a:t>, </a:t>
            </a:r>
            <a:r>
              <a:rPr dirty="0" err="1"/>
              <a:t>электронный</a:t>
            </a:r>
            <a:r>
              <a:rPr dirty="0"/>
              <a:t> </a:t>
            </a:r>
            <a:r>
              <a:rPr dirty="0" err="1"/>
              <a:t>дневник</a:t>
            </a:r>
            <a:r>
              <a:rPr dirty="0"/>
              <a:t>, </a:t>
            </a:r>
            <a:r>
              <a:rPr dirty="0" err="1"/>
              <a:t>социальные</a:t>
            </a:r>
            <a:r>
              <a:rPr dirty="0"/>
              <a:t> </a:t>
            </a:r>
            <a:r>
              <a:rPr dirty="0" err="1"/>
              <a:t>медиа</a:t>
            </a:r>
            <a:r>
              <a:rPr dirty="0"/>
              <a:t>: ВК, Viber, WhatsApp</a:t>
            </a:r>
          </a:p>
        </p:txBody>
      </p:sp>
      <p:sp>
        <p:nvSpPr>
          <p:cNvPr id="15" name="Половина рамки 14">
            <a:extLst>
              <a:ext uri="{FF2B5EF4-FFF2-40B4-BE49-F238E27FC236}">
                <a16:creationId xmlns:a16="http://schemas.microsoft.com/office/drawing/2014/main" xmlns="" id="{5F8FAE16-769D-438F-86D2-4B45F41FFFFF}"/>
              </a:ext>
            </a:extLst>
          </p:cNvPr>
          <p:cNvSpPr/>
          <p:nvPr/>
        </p:nvSpPr>
        <p:spPr>
          <a:xfrm>
            <a:off x="0" y="0"/>
            <a:ext cx="1700814" cy="1917776"/>
          </a:xfrm>
          <a:prstGeom prst="halfFrame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6" name="Диаграмма 8"/>
          <p:cNvGraphicFramePr/>
          <p:nvPr>
            <p:extLst>
              <p:ext uri="{D42A27DB-BD31-4B8C-83A1-F6EECF244321}">
                <p14:modId xmlns:p14="http://schemas.microsoft.com/office/powerpoint/2010/main" val="962459970"/>
              </p:ext>
            </p:extLst>
          </p:nvPr>
        </p:nvGraphicFramePr>
        <p:xfrm>
          <a:off x="5784110" y="2890697"/>
          <a:ext cx="4154473" cy="958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8"/>
          <p:cNvGraphicFramePr/>
          <p:nvPr>
            <p:extLst>
              <p:ext uri="{D42A27DB-BD31-4B8C-83A1-F6EECF244321}">
                <p14:modId xmlns:p14="http://schemas.microsoft.com/office/powerpoint/2010/main" val="2810512739"/>
              </p:ext>
            </p:extLst>
          </p:nvPr>
        </p:nvGraphicFramePr>
        <p:xfrm>
          <a:off x="13990552" y="2878609"/>
          <a:ext cx="4154473" cy="958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8"/>
          <p:cNvGraphicFramePr/>
          <p:nvPr>
            <p:extLst>
              <p:ext uri="{D42A27DB-BD31-4B8C-83A1-F6EECF244321}">
                <p14:modId xmlns:p14="http://schemas.microsoft.com/office/powerpoint/2010/main" val="865084083"/>
              </p:ext>
            </p:extLst>
          </p:nvPr>
        </p:nvGraphicFramePr>
        <p:xfrm>
          <a:off x="18159891" y="2878609"/>
          <a:ext cx="4154473" cy="958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2476</Words>
  <Application>Microsoft Office PowerPoint</Application>
  <PresentationFormat>Произвольный</PresentationFormat>
  <Paragraphs>448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White</vt:lpstr>
      <vt:lpstr>ИССЛЕДОВАНИЕ РОДИТЕЛЬСКОЙ АУДИТОРИИ ОБРАЗОВАТЕЛЬНЫХ ОНЛАЙН-ПЛАТФОРМ</vt:lpstr>
      <vt:lpstr>ОБ ИССЛЕДОВАНИИ</vt:lpstr>
      <vt:lpstr>ПОРТРЕТ РЕСПОНДЕНТА</vt:lpstr>
      <vt:lpstr>BRAND AWARENESS</vt:lpstr>
      <vt:lpstr>BRAND AWARENESS</vt:lpstr>
      <vt:lpstr>ЗНАНИЕ БЕЗ ПОДСКАЗКИ</vt:lpstr>
      <vt:lpstr>ЗНАНИЕ C ПОДСКАЗКОЙ</vt:lpstr>
      <vt:lpstr>НАИБОЛЕЕ ПОПУЛЯРНЫЕ И УЗНАВАЕМЫЕ РЕСУРСЫ СРЕДИ РОДИТЕЛЕЙ</vt:lpstr>
      <vt:lpstr>Презентация PowerPoint</vt:lpstr>
      <vt:lpstr>ОСНОВНЫЕ КАНАЛЫ ПОЛУЧЕНИЯ ИНФОРМАЦИИ О ВОЗМОЖНОСТЯХ ОБРАЗОВАТЕЛЬНЫХ ПЛАТФОРМ </vt:lpstr>
      <vt:lpstr>С КАКИХ УСТРОЙСТВ ДЕТИ ЗАНИМАЮТСЯ НА ОБРАЗОВАТЕЛЬНЫХ ПЛАТФОРМАХ</vt:lpstr>
      <vt:lpstr>ПОЛЬЗОВАНИЕ ОНЛАЙН-ПЛАТФОРМАМИ</vt:lpstr>
      <vt:lpstr>Около 3/4 опрошенных родителей сказали, что их дети занимаются на онлайн-платформах. При этом в крупных городах пользование платформами выше, чем по выборке в целом  Нужно учесть возможное искажение реальной ситуации в связи с переходом школ на дистанционное обучение в конце марта 2020 г. В этот период произошло активное внедрение различных образовательных ресурсов в образовательный процесс  Обратим внимание, что данные результаты не следует экстраполировать на всю Россию. Проведенное исследование являлось пилотным и измеряло аудиторию в выбранных школах и в конкретных регионах</vt:lpstr>
      <vt:lpstr>Презентация PowerPoint</vt:lpstr>
      <vt:lpstr>В целом по РФ более половины родителей задумывались о том, чтобы их дети занимались на образовательных онлайн-платформах  Однако существует значимая разница между респондентами, проживающими в сельской местности и в городах-миллионниках</vt:lpstr>
      <vt:lpstr>ПРИЧИНЫ, КОТОРЫЕ МОГУТ ПОБУДИТЬ К СМЕНЕ ОБРАЗОВАТЕЛЬНОЙ ПЛАТФОРМЫ</vt:lpstr>
      <vt:lpstr>ЗАЯВЛЕННАЯ ВАЖНОСТЬ ФУНКЦИЙ ПЛАТФОРМЫ </vt:lpstr>
      <vt:lpstr>УСЛОВИЯ ПОЛЬЗОВАНИЯ ПЛАТФОРМОЙ</vt:lpstr>
      <vt:lpstr>ИНДЕКС NPS</vt:lpstr>
      <vt:lpstr>Презентация PowerPoint</vt:lpstr>
      <vt:lpstr>ОБЩЕЕ ОПИСАНИЕ МЕТОДА PSM (PRICE SENSITIVITY MEASURMENT)</vt:lpstr>
      <vt:lpstr>Рекомендованная цена за подписку на сервис составляет 220 рублей При этом приемлемая цена может быть любой в диапазоне от 200 до 500 рублей</vt:lpstr>
      <vt:lpstr>ТОЧКИ ПЕРЕСЕЧЕНИЯ КУМУЛЯТ В PSM</vt:lpstr>
      <vt:lpstr>КАКУЮ ИНФОРМАЦИЮ ВЫ ИСКАЛИ БЫ ИЛИ ЗАПРОСИЛИ У АВТОРОВ ПЛАТФОРМЫ ДЛЯ ПРИНЯТИЯ РЕШЕНИЯ ЗАНИМАТЬСЯ С РЕБЕНКОМ НА ЭТОМ РЕСУРСЕ?</vt:lpstr>
      <vt:lpstr>ВЫВОДЫ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родительской аудитории образовательных онлайн-платформ</dc:title>
  <dc:creator>polina</dc:creator>
  <cp:lastModifiedBy>Home</cp:lastModifiedBy>
  <cp:revision>27</cp:revision>
  <dcterms:modified xsi:type="dcterms:W3CDTF">2020-04-16T16:44:22Z</dcterms:modified>
</cp:coreProperties>
</file>