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70" r:id="rId3"/>
    <p:sldId id="287" r:id="rId4"/>
    <p:sldId id="289" r:id="rId5"/>
    <p:sldId id="267" r:id="rId6"/>
    <p:sldId id="288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92" r:id="rId17"/>
    <p:sldId id="264" r:id="rId18"/>
    <p:sldId id="275" r:id="rId19"/>
    <p:sldId id="305" r:id="rId20"/>
    <p:sldId id="306" r:id="rId21"/>
    <p:sldId id="308" r:id="rId22"/>
    <p:sldId id="309" r:id="rId23"/>
    <p:sldId id="262" r:id="rId24"/>
    <p:sldId id="278" r:id="rId25"/>
  </p:sldIdLst>
  <p:sldSz cx="9144000" cy="5143500" type="screen16x9"/>
  <p:notesSz cx="6858000" cy="9144000"/>
  <p:embeddedFontLst>
    <p:embeddedFont>
      <p:font typeface="Poppins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Poppins Light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9A7B0E-9A78-46C8-84CF-E832CEDC8A10}">
          <p14:sldIdLst>
            <p14:sldId id="256"/>
            <p14:sldId id="270"/>
            <p14:sldId id="287"/>
            <p14:sldId id="289"/>
            <p14:sldId id="267"/>
            <p14:sldId id="288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292"/>
            <p14:sldId id="264"/>
            <p14:sldId id="275"/>
            <p14:sldId id="305"/>
            <p14:sldId id="306"/>
            <p14:sldId id="308"/>
            <p14:sldId id="309"/>
            <p14:sldId id="262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DEA00C0-1533-43B5-9CB3-63D93CB2F15D}">
  <a:tblStyle styleId="{FDEA00C0-1533-43B5-9CB3-63D93CB2F1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29" autoAdjust="0"/>
  </p:normalViewPr>
  <p:slideViewPr>
    <p:cSldViewPr>
      <p:cViewPr>
        <p:scale>
          <a:sx n="80" d="100"/>
          <a:sy n="80" d="100"/>
        </p:scale>
        <p:origin x="-800" y="-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654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13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42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hape 15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Shape 1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Shape 10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5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 hasCustomPrompt="1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rPr lang="ru-RU" dirty="0" smtClean="0"/>
              <a:t>Какими учебниками на самом деле пользуются учителя?</a:t>
            </a:r>
            <a:endParaRPr dirty="0"/>
          </a:p>
        </p:txBody>
      </p:sp>
      <p:grpSp>
        <p:nvGrpSpPr>
          <p:cNvPr id="22" name="Shape 30"/>
          <p:cNvGrpSpPr/>
          <p:nvPr userDrawn="1"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23" name="Shape 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3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3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Shape 8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Shape 9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Shape 9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Shape 10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Shape 12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Shape 12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Shape 129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7" r:id="rId4"/>
    <p:sldLayoutId id="2147483658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2211600" y="1707654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Какими учебниками на самом деле пользуются учителя? </a:t>
            </a:r>
            <a:endParaRPr dirty="0"/>
          </a:p>
        </p:txBody>
      </p:sp>
      <p:sp>
        <p:nvSpPr>
          <p:cNvPr id="11" name="Shape 176"/>
          <p:cNvSpPr txBox="1">
            <a:spLocks/>
          </p:cNvSpPr>
          <p:nvPr/>
        </p:nvSpPr>
        <p:spPr>
          <a:xfrm>
            <a:off x="-684584" y="4087318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5850" y="36036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ts val="1400"/>
            </a:pPr>
            <a:r>
              <a:rPr lang="ru-RU" sz="1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Александр </a:t>
            </a:r>
            <a:r>
              <a:rPr lang="ru-RU" sz="18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Милкус</a:t>
            </a:r>
            <a:r>
              <a:rPr lang="ru-RU" sz="1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,</a:t>
            </a:r>
          </a:p>
          <a:p>
            <a:pPr algn="ctr">
              <a:buSzPts val="1400"/>
            </a:pPr>
            <a:r>
              <a:rPr lang="ru-RU" sz="1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Заведующий лабораторией образовательной и молодежной журналистики</a:t>
            </a:r>
            <a:endParaRPr lang="en-US" sz="18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SzPts val="1400"/>
            </a:pPr>
            <a:r>
              <a:rPr lang="ru-RU" sz="1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НИУ </a:t>
            </a:r>
            <a:r>
              <a:rPr lang="ru-RU" sz="1800" dirty="0" smtClean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ВШЭ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0498"/>
            <a:ext cx="5220300" cy="683100"/>
          </a:xfrm>
        </p:spPr>
        <p:txBody>
          <a:bodyPr/>
          <a:lstStyle/>
          <a:p>
            <a:r>
              <a:rPr lang="ru-RU" dirty="0" smtClean="0"/>
              <a:t>Английский язык</a:t>
            </a:r>
            <a:br>
              <a:rPr lang="ru-RU" dirty="0" smtClean="0"/>
            </a:br>
            <a:r>
              <a:rPr lang="ru-RU" sz="1800" dirty="0" smtClean="0"/>
              <a:t>(средняя школа)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122" name="Picture 2" descr="http://catalog.prosv.ru/images/big/1e37451f-a7d2-11e5-9cdd-0050569c7d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11475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672" y="1792436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Ваулина Ю.Е., Дули Д., </a:t>
            </a: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Подоляко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О.Е. и др.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34%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5124" name="Picture 4" descr="https://xn--80abcm0abpibcykc0f.xn--80agbcqdjc3d.xn--p1ai/images/prodacts/sourse/61735/61735090_angliyskiy-yazyik-3-y-god-obucheniya-7-klass-uchebnik-vertikal-fgos-dro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7" y="3256006"/>
            <a:ext cx="122409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21904" y="4024684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Афанасьева О.В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.,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Михеева И.В.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22%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5126" name="Picture 6" descr="http://spektr-tm.ru/wa-data/public/shop/products/96/77/7796/images/6001/6001.750x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14" y="1131590"/>
            <a:ext cx="1225362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58408" y="1779662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Кузовлев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В.П.,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Лапа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Н.М. и др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17%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2296" y="4085659"/>
            <a:ext cx="2472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Биболетова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М.З. и др. 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12%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5128" name="Picture 8" descr="http://zazdoc.ru/tw_files2/urls_2/24693/d-24692262/24692262_html_7cd74aa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60" y="3291830"/>
            <a:ext cx="116769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220300" cy="683100"/>
          </a:xfrm>
        </p:spPr>
        <p:txBody>
          <a:bodyPr/>
          <a:lstStyle/>
          <a:p>
            <a:r>
              <a:rPr lang="ru-RU" dirty="0" smtClean="0"/>
              <a:t>Математика </a:t>
            </a:r>
            <a:r>
              <a:rPr lang="ru-RU" sz="1800" dirty="0" smtClean="0"/>
              <a:t>(средняя школа)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146" name="Picture 2" descr="https://im0-tub-ru.yandex.net/i?id=619bf63313773992e5544c356d7f2d1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121907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672" y="1455446"/>
            <a:ext cx="2612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Мерзляк А.Г.,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Полонский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В.Б.,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Якир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М.С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34% </a:t>
            </a:r>
          </a:p>
        </p:txBody>
      </p:sp>
      <p:pic>
        <p:nvPicPr>
          <p:cNvPr id="6148" name="Picture 4" descr="http://shkolarossii.ru/sites/default/files/1005189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6" y="3363838"/>
            <a:ext cx="128109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9672" y="34358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Виленкин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Н.Я.,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Жохов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В.И.,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Чесноков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А.С. и др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33%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1547301"/>
            <a:ext cx="2429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Дорофеев Г.В.,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Петерсон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Л.Г. 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25%</a:t>
            </a:r>
          </a:p>
        </p:txBody>
      </p:sp>
      <p:pic>
        <p:nvPicPr>
          <p:cNvPr id="6150" name="Picture 6" descr="https://mmedia.ozone.ru/multimedia/1016536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7614"/>
            <a:ext cx="12366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80111" y="3622598"/>
            <a:ext cx="2563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Никольский С.М.,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Потапов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М.К.,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Решетников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Н.Н. и др.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18%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6154" name="Picture 10" descr="https://shop.kp.ru/catalog/media/kpprosveshhenie/7/4/59928b7bdb3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64" y="3363838"/>
            <a:ext cx="120393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5220300" cy="683100"/>
          </a:xfrm>
        </p:spPr>
        <p:txBody>
          <a:bodyPr/>
          <a:lstStyle/>
          <a:p>
            <a:r>
              <a:rPr lang="ru-RU" dirty="0" smtClean="0"/>
              <a:t>Алгебра </a:t>
            </a:r>
            <a:r>
              <a:rPr lang="ru-RU" sz="1800" dirty="0" smtClean="0"/>
              <a:t>(средняя школа)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170" name="Picture 2" descr="https://im0-tub-ru.yandex.net/i?id=ada5fbddc909605cdd6dcd1603a8691d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/>
          <a:stretch/>
        </p:blipFill>
        <p:spPr bwMode="auto">
          <a:xfrm>
            <a:off x="350273" y="1275606"/>
            <a:ext cx="1197391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563638"/>
            <a:ext cx="190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Мордкович А.Г.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32%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387645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Макарычев Ю.Н.,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Миндюк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Н.Г. и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др.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/ 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Под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ред. </a:t>
            </a: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Теляковского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С.А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29%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1419622"/>
            <a:ext cx="23580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Мерзляк А.Г.,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Полонский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В.Б., Якир М.С.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17%</a:t>
            </a:r>
          </a:p>
          <a:p>
            <a:endParaRPr lang="ru-RU" dirty="0"/>
          </a:p>
        </p:txBody>
      </p:sp>
      <p:pic>
        <p:nvPicPr>
          <p:cNvPr id="7172" name="Picture 4" descr="https://mmedia.ozone.ru/multimedia/1023805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5606"/>
            <a:ext cx="12460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hop.kp.ru/catalog/media/kpprosveshhenie/8/c/59928b7b7cc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3" y="3147814"/>
            <a:ext cx="119739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hop.kp.ru/catalog/media/kpprosveshhenie/7/4/59928b7bdb3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7814"/>
            <a:ext cx="120393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084168" y="3219822"/>
            <a:ext cx="233370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Никольский С.М., Потапов М.К., Решетников Н.Н. и др.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/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14%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0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2466"/>
            <a:ext cx="7427168" cy="683100"/>
          </a:xfrm>
        </p:spPr>
        <p:txBody>
          <a:bodyPr/>
          <a:lstStyle/>
          <a:p>
            <a:r>
              <a:rPr lang="ru-RU" dirty="0" smtClean="0"/>
              <a:t>Геометрия </a:t>
            </a:r>
            <a:r>
              <a:rPr lang="ru-RU" sz="1800" dirty="0" smtClean="0"/>
              <a:t>(средняя школа)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8194" name="Picture 2" descr="https://bibliosfera.su/image/cache/catalog/img/estestvenno/BO00038410-8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2" y="1311790"/>
            <a:ext cx="1296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672" y="3651870"/>
            <a:ext cx="2127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Мерзляк А.Г.,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Полонский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В.Б.,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Якир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М.С.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18%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1491630"/>
            <a:ext cx="223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Атанасян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Л.С.,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Бутузов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В.Ф.,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Кадомцев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С.Б. и др.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84%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8196" name="Picture 4" descr="https://skidka-rostovnadonu.ru/images/prodacts/290/65802/65802793_geometriya-7klass-rabochaya-tetrad-2-drofa-ventana-graf-i-ast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8" y="3219822"/>
            <a:ext cx="124855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bookfi.net/covers/73000/7e7f39c2767372aa32b8c684e715cd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04" y="1923678"/>
            <a:ext cx="120852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732240" y="2139702"/>
            <a:ext cx="1816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Погорелов А.В.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10%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76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6347048" cy="683100"/>
          </a:xfrm>
        </p:spPr>
        <p:txBody>
          <a:bodyPr/>
          <a:lstStyle/>
          <a:p>
            <a:r>
              <a:rPr lang="ru-RU" dirty="0" smtClean="0"/>
              <a:t>Обществознание </a:t>
            </a:r>
            <a:r>
              <a:rPr lang="ru-RU" sz="1800" dirty="0" smtClean="0"/>
              <a:t>(средняя школа)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19227"/>
              </p:ext>
            </p:extLst>
          </p:nvPr>
        </p:nvGraphicFramePr>
        <p:xfrm>
          <a:off x="4535486" y="51470"/>
          <a:ext cx="4608514" cy="897041"/>
        </p:xfrm>
        <a:graphic>
          <a:graphicData uri="http://schemas.openxmlformats.org/drawingml/2006/table">
            <a:tbl>
              <a:tblPr>
                <a:tableStyleId>{FDEA00C0-1533-43B5-9CB3-63D93CB2F15D}</a:tableStyleId>
              </a:tblPr>
              <a:tblGrid>
                <a:gridCol w="3699436"/>
                <a:gridCol w="303026"/>
                <a:gridCol w="303026"/>
                <a:gridCol w="303026"/>
              </a:tblGrid>
              <a:tr h="11679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Обществознание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</a:tr>
              <a:tr h="32133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u="none" strike="noStrike">
                          <a:effectLst/>
                        </a:rPr>
                        <a:t>Answer Choices</a:t>
                      </a:r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u="none" strike="noStrike">
                          <a:effectLst/>
                        </a:rPr>
                        <a:t>Response Percent</a:t>
                      </a:r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700" u="none" strike="noStrike" dirty="0">
                          <a:effectLst/>
                        </a:rPr>
                        <a:t>Responses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Линия УМК под ред. Боголюбова Л.Н. Обществознание (Просвещение)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88%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92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</a:tr>
              <a:tr h="11679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Кравченко А.И. и др. Обществознание (Русское слово)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</a:tr>
              <a:tr h="11679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Липсиц И.В. Экономика (ВИТА-ПРЕСС)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7" marR="3157" marT="3157" marB="0" anchor="b"/>
                </a:tc>
              </a:tr>
            </a:tbl>
          </a:graphicData>
        </a:graphic>
      </p:graphicFrame>
      <p:pic>
        <p:nvPicPr>
          <p:cNvPr id="9218" name="Picture 2" descr="https://pp.userapi.com/c847017/v847017437/1bce02/baM-osEYy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71830"/>
            <a:ext cx="12258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userapi.com/c847017/v847017437/1bce0a/DiMdq4yjz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98" y="1671830"/>
            <a:ext cx="110085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96144" y="3291830"/>
            <a:ext cx="219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Линия УМК под ред. Боголюбова Л.Н.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88%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36383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Кравченко А.И. и др.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10%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694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5220300" cy="683100"/>
          </a:xfrm>
        </p:spPr>
        <p:txBody>
          <a:bodyPr/>
          <a:lstStyle/>
          <a:p>
            <a:r>
              <a:rPr lang="ru-RU" dirty="0" smtClean="0"/>
              <a:t>Физика </a:t>
            </a:r>
            <a:r>
              <a:rPr lang="ru-RU" sz="1800" dirty="0" smtClean="0"/>
              <a:t>(средняя школа)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42" name="Picture 2" descr="https://pp.userapi.com/c847017/v847017437/1bce1a/qNcGZIG1Z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3838"/>
            <a:ext cx="123636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5656" y="1563638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Перышкин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А.В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85%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10244" name="Picture 4" descr="https://pp.userapi.com/c847017/v847017437/1bce21/vnmIFQsT7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2814"/>
            <a:ext cx="125338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pp.userapi.com/c847017/v847017437/1bce33/oGjS4TBtOZ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2349"/>
            <a:ext cx="114084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5656" y="3507854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Пурышева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Н.С., </a:t>
            </a: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Важеевская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Н.Е. и др.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11%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310140"/>
            <a:ext cx="1725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Кабардин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О.Ф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10%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07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5220300" cy="683100"/>
          </a:xfrm>
        </p:spPr>
        <p:txBody>
          <a:bodyPr/>
          <a:lstStyle/>
          <a:p>
            <a:r>
              <a:rPr lang="ru-RU" dirty="0"/>
              <a:t>География </a:t>
            </a:r>
            <a:r>
              <a:rPr lang="ru-RU" sz="1800" dirty="0" smtClean="0"/>
              <a:t>(</a:t>
            </a:r>
            <a:r>
              <a:rPr lang="ru-RU" sz="1800" dirty="0"/>
              <a:t>средняя школа)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1273208" y="4443958"/>
            <a:ext cx="2696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Линия УМК В. П. Дронова.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2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География (5-9)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151896"/>
            <a:ext cx="33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Герасимова Т.П., </a:t>
            </a:r>
            <a:r>
              <a:rPr lang="ru-RU" sz="16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Неклюкова</a:t>
            </a: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Н.П. 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2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Линия УМК География. 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2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"Классическая линия" (5-9)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9508" y="3848730"/>
            <a:ext cx="2747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Линия УМК В. П. Дронова. 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2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География (Роза ветров) (5-9)</a:t>
            </a:r>
          </a:p>
        </p:txBody>
      </p:sp>
      <p:pic>
        <p:nvPicPr>
          <p:cNvPr id="10" name="Picture 6" descr="https://cdn.drofa-ventana.ru/v2/DRF000000000723021/COVER/cover1__w600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2" y="1563638"/>
            <a:ext cx="97200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ÐµÐ¾Ð³ÑÐ°ÑÐ¸Ñ. 7Â ÐºÐ»Ð°ÑÑ. Ð£ÑÐµÐ±Ð½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57" y="3039942"/>
            <a:ext cx="91350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cbook.ru/data/book/572/5721846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1" y="3651870"/>
            <a:ext cx="97200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60232" y="1851670"/>
            <a:ext cx="2556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CCCCC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Каждой из представленных УМК пользовалось около </a:t>
            </a:r>
            <a:r>
              <a:rPr lang="ru-RU" sz="18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20% 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педагогов. Практически все самые используемые учебники по географии были исключены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649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555526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Химия</a:t>
            </a:r>
            <a:r>
              <a:rPr lang="ru-RU" sz="4000" dirty="0" smtClean="0"/>
              <a:t> </a:t>
            </a:r>
            <a:r>
              <a:rPr lang="ru-RU" sz="1800" dirty="0" smtClean="0"/>
              <a:t>(средняя школа)</a:t>
            </a:r>
            <a:endParaRPr sz="2000" dirty="0"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-159277" y="3444971"/>
            <a:ext cx="2427021" cy="431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/>
              <a:t>Габриелян О.С</a:t>
            </a:r>
            <a:r>
              <a:rPr lang="ru-RU" sz="1800" b="1" dirty="0" smtClean="0"/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49% </a:t>
            </a:r>
            <a:endParaRPr lang="ru-RU" sz="1800" b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 smtClean="0"/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2051720" y="3444899"/>
            <a:ext cx="2304256" cy="541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/>
              <a:t>Рудзитис Г.Е</a:t>
            </a:r>
            <a:r>
              <a:rPr lang="ru-RU" sz="1800" b="1" dirty="0" smtClean="0"/>
              <a:t>.,</a:t>
            </a:r>
            <a:br>
              <a:rPr lang="ru-RU" sz="1800" b="1" dirty="0" smtClean="0"/>
            </a:br>
            <a:r>
              <a:rPr lang="ru-RU" sz="1800" b="1" dirty="0" smtClean="0"/>
              <a:t>Фельдман Ф.Г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/>
              <a:t>37%</a:t>
            </a:r>
            <a:endParaRPr lang="ru-RU" b="1" dirty="0"/>
          </a:p>
        </p:txBody>
      </p:sp>
      <p:sp>
        <p:nvSpPr>
          <p:cNvPr id="241" name="Shape 241"/>
          <p:cNvSpPr txBox="1">
            <a:spLocks noGrp="1"/>
          </p:cNvSpPr>
          <p:nvPr>
            <p:ph type="body" idx="3"/>
          </p:nvPr>
        </p:nvSpPr>
        <p:spPr>
          <a:xfrm>
            <a:off x="4211960" y="3444899"/>
            <a:ext cx="2520280" cy="1117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/>
              <a:t>Кузнецова Н.Е</a:t>
            </a:r>
            <a:r>
              <a:rPr lang="ru-RU" sz="1800" b="1" dirty="0" smtClean="0"/>
              <a:t>.,</a:t>
            </a:r>
            <a:br>
              <a:rPr lang="ru-RU" sz="1800" b="1" dirty="0" smtClean="0"/>
            </a:br>
            <a:r>
              <a:rPr lang="ru-RU" sz="1800" b="1" dirty="0" smtClean="0"/>
              <a:t>Титова </a:t>
            </a:r>
            <a:r>
              <a:rPr lang="ru-RU" sz="1800" b="1" dirty="0"/>
              <a:t>И.М., </a:t>
            </a:r>
            <a:r>
              <a:rPr lang="ru-RU" sz="1800" b="1" dirty="0" err="1"/>
              <a:t>Гара</a:t>
            </a:r>
            <a:r>
              <a:rPr lang="ru-RU" sz="1800" b="1" dirty="0"/>
              <a:t> </a:t>
            </a:r>
            <a:r>
              <a:rPr lang="ru-RU" sz="1800" b="1" dirty="0" smtClean="0"/>
              <a:t>Н.Н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/>
              <a:t>11%</a:t>
            </a:r>
            <a:endParaRPr lang="ru-RU" sz="1800" b="1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5" name="Picture 2" descr="https://mmedia.ozone.ru/multimedia/102378633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6" y="2140118"/>
            <a:ext cx="964800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0.dibi.ru/barnaul/pic_800_600/22235145/170954408d31e4f0a3e0bb78590e01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8273" r="26576" b="8381"/>
          <a:stretch/>
        </p:blipFill>
        <p:spPr bwMode="auto">
          <a:xfrm>
            <a:off x="2598278" y="2148899"/>
            <a:ext cx="965610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mmedia.ozone.ru/multimedia/1018997888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6" y="2139702"/>
            <a:ext cx="964800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2112407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CCCCC"/>
              </a:buClr>
              <a:buSzPts val="1600"/>
            </a:pPr>
            <a:r>
              <a:rPr lang="ru-RU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Учебником Габриелян пользуются практически половина опрошенных учителей. Однако он был исключен из ФПУ в 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4294967295"/>
          </p:nvPr>
        </p:nvSpPr>
        <p:spPr>
          <a:xfrm>
            <a:off x="422695" y="123478"/>
            <a:ext cx="5229425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Poppins"/>
                <a:ea typeface="Poppins"/>
                <a:cs typeface="Poppins"/>
                <a:sym typeface="Poppins"/>
              </a:rPr>
              <a:t>История России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cs typeface="Poppins"/>
                <a:sym typeface="Poppins"/>
              </a:rPr>
              <a:t>(средняя школа)</a:t>
            </a:r>
            <a:endParaRPr sz="1800" dirty="0"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4294967295"/>
          </p:nvPr>
        </p:nvSpPr>
        <p:spPr>
          <a:xfrm>
            <a:off x="7092280" y="47709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/>
              <a:t>42% учителей продолжают преподавать историю по учебнику, исключенного из перечня еще в 2015г.  При этом он остается самым используемым среди других  пособий, которые были исключены из нового ФПУ.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59" y="3291830"/>
            <a:ext cx="1948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УМК по истории России Данилова А.А., </a:t>
            </a:r>
            <a:r>
              <a:rPr lang="ru-RU" sz="16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Косулиной</a:t>
            </a: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Л.Г.  </a:t>
            </a:r>
            <a:endParaRPr lang="ru-RU" sz="16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6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42%*</a:t>
            </a:r>
            <a:r>
              <a:rPr lang="ru-RU" sz="1600" b="1" dirty="0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 </a:t>
            </a:r>
          </a:p>
        </p:txBody>
      </p:sp>
      <p:pic>
        <p:nvPicPr>
          <p:cNvPr id="12" name="Picture 2" descr="https://im0-tub-ru.yandex.net/i?id=e1a2f15c2f460d64715847eaa471d774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78" y="1851670"/>
            <a:ext cx="884258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5856" y="3363838"/>
            <a:ext cx="1872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УМК под редакцией Сахарова А.Н. </a:t>
            </a:r>
            <a:endParaRPr lang="ru-RU" sz="16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6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15%</a:t>
            </a:r>
            <a:endParaRPr lang="ru-RU" sz="16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14" name="Picture 4" descr="https://im0-tub-ru.yandex.net/i?id=4d162ad4554b1f1f91ea733b4e197123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3830"/>
            <a:ext cx="1059293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0-tub-ru.yandex.net/i?id=55b9a6d1a83c912d47277491ad86b93b-sr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3830"/>
            <a:ext cx="1052312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72608" y="3363838"/>
            <a:ext cx="1331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6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Загладин</a:t>
            </a:r>
            <a:r>
              <a:rPr lang="ru-RU" sz="16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Н.В., Петров Ю.А., и др</a:t>
            </a:r>
            <a:r>
              <a:rPr lang="ru-RU" sz="16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6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14% </a:t>
            </a:r>
            <a:endParaRPr lang="ru-RU" sz="16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528" y="4760650"/>
            <a:ext cx="2719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*исключен </a:t>
            </a:r>
            <a:r>
              <a:rPr lang="ru-RU" dirty="0">
                <a:solidFill>
                  <a:srgbClr val="FF0000"/>
                </a:solidFill>
              </a:rPr>
              <a:t>из ФПУ в 2015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555526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Информатика</a:t>
            </a:r>
            <a:r>
              <a:rPr lang="ru-RU" sz="4000" dirty="0" smtClean="0"/>
              <a:t> </a:t>
            </a:r>
            <a:r>
              <a:rPr lang="ru-RU" sz="1800" dirty="0" smtClean="0"/>
              <a:t>(</a:t>
            </a:r>
            <a:r>
              <a:rPr lang="ru-RU" sz="1800" dirty="0" smtClean="0"/>
              <a:t>старшая </a:t>
            </a:r>
            <a:r>
              <a:rPr lang="ru-RU" sz="1800" dirty="0" smtClean="0"/>
              <a:t>школа)</a:t>
            </a:r>
            <a:endParaRPr sz="2000" dirty="0"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28755" y="3507926"/>
            <a:ext cx="2571037" cy="431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/>
              <a:t>Семакин И.Г., </a:t>
            </a:r>
            <a:r>
              <a:rPr lang="ru-RU" sz="1800" b="1" dirty="0" err="1"/>
              <a:t>Хеннер</a:t>
            </a:r>
            <a:r>
              <a:rPr lang="ru-RU" sz="1800" b="1" dirty="0"/>
              <a:t> Е.К., Шеина Т.Ю.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46% </a:t>
            </a:r>
            <a:endParaRPr lang="ru-RU" sz="1800"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 smtClean="0"/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3203848" y="3444899"/>
            <a:ext cx="2304256" cy="541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/>
              <a:t>Поляков К.Ю., Еремин Е.А. </a:t>
            </a:r>
            <a:endParaRPr lang="ru-RU" sz="1800" b="1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/>
              <a:t>41%</a:t>
            </a:r>
            <a:endParaRPr lang="ru-RU" b="1" dirty="0"/>
          </a:p>
        </p:txBody>
      </p:sp>
      <p:sp>
        <p:nvSpPr>
          <p:cNvPr id="241" name="Shape 241"/>
          <p:cNvSpPr txBox="1">
            <a:spLocks noGrp="1"/>
          </p:cNvSpPr>
          <p:nvPr>
            <p:ph type="body" idx="3"/>
          </p:nvPr>
        </p:nvSpPr>
        <p:spPr>
          <a:xfrm>
            <a:off x="5724128" y="3444899"/>
            <a:ext cx="2520280" cy="1117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err="1"/>
              <a:t>Угринович</a:t>
            </a:r>
            <a:r>
              <a:rPr lang="ru-RU" sz="1800" b="1" dirty="0"/>
              <a:t> Н.Д</a:t>
            </a:r>
            <a:r>
              <a:rPr lang="ru-RU" sz="1800" b="1" dirty="0" smtClean="0"/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/>
              <a:t>17</a:t>
            </a:r>
            <a:r>
              <a:rPr lang="ru-RU" sz="1800" b="1" dirty="0" smtClean="0"/>
              <a:t>%</a:t>
            </a:r>
            <a:endParaRPr lang="ru-RU" sz="1800" b="1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1266" name="Picture 2" descr="https://pp.userapi.com/c847017/v847017437/1bd0bd/f_SxVpidp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2" y="1671830"/>
            <a:ext cx="115277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userapi.com/c847017/v847017437/1bd0c5/j-f4XjPMP7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71830"/>
            <a:ext cx="1215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00" y="1713643"/>
            <a:ext cx="112172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ctrTitle" idx="4294967295"/>
          </p:nvPr>
        </p:nvSpPr>
        <p:spPr>
          <a:xfrm>
            <a:off x="1331640" y="1563638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/>
              <a:t>2018</a:t>
            </a:r>
            <a:endParaRPr sz="9600" dirty="0"/>
          </a:p>
        </p:txBody>
      </p:sp>
      <p:sp>
        <p:nvSpPr>
          <p:cNvPr id="312" name="Shape 312"/>
          <p:cNvSpPr txBox="1">
            <a:spLocks noGrp="1"/>
          </p:cNvSpPr>
          <p:nvPr>
            <p:ph type="subTitle" idx="4294967295"/>
          </p:nvPr>
        </p:nvSpPr>
        <p:spPr>
          <a:xfrm>
            <a:off x="1335475" y="2571750"/>
            <a:ext cx="647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3200" dirty="0"/>
              <a:t>C</a:t>
            </a:r>
            <a:r>
              <a:rPr lang="ru-RU" sz="3200" dirty="0" err="1" smtClean="0"/>
              <a:t>окращение</a:t>
            </a:r>
            <a:r>
              <a:rPr lang="ru-RU" sz="3200" dirty="0" smtClean="0"/>
              <a:t> </a:t>
            </a:r>
            <a:r>
              <a:rPr lang="ru-RU" sz="3200" dirty="0"/>
              <a:t>ФПУ с 1376 до 863 наименований учебных пособий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5220300" cy="683100"/>
          </a:xfrm>
        </p:spPr>
        <p:txBody>
          <a:bodyPr/>
          <a:lstStyle/>
          <a:p>
            <a:r>
              <a:rPr lang="ru-RU" dirty="0" smtClean="0"/>
              <a:t>Русский язык </a:t>
            </a:r>
            <a:r>
              <a:rPr lang="ru-RU" sz="1800" dirty="0" smtClean="0"/>
              <a:t>(старшая школа)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415830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Гольцова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Н.Г.,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Шамшин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И.В.,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Мищерина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М.А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48%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489" y="3700468"/>
            <a:ext cx="2002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Власенков А.И.,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Рыбченкова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Л.М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24% </a:t>
            </a:r>
            <a:endParaRPr lang="ru-RU" sz="18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0882" y="3435846"/>
            <a:ext cx="17155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Греков В.Ф.,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Крючков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С.Е.,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Чешко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Л.А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24%</a:t>
            </a:r>
            <a:endParaRPr lang="ru-RU" sz="1800" b="1" dirty="0">
              <a:solidFill>
                <a:srgbClr val="FF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2290" name="Picture 2" descr="https://pp.userapi.com/c852136/v852136624/e0948/68n5zGtiC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059582"/>
            <a:ext cx="10719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userapi.com/c852136/v852136624/e0952/HyCXWOhL7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61" y="3003798"/>
            <a:ext cx="107205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pp.userapi.com/c852136/v852136624/e095a/Gfj9eMKdhZ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9982"/>
            <a:ext cx="108742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220300" cy="683100"/>
          </a:xfrm>
        </p:spPr>
        <p:txBody>
          <a:bodyPr/>
          <a:lstStyle/>
          <a:p>
            <a:r>
              <a:rPr lang="ru-RU" dirty="0" smtClean="0"/>
              <a:t>География </a:t>
            </a:r>
            <a:r>
              <a:rPr lang="ru-RU" sz="1800" dirty="0" smtClean="0"/>
              <a:t>(старшая школа)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4338" name="Picture 2" descr="https://pp.userapi.com/c852136/v852136624/e0974/a6B3iQ5KH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4557"/>
            <a:ext cx="124615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p.userapi.com/c852136/v852136624/e097c/-qlcBvWwR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4" y="3219822"/>
            <a:ext cx="125897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pp.userapi.com/c852136/v852136624/e098b/YAfyQJjBk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5" y="1113678"/>
            <a:ext cx="12298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08360" y="1602947"/>
            <a:ext cx="227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Максаковский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В.П.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55%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389789"/>
            <a:ext cx="21483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Домогацких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Е.М.,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Алексеевский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Н.И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24%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1314" y="2247482"/>
            <a:ext cx="2289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Бахчиева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О.А. / Под ред. Дронова В.П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18% </a:t>
            </a:r>
            <a:endParaRPr lang="ru-RU" sz="18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2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6779096" cy="683100"/>
          </a:xfrm>
        </p:spPr>
        <p:txBody>
          <a:bodyPr/>
          <a:lstStyle/>
          <a:p>
            <a:r>
              <a:rPr lang="ru-RU" dirty="0" smtClean="0"/>
              <a:t>Английский язык </a:t>
            </a:r>
            <a:r>
              <a:rPr lang="ru-RU" sz="1800" dirty="0" smtClean="0"/>
              <a:t>(старшая школа)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15362" name="Picture 2" descr="https://pp.userapi.com/c852136/v852136624/e0992/m4n_7hchL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17643"/>
            <a:ext cx="11794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p.userapi.com/c852136/v852136624/e09ab/wRUpm2Toi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6" y="1653246"/>
            <a:ext cx="111476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pp.userapi.com/c852136/v852136624/e099c/UDNg2mW-E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35646"/>
            <a:ext cx="11853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607" y="3489270"/>
            <a:ext cx="2903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Афанасьева О.В., Дули Д.,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Михеева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И.В. и др.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47%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0323" y="3489851"/>
            <a:ext cx="19784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Биболетова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М.З.,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Бабушис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Е.Е.,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Снежко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Н.Д. 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14%</a:t>
            </a:r>
            <a:endParaRPr lang="ru-RU" sz="18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2155" y="3736652"/>
            <a:ext cx="2530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Баранова К.М., Дули Д., Копылова В.В. и др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10%</a:t>
            </a:r>
            <a:endParaRPr lang="ru-RU" sz="18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55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ctrTitle" idx="4294967295"/>
          </p:nvPr>
        </p:nvSpPr>
        <p:spPr>
          <a:xfrm>
            <a:off x="2277596" y="3291830"/>
            <a:ext cx="4958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tx1"/>
                </a:solidFill>
              </a:rPr>
              <a:t>Учителя продолжают пользоваться теми учебниками, к которым привыкли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Самые популярные у учителей учебники по химии, географии, </a:t>
            </a:r>
            <a:r>
              <a:rPr lang="ru-RU" sz="2400" dirty="0" smtClean="0">
                <a:solidFill>
                  <a:schemeClr val="tx1"/>
                </a:solidFill>
              </a:rPr>
              <a:t>истории в средней школе </a:t>
            </a:r>
            <a:r>
              <a:rPr lang="ru-RU" sz="2400" dirty="0">
                <a:solidFill>
                  <a:schemeClr val="tx1"/>
                </a:solidFill>
              </a:rPr>
              <a:t>в федеральном перечне не присутствуют 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5653628" y="1814107"/>
            <a:ext cx="165205" cy="15781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ctrTitle" idx="4294967295"/>
          </p:nvPr>
        </p:nvSpPr>
        <p:spPr>
          <a:xfrm>
            <a:off x="2412272" y="1411950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/>
              <a:t>Спасибо</a:t>
            </a:r>
            <a:r>
              <a:rPr lang="en" sz="8000" dirty="0" smtClean="0"/>
              <a:t>!</a:t>
            </a:r>
            <a:endParaRPr sz="8000" dirty="0"/>
          </a:p>
        </p:txBody>
      </p:sp>
      <p:sp>
        <p:nvSpPr>
          <p:cNvPr id="422" name="Shape 422"/>
          <p:cNvSpPr txBox="1">
            <a:spLocks noGrp="1"/>
          </p:cNvSpPr>
          <p:nvPr>
            <p:ph type="subTitle" idx="4294967295"/>
          </p:nvPr>
        </p:nvSpPr>
        <p:spPr>
          <a:xfrm>
            <a:off x="2411760" y="4011910"/>
            <a:ext cx="4608000" cy="392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dirty="0" smtClean="0"/>
              <a:t>Проектно-учебная </a:t>
            </a:r>
            <a:r>
              <a:rPr lang="ru-RU" dirty="0"/>
              <a:t>лаборатория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образовательной </a:t>
            </a:r>
            <a:r>
              <a:rPr lang="ru-RU" dirty="0"/>
              <a:t>и молодежной журналистики </a:t>
            </a:r>
          </a:p>
          <a:p>
            <a:pPr marL="0" lvl="0" indent="0" algn="ctr">
              <a:buNone/>
            </a:pPr>
            <a:r>
              <a:rPr lang="ru-RU" dirty="0"/>
              <a:t>НИУ ВШЭ</a:t>
            </a:r>
          </a:p>
          <a:p>
            <a:pPr marL="0" lvl="0" indent="0">
              <a:buNone/>
            </a:pPr>
            <a:endParaRPr lang="ru-RU" dirty="0"/>
          </a:p>
        </p:txBody>
      </p:sp>
      <p:grpSp>
        <p:nvGrpSpPr>
          <p:cNvPr id="423" name="Shape 423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24" name="Shape 42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ctrTitle" idx="4294967295"/>
          </p:nvPr>
        </p:nvSpPr>
        <p:spPr>
          <a:xfrm>
            <a:off x="2884625" y="720250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Декабрь 2018</a:t>
            </a:r>
            <a:endParaRPr sz="4000" dirty="0"/>
          </a:p>
        </p:txBody>
      </p:sp>
      <p:sp>
        <p:nvSpPr>
          <p:cNvPr id="319" name="Shape 319"/>
          <p:cNvSpPr txBox="1">
            <a:spLocks noGrp="1"/>
          </p:cNvSpPr>
          <p:nvPr>
            <p:ph type="subTitle" idx="4294967295"/>
          </p:nvPr>
        </p:nvSpPr>
        <p:spPr>
          <a:xfrm>
            <a:off x="2884625" y="1331158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/>
              <a:t>Проведение опроса</a:t>
            </a:r>
            <a:endParaRPr sz="1800" dirty="0"/>
          </a:p>
        </p:txBody>
      </p:sp>
      <p:sp>
        <p:nvSpPr>
          <p:cNvPr id="320" name="Shape 320"/>
          <p:cNvSpPr txBox="1">
            <a:spLocks noGrp="1"/>
          </p:cNvSpPr>
          <p:nvPr>
            <p:ph type="ctrTitle" idx="4294967295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2075</a:t>
            </a:r>
            <a:endParaRPr sz="3200" dirty="0"/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4294967295"/>
          </p:nvPr>
        </p:nvSpPr>
        <p:spPr>
          <a:xfrm>
            <a:off x="2884625" y="3960050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/>
              <a:t>Заполненных анкет от учителей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ubTitle" idx="4294967295"/>
          </p:nvPr>
        </p:nvSpPr>
        <p:spPr>
          <a:xfrm>
            <a:off x="2884625" y="2645604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/>
              <a:t>Размещение анкеты на сайтах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6" name="Picture 2" descr="https://cache3.youla.io/files/images/780_780/5b/68/5b68896d80e08e188d5974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13" r="99487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12" y="1419622"/>
            <a:ext cx="456124" cy="4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https://strij.tech/wp-content/uploads/2017/05/kp-logo-386x117-350x10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27" b="94624" l="1299" r="98377">
                        <a14:foregroundMark x1="40909" y1="65591" x2="40909" y2="65591"/>
                        <a14:foregroundMark x1="44156" y1="67742" x2="44156" y2="67742"/>
                        <a14:foregroundMark x1="55195" y1="66667" x2="55195" y2="66667"/>
                        <a14:foregroundMark x1="60714" y1="65591" x2="60714" y2="65591"/>
                        <a14:foregroundMark x1="72078" y1="66667" x2="72078" y2="66667"/>
                        <a14:foregroundMark x1="72727" y1="64516" x2="72078" y2="59140"/>
                        <a14:foregroundMark x1="80844" y1="72043" x2="80844" y2="56989"/>
                        <a14:foregroundMark x1="37987" y1="45161" x2="37013" y2="41935"/>
                        <a14:foregroundMark x1="39935" y1="44086" x2="39935" y2="44086"/>
                        <a14:foregroundMark x1="45455" y1="43011" x2="45455" y2="43011"/>
                        <a14:foregroundMark x1="50649" y1="43011" x2="50649" y2="43011"/>
                        <a14:foregroundMark x1="48052" y1="43011" x2="48052" y2="43011"/>
                        <a14:foregroundMark x1="95130" y1="44086" x2="94481" y2="40860"/>
                        <a14:foregroundMark x1="89935" y1="44086" x2="89610" y2="40860"/>
                        <a14:foregroundMark x1="54870" y1="45161" x2="54545" y2="43011"/>
                        <a14:foregroundMark x1="59091" y1="43011" x2="59740" y2="43011"/>
                        <a14:foregroundMark x1="64286" y1="45161" x2="64286" y2="37634"/>
                        <a14:foregroundMark x1="72078" y1="41935" x2="71753" y2="39785"/>
                        <a14:foregroundMark x1="74351" y1="39785" x2="74351" y2="39785"/>
                        <a14:foregroundMark x1="78571" y1="39785" x2="78571" y2="39785"/>
                        <a14:foregroundMark x1="82792" y1="39785" x2="82792" y2="397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29" r="1127" b="4882"/>
          <a:stretch/>
        </p:blipFill>
        <p:spPr bwMode="auto">
          <a:xfrm>
            <a:off x="5292080" y="2211710"/>
            <a:ext cx="179399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0" b="85246" l="7283" r="89356">
                        <a14:foregroundMark x1="35014" y1="47541" x2="35294" y2="38525"/>
                        <a14:foregroundMark x1="41457" y1="40164" x2="41457" y2="36885"/>
                        <a14:foregroundMark x1="46499" y1="52459" x2="45938" y2="53279"/>
                        <a14:foregroundMark x1="53221" y1="49180" x2="53221" y2="49180"/>
                        <a14:foregroundMark x1="59104" y1="47541" x2="59104" y2="47541"/>
                        <a14:foregroundMark x1="68067" y1="41803" x2="68067" y2="41803"/>
                        <a14:foregroundMark x1="71148" y1="44262" x2="71148" y2="44262"/>
                        <a14:foregroundMark x1="77311" y1="43443" x2="77311" y2="434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r="10887" b="13396"/>
          <a:stretch/>
        </p:blipFill>
        <p:spPr bwMode="auto">
          <a:xfrm>
            <a:off x="2699792" y="2139702"/>
            <a:ext cx="2005636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s://miro.medium.com/fit/c/240/240/1*i9VxhSzHuGTOt18mV_gtyQ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31" b="95816" l="2500" r="96667">
                        <a14:foregroundMark x1="20417" y1="74477" x2="20417" y2="74477"/>
                        <a14:foregroundMark x1="25833" y1="72803" x2="25833" y2="72803"/>
                        <a14:foregroundMark x1="32083" y1="73640" x2="32083" y2="73640"/>
                        <a14:foregroundMark x1="38333" y1="73222" x2="38333" y2="73222"/>
                        <a14:foregroundMark x1="44583" y1="73222" x2="44583" y2="73222"/>
                        <a14:foregroundMark x1="50833" y1="72385" x2="50833" y2="72385"/>
                        <a14:foregroundMark x1="56667" y1="72385" x2="56667" y2="72385"/>
                        <a14:foregroundMark x1="63750" y1="71548" x2="63750" y2="71548"/>
                        <a14:foregroundMark x1="71667" y1="71548" x2="71667" y2="71548"/>
                        <a14:foregroundMark x1="80417" y1="74477" x2="80417" y2="74477"/>
                        <a14:backgroundMark x1="50262" y1="48947" x2="50262" y2="4894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7694"/>
            <a:ext cx="792088" cy="7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405" name="Shape 405"/>
          <p:cNvSpPr txBox="1">
            <a:spLocks noGrp="1"/>
          </p:cNvSpPr>
          <p:nvPr>
            <p:ph type="body" idx="4294967295"/>
          </p:nvPr>
        </p:nvSpPr>
        <p:spPr>
          <a:xfrm>
            <a:off x="41920" y="267494"/>
            <a:ext cx="3233936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Poppins"/>
                <a:ea typeface="Poppins"/>
                <a:cs typeface="Poppins"/>
                <a:sym typeface="Poppins"/>
              </a:rPr>
              <a:t>Русский язык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cs typeface="Poppins"/>
                <a:sym typeface="Poppins"/>
              </a:rPr>
              <a:t>(начальная школа)</a:t>
            </a:r>
            <a:endParaRPr sz="1800" b="1" dirty="0"/>
          </a:p>
        </p:txBody>
      </p:sp>
      <p:sp>
        <p:nvSpPr>
          <p:cNvPr id="406" name="Shape 406"/>
          <p:cNvSpPr txBox="1">
            <a:spLocks noGrp="1"/>
          </p:cNvSpPr>
          <p:nvPr>
            <p:ph type="body" idx="4294967295"/>
          </p:nvPr>
        </p:nvSpPr>
        <p:spPr>
          <a:xfrm>
            <a:off x="6844988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/>
              <a:t>Учебник </a:t>
            </a:r>
            <a:r>
              <a:rPr lang="ru-RU" sz="1800" dirty="0" err="1" smtClean="0"/>
              <a:t>Бунеева</a:t>
            </a:r>
            <a:r>
              <a:rPr lang="ru-RU" sz="1800" dirty="0" smtClean="0"/>
              <a:t> был исключен из ФПУ в 2014 г. По нему продолжают преподавать 13% учителей</a:t>
            </a:r>
            <a:endParaRPr sz="1800" dirty="0"/>
          </a:p>
        </p:txBody>
      </p:sp>
      <p:pic>
        <p:nvPicPr>
          <p:cNvPr id="21" name="Picture 2" descr="https://mmedia.ozone.ru/multimedia/1019864475.jpg?maxWidth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66" y="195638"/>
            <a:ext cx="103398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avatars.mds.yandex.net/get-marketpic/486815/market_eoKVBIs-DzC9rmQmquXJnw/ori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638"/>
            <a:ext cx="103320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mmedia.ozone.ru/multimedia/1023430798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8008"/>
            <a:ext cx="103320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vpr-klass.com/images/4kl_bunee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70657"/>
            <a:ext cx="1033200" cy="142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716016" y="1563638"/>
            <a:ext cx="2010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Иванов С.В.,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Евдокимова А.О.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18%.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1565838"/>
            <a:ext cx="18309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Канакина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В.П.,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Горецкий В.Г.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29%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91103" y="4083918"/>
            <a:ext cx="2024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Климанова Л.Ф.,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Бабушкина Т.В.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16%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78551" y="4083918"/>
            <a:ext cx="15616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Бунеев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Р.Н.,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Бунеева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Е.В.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13%</a:t>
            </a:r>
            <a:endParaRPr lang="ru-RU" sz="18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  <a:p>
            <a:endParaRPr lang="ru-RU" sz="18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134306"/>
            <a:ext cx="5266928" cy="1285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Литературное чтение </a:t>
            </a:r>
            <a:br>
              <a:rPr lang="ru-RU" dirty="0" smtClean="0"/>
            </a:br>
            <a:r>
              <a:rPr lang="ru-RU" sz="2000" dirty="0" smtClean="0"/>
              <a:t>(начальная школа)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9" name="Picture 2" descr="https://img-gorod.ru/upload/iblock/c10/c10bcadf66e494610eb2fb3aeb922c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5988"/>
            <a:ext cx="100965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navigatorgps.ru/image/___uf___pi5.yvgerf.eh/cho/p/pbire/18575954.w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23830"/>
            <a:ext cx="1050049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g-gorod.ru/upload/iblock/4f9/4f9908cd5d6a39d7b68b17d48f8771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55" y="1923830"/>
            <a:ext cx="884705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43608" y="337253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Климанова Л.Ф.,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Горецкий В.Г. и др.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50%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35896" y="3509595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Ефросинина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Л.А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19% </a:t>
            </a:r>
            <a:endParaRPr lang="ru-RU" sz="20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3376612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Бунеев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Р.Н.,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Бунеева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Е.В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</a:rPr>
              <a:t>13%</a:t>
            </a:r>
            <a:endParaRPr lang="ru-RU" sz="1800" b="1" dirty="0">
              <a:solidFill>
                <a:srgbClr val="FF0000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25" name="Shape 406"/>
          <p:cNvSpPr txBox="1">
            <a:spLocks/>
          </p:cNvSpPr>
          <p:nvPr/>
        </p:nvSpPr>
        <p:spPr>
          <a:xfrm>
            <a:off x="467544" y="4659982"/>
            <a:ext cx="8352928" cy="3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Font typeface="Poppins Light"/>
              <a:buNone/>
            </a:pPr>
            <a:r>
              <a:rPr lang="ru-RU" sz="1800" dirty="0" smtClean="0"/>
              <a:t>Аналогично русскому языку, учебник </a:t>
            </a:r>
            <a:r>
              <a:rPr lang="ru-RU" sz="1800" dirty="0" err="1" smtClean="0"/>
              <a:t>Бунеева</a:t>
            </a:r>
            <a:r>
              <a:rPr lang="ru-RU" sz="1800" dirty="0" smtClean="0"/>
              <a:t> по литературному чтению был исключен из ФПУ в 2014 г. По нему продолжают преподавать 13% учителей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483518"/>
            <a:ext cx="6779096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Математика </a:t>
            </a:r>
            <a:r>
              <a:rPr lang="ru-RU" sz="1800" dirty="0" smtClean="0"/>
              <a:t>(начальная школа)</a:t>
            </a:r>
            <a:endParaRPr sz="2800" dirty="0"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48" name="Shape 248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Shape 24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" descr="https://mmedia.ozone.ru/multimedia/1023350175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0" y="1644046"/>
            <a:ext cx="1080000" cy="14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shop.prosv.ru/content/images/thumbs/0006432_matematika-3-kl-v-2-h-1-elektronna-forma-uebnika_550.jpe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8" y="2535902"/>
            <a:ext cx="1080000" cy="14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mmedia.ozone.ru/multimedia/1019046827.jpg?maxWidth=20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7" y="3304137"/>
            <a:ext cx="1080000" cy="14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352441" y="3293784"/>
            <a:ext cx="16353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Моро М.И.,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Бантова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М.А.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и др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28%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166174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Петерсон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Л.Г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45%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98774" y="2571704"/>
            <a:ext cx="18373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Дорофеев Г.В.,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Миракова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Т.Н.,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Бука Т.В</a:t>
            </a:r>
            <a:r>
              <a:rPr lang="ru-RU" sz="1300" dirty="0" smtClean="0">
                <a:solidFill>
                  <a:srgbClr val="14465A"/>
                </a:solidFill>
              </a:rPr>
              <a:t>.</a:t>
            </a:r>
            <a:r>
              <a:rPr lang="ru-RU" sz="1300" dirty="0">
                <a:solidFill>
                  <a:srgbClr val="14465A"/>
                </a:solidFill>
              </a:rPr>
              <a:t> </a:t>
            </a:r>
            <a:endParaRPr lang="ru-RU" sz="1300" dirty="0" smtClean="0">
              <a:solidFill>
                <a:srgbClr val="14465A"/>
              </a:solidFill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16%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2024" y="1610092"/>
            <a:ext cx="26646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CCCCC"/>
              </a:buClr>
              <a:buSzPts val="1600"/>
            </a:pPr>
            <a:r>
              <a:rPr lang="ru-RU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Учебник </a:t>
            </a:r>
            <a:r>
              <a:rPr lang="ru-RU" sz="1600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Петерсон</a:t>
            </a:r>
            <a:r>
              <a:rPr lang="ru-RU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был исключен из ФПУ в 2014г. </a:t>
            </a:r>
          </a:p>
          <a:p>
            <a:pPr>
              <a:spcBef>
                <a:spcPts val="600"/>
              </a:spcBef>
              <a:buClr>
                <a:srgbClr val="CCCCCC"/>
              </a:buClr>
              <a:buSzPts val="1600"/>
            </a:pPr>
            <a:r>
              <a:rPr lang="ru-RU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На декабрь 2018 по нему продолжало учить 45% наших учителей. </a:t>
            </a:r>
          </a:p>
          <a:p>
            <a:pPr>
              <a:spcBef>
                <a:spcPts val="600"/>
              </a:spcBef>
              <a:buClr>
                <a:srgbClr val="CCCCCC"/>
              </a:buClr>
              <a:buSzPts val="1600"/>
            </a:pPr>
            <a:r>
              <a:rPr lang="ru-RU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 перечень 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учебников на </a:t>
            </a:r>
            <a:r>
              <a:rPr lang="ru-RU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2019-2020 г. учебник 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есть.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474"/>
            <a:ext cx="5220300" cy="683100"/>
          </a:xfrm>
        </p:spPr>
        <p:txBody>
          <a:bodyPr/>
          <a:lstStyle/>
          <a:p>
            <a:r>
              <a:rPr lang="ru-RU" dirty="0" smtClean="0"/>
              <a:t>Английский язык</a:t>
            </a:r>
            <a:br>
              <a:rPr lang="ru-RU" dirty="0" smtClean="0"/>
            </a:br>
            <a:r>
              <a:rPr lang="ru-RU" sz="1800" dirty="0" smtClean="0"/>
              <a:t>(начальная школа)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026" name="Picture 2" descr="http://fiction-books.ru/img/102418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1750"/>
            <a:ext cx="114345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t.detskoelukoshko.ru/wa-data/public/shop/products/68/51/65168/images/148849/148849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42" y="2571750"/>
            <a:ext cx="12015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ientific-book.ru/image/1020060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06" y="2552005"/>
            <a:ext cx="113781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vkniga.ru/files/shop/f_575bfec2ecd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98" y="983018"/>
            <a:ext cx="1239143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2951" y="2564199"/>
            <a:ext cx="2351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Быкова Н.И.,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Дули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Поспелова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М.Д. и др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22%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32786" y="4146840"/>
            <a:ext cx="2374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Биболетова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М.З и др.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16%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78600" y="4148375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Афанасьева О.В.,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Михеева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И.В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12%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84216" y="2639202"/>
            <a:ext cx="2483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Верещагина И.Н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.,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Притыкина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Т.А. и др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520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8490"/>
            <a:ext cx="5220300" cy="683100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br>
              <a:rPr lang="ru-RU" dirty="0" smtClean="0"/>
            </a:br>
            <a:r>
              <a:rPr lang="ru-RU" sz="1800" dirty="0" smtClean="0"/>
              <a:t>(Средняя школа)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074" name="Picture 2" descr="http://img.gdeslon.ru/commodities/big/53f3/89f0aae57b4377370f9c22a149f2.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5875"/>
            <a:ext cx="124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st100sp.com/cache_pictures/112671673/thumb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1990"/>
            <a:ext cx="122418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pdb/931085/85195b82-4d6f-4916-99f0-dc1f045c6ccc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590"/>
            <a:ext cx="12319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har.ru/books/9561530_Russkij_yazyk_7_klass_Uchebnik_S_online_podderzhkoj_F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1" y="3075806"/>
            <a:ext cx="127262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63688" y="1240760"/>
            <a:ext cx="28584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20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Ладыженская</a:t>
            </a:r>
            <a:r>
              <a:rPr lang="ru-RU" sz="2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Т.А., </a:t>
            </a:r>
            <a:endParaRPr lang="ru-RU" sz="20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Баранов </a:t>
            </a:r>
            <a:r>
              <a:rPr lang="ru-RU" sz="2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М.Т., </a:t>
            </a:r>
            <a:endParaRPr lang="ru-RU" sz="20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Тростенцова</a:t>
            </a:r>
            <a:r>
              <a:rPr lang="ru-RU" sz="20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ru-RU" sz="2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Л.А. и др. </a:t>
            </a:r>
            <a:endParaRPr lang="ru-RU" sz="20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48%</a:t>
            </a:r>
            <a:endParaRPr lang="ru-RU" sz="2000" b="1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8756" y="3144623"/>
            <a:ext cx="2568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20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Бабайцева</a:t>
            </a:r>
            <a:r>
              <a:rPr lang="ru-RU" sz="2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В.В. и др. </a:t>
            </a:r>
            <a:endParaRPr lang="ru-RU" sz="20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smtClean="0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16%</a:t>
            </a:r>
            <a:endParaRPr lang="ru-RU" sz="2000" b="1" dirty="0">
              <a:solidFill>
                <a:srgbClr val="FF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40042" y="3160008"/>
            <a:ext cx="30203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20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Рыбченкова</a:t>
            </a:r>
            <a:r>
              <a:rPr lang="ru-RU" sz="2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Л.М., </a:t>
            </a:r>
            <a:endParaRPr lang="ru-RU" sz="20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Александрова </a:t>
            </a:r>
            <a:r>
              <a:rPr lang="ru-RU" sz="2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О.М. и др</a:t>
            </a:r>
            <a:r>
              <a:rPr lang="ru-RU" sz="20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11%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27137" y="1131590"/>
            <a:ext cx="2965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2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Разумовская М.М. и др. </a:t>
            </a:r>
            <a:endParaRPr lang="ru-RU" sz="20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20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16%</a:t>
            </a:r>
            <a:endParaRPr lang="ru-RU" sz="2000" b="1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64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8490"/>
            <a:ext cx="5220300" cy="68310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br>
              <a:rPr lang="ru-RU" dirty="0" smtClean="0"/>
            </a:br>
            <a:r>
              <a:rPr lang="ru-RU" sz="1800" dirty="0" smtClean="0"/>
              <a:t>(средняя школа)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Прямоугольник 7"/>
          <p:cNvSpPr/>
          <p:nvPr/>
        </p:nvSpPr>
        <p:spPr>
          <a:xfrm>
            <a:off x="1728958" y="3563016"/>
            <a:ext cx="154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Меркин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Г.С. 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14%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419622"/>
            <a:ext cx="18229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Коровина В.Я.,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Журавлев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В.П.,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Коровин В.И.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66%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67684" y="2116292"/>
            <a:ext cx="23807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CC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Зинин С.А., </a:t>
            </a:r>
            <a:r>
              <a:rPr lang="ru-RU" sz="1800" b="1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Чалмаев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 </a:t>
            </a:r>
            <a:endParaRPr lang="ru-RU" sz="18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В.А </a:t>
            </a:r>
            <a:r>
              <a:rPr lang="ru-RU" sz="18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Сахаров В.И</a:t>
            </a: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.</a:t>
            </a:r>
          </a:p>
          <a:p>
            <a:pPr algn="ctr">
              <a:buClr>
                <a:srgbClr val="CCCCCC"/>
              </a:buClr>
              <a:buSzPts val="1100"/>
            </a:pPr>
            <a:r>
              <a:rPr lang="ru-RU" sz="18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8%</a:t>
            </a:r>
            <a:endParaRPr lang="ru-RU" sz="18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4098" name="Picture 2" descr="http://bezrydov.ru/wa-data/public/shop/products/96/21/132196/images/128221/128221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9659"/>
            <a:ext cx="10656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chebnik-tetrad.com/literatura/9_klass/uchebnik/zinin_saharov_chalmaev_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63" y="1779662"/>
            <a:ext cx="124342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ozone.ru/multimedia/1015333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106515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958</Words>
  <Application>Microsoft Office PowerPoint</Application>
  <PresentationFormat>Экран (16:9)</PresentationFormat>
  <Paragraphs>253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Poppins</vt:lpstr>
      <vt:lpstr>Calibri</vt:lpstr>
      <vt:lpstr>Poppins Light</vt:lpstr>
      <vt:lpstr>Cymbeline template</vt:lpstr>
      <vt:lpstr>Какими учебниками на самом деле пользуются учителя? </vt:lpstr>
      <vt:lpstr>2018</vt:lpstr>
      <vt:lpstr>Декабрь 2018</vt:lpstr>
      <vt:lpstr>Презентация PowerPoint</vt:lpstr>
      <vt:lpstr>Литературное чтение  (начальная школа)</vt:lpstr>
      <vt:lpstr>Математика (начальная школа)</vt:lpstr>
      <vt:lpstr>Английский язык (начальная школа)</vt:lpstr>
      <vt:lpstr>Русский язык (Средняя школа)</vt:lpstr>
      <vt:lpstr>Литература (средняя школа)</vt:lpstr>
      <vt:lpstr>Английский язык (средняя школа)</vt:lpstr>
      <vt:lpstr>Математика (средняя школа) </vt:lpstr>
      <vt:lpstr>Алгебра (средняя школа)</vt:lpstr>
      <vt:lpstr>Геометрия (средняя школа) </vt:lpstr>
      <vt:lpstr>Обществознание (средняя школа)</vt:lpstr>
      <vt:lpstr>Физика (средняя школа)</vt:lpstr>
      <vt:lpstr>География (средняя школа)</vt:lpstr>
      <vt:lpstr>Химия (средняя школа)</vt:lpstr>
      <vt:lpstr>Презентация PowerPoint</vt:lpstr>
      <vt:lpstr>Информатика (старшая школа)</vt:lpstr>
      <vt:lpstr>Русский язык (старшая школа) </vt:lpstr>
      <vt:lpstr>География (старшая школа)</vt:lpstr>
      <vt:lpstr>Английский язык (старшая школа)</vt:lpstr>
      <vt:lpstr>Учителя продолжают пользоваться теми учебниками, к которым привыкли  Самые популярные у учителей учебники по химии, географии, истории в средней школе в федеральном перечне не присутствуют 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Дарья Сапрыкина</dc:creator>
  <cp:lastModifiedBy>Home</cp:lastModifiedBy>
  <cp:revision>40</cp:revision>
  <dcterms:modified xsi:type="dcterms:W3CDTF">2019-03-06T13:15:15Z</dcterms:modified>
</cp:coreProperties>
</file>