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70" r:id="rId3"/>
    <p:sldId id="271" r:id="rId4"/>
    <p:sldId id="260" r:id="rId5"/>
    <p:sldId id="272" r:id="rId6"/>
    <p:sldId id="273" r:id="rId7"/>
    <p:sldId id="274" r:id="rId8"/>
    <p:sldId id="264" r:id="rId9"/>
    <p:sldId id="275" r:id="rId10"/>
    <p:sldId id="266" r:id="rId11"/>
    <p:sldId id="277" r:id="rId12"/>
    <p:sldId id="278" r:id="rId13"/>
    <p:sldId id="279" r:id="rId14"/>
    <p:sldId id="280" r:id="rId15"/>
    <p:sldId id="281" r:id="rId16"/>
    <p:sldId id="282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287" r:id="rId25"/>
    <p:sldId id="314" r:id="rId26"/>
    <p:sldId id="315" r:id="rId27"/>
    <p:sldId id="316" r:id="rId28"/>
    <p:sldId id="317" r:id="rId29"/>
    <p:sldId id="283" r:id="rId30"/>
    <p:sldId id="284" r:id="rId31"/>
    <p:sldId id="285" r:id="rId32"/>
    <p:sldId id="318" r:id="rId33"/>
    <p:sldId id="290" r:id="rId34"/>
    <p:sldId id="291" r:id="rId35"/>
    <p:sldId id="298" r:id="rId36"/>
    <p:sldId id="299" r:id="rId37"/>
    <p:sldId id="297" r:id="rId38"/>
    <p:sldId id="292" r:id="rId39"/>
    <p:sldId id="294" r:id="rId40"/>
    <p:sldId id="295" r:id="rId41"/>
    <p:sldId id="300" r:id="rId42"/>
    <p:sldId id="301" r:id="rId43"/>
    <p:sldId id="296" r:id="rId44"/>
    <p:sldId id="293" r:id="rId45"/>
    <p:sldId id="306" r:id="rId46"/>
    <p:sldId id="319" r:id="rId47"/>
    <p:sldId id="302" r:id="rId48"/>
    <p:sldId id="305" r:id="rId49"/>
    <p:sldId id="303" r:id="rId50"/>
    <p:sldId id="320" r:id="rId51"/>
    <p:sldId id="321" r:id="rId52"/>
    <p:sldId id="262" r:id="rId53"/>
    <p:sldId id="257" r:id="rId54"/>
    <p:sldId id="259" r:id="rId55"/>
    <p:sldId id="258" r:id="rId56"/>
    <p:sldId id="322" r:id="rId57"/>
    <p:sldId id="265" r:id="rId58"/>
    <p:sldId id="323" r:id="rId59"/>
    <p:sldId id="267" r:id="rId60"/>
    <p:sldId id="324" r:id="rId61"/>
    <p:sldId id="268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E8E8E8"/>
    <a:srgbClr val="F1F1F1"/>
    <a:srgbClr val="EA6639"/>
    <a:srgbClr val="F6CCBD"/>
    <a:srgbClr val="FBFBFB"/>
    <a:srgbClr val="E7E6E6"/>
    <a:srgbClr val="CBCBCB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уников на 2018 год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Миллионы пользователей ПостНауки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C-41F8-A326-4AE063FD3E5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уников на 2019 год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Миллионы пользователей ПостНауки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AC-41F8-A326-4AE063FD3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64952432"/>
        <c:axId val="-264950800"/>
      </c:barChart>
      <c:catAx>
        <c:axId val="-26495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64950800"/>
        <c:crosses val="autoZero"/>
        <c:auto val="1"/>
        <c:lblAlgn val="ctr"/>
        <c:lblOffset val="100"/>
        <c:noMultiLvlLbl val="0"/>
      </c:catAx>
      <c:valAx>
        <c:axId val="-2649508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6495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5167F-4576-47BB-B921-51F2CB5964AF}" type="doc">
      <dgm:prSet loTypeId="urn:microsoft.com/office/officeart/2005/8/layout/chevron1" loCatId="process" qsTypeId="urn:microsoft.com/office/officeart/2005/8/quickstyle/simple1" qsCatId="simple" csTypeId="urn:microsoft.com/office/officeart/2005/8/colors/accent6_1" csCatId="accent6" phldr="1"/>
      <dgm:spPr/>
    </dgm:pt>
    <dgm:pt modelId="{2C7B4A76-13B6-43D4-9107-3F3D33C47E31}">
      <dgm:prSet phldrT="[Текст]" custT="1"/>
      <dgm:spPr/>
      <dgm:t>
        <a:bodyPr/>
        <a:lstStyle/>
        <a:p>
          <a:r>
            <a:rPr lang="ru-RU" sz="1200" b="1" i="0" dirty="0" err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Twitter</a:t>
          </a:r>
          <a:endParaRPr lang="en-US" sz="12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Ситуация плохая— 2-3 ретвита, максимум 30-40 лайков. Опять же, с 5 по 11 мая ни один пост не набрал больше 50 лайков </a:t>
          </a:r>
          <a:r>
            <a: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/ </a:t>
          </a:r>
          <a:r>
            <a:rPr lang="ru-RU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ретвитов.</a:t>
          </a:r>
          <a:endParaRPr lang="ru-RU" sz="1200" dirty="0"/>
        </a:p>
      </dgm:t>
    </dgm:pt>
    <dgm:pt modelId="{C9DCE077-01FA-4F92-98E0-3178E348532A}" type="parTrans" cxnId="{FD8FF917-359A-4519-94B0-12B688F8A09D}">
      <dgm:prSet/>
      <dgm:spPr/>
      <dgm:t>
        <a:bodyPr/>
        <a:lstStyle/>
        <a:p>
          <a:endParaRPr lang="ru-RU"/>
        </a:p>
      </dgm:t>
    </dgm:pt>
    <dgm:pt modelId="{925249AF-B9D3-4188-BF65-BDAF8FAE4D25}" type="sibTrans" cxnId="{FD8FF917-359A-4519-94B0-12B688F8A09D}">
      <dgm:prSet/>
      <dgm:spPr/>
      <dgm:t>
        <a:bodyPr/>
        <a:lstStyle/>
        <a:p>
          <a:endParaRPr lang="ru-RU"/>
        </a:p>
      </dgm:t>
    </dgm:pt>
    <dgm:pt modelId="{24EDB587-FDF8-4D58-8686-7BE58252A56D}">
      <dgm:prSet phldrT="[Текст]" custT="1"/>
      <dgm:spPr/>
      <dgm:t>
        <a:bodyPr/>
        <a:lstStyle/>
        <a:p>
          <a:r>
            <a:rPr lang="ru-RU" sz="1200" b="1" i="0" dirty="0" err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Instagram</a:t>
          </a:r>
          <a:endParaRPr lang="ru-RU" sz="1200" b="1" i="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Очень слабый уровень </a:t>
          </a:r>
          <a:r>
            <a:rPr lang="en-US" sz="12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SMM</a:t>
          </a:r>
          <a:r>
            <a:rPr lang="ru-RU" sz="12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en-US" sz="12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Последний </a:t>
          </a:r>
          <a:r>
            <a:rPr lang="ru-RU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пост был 5 апреля</a:t>
          </a:r>
          <a:r>
            <a:rPr lang="ru-RU" sz="12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1200" dirty="0"/>
        </a:p>
      </dgm:t>
    </dgm:pt>
    <dgm:pt modelId="{1BBE937C-E970-469B-9E63-8DA1B2C3C9A4}" type="parTrans" cxnId="{123C704E-1C28-4578-89C7-17A450FB3E2E}">
      <dgm:prSet/>
      <dgm:spPr/>
      <dgm:t>
        <a:bodyPr/>
        <a:lstStyle/>
        <a:p>
          <a:endParaRPr lang="ru-RU"/>
        </a:p>
      </dgm:t>
    </dgm:pt>
    <dgm:pt modelId="{6678DD64-C197-4812-9F05-BC394B5D6FF4}" type="sibTrans" cxnId="{123C704E-1C28-4578-89C7-17A450FB3E2E}">
      <dgm:prSet/>
      <dgm:spPr/>
      <dgm:t>
        <a:bodyPr/>
        <a:lstStyle/>
        <a:p>
          <a:endParaRPr lang="ru-RU"/>
        </a:p>
      </dgm:t>
    </dgm:pt>
    <dgm:pt modelId="{6128D552-6F63-4F21-88E0-CF1282E47269}">
      <dgm:prSet phldrT="[Текст]" custT="1"/>
      <dgm:spPr/>
      <dgm:t>
        <a:bodyPr/>
        <a:lstStyle/>
        <a:p>
          <a:r>
            <a:rPr lang="ru-RU" sz="1200" b="1" i="0" dirty="0" err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YouTube</a:t>
          </a:r>
          <a:endParaRPr lang="ru-RU" sz="1200" b="1" i="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Если сравнивать с остальными их соц.</a:t>
          </a:r>
          <a:r>
            <a: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сетями — все существенно лучше. Видео чуть ли не ежедневны, контент привязан к повестке дня — лекции по игре престолов набирают за неделю 60 тысяч просмотров, при обычных цифрах в 5-6 тысяч.</a:t>
          </a:r>
          <a:endParaRPr lang="ru-RU" sz="1200" dirty="0"/>
        </a:p>
      </dgm:t>
    </dgm:pt>
    <dgm:pt modelId="{BF478BD5-96BE-4BFC-8D7C-E66E7EFB9E4C}" type="parTrans" cxnId="{F00908FE-E3A8-43F4-AF04-519FA8B6E5C8}">
      <dgm:prSet/>
      <dgm:spPr/>
      <dgm:t>
        <a:bodyPr/>
        <a:lstStyle/>
        <a:p>
          <a:endParaRPr lang="ru-RU"/>
        </a:p>
      </dgm:t>
    </dgm:pt>
    <dgm:pt modelId="{3BF01398-39CF-4F42-8887-D298664CA614}" type="sibTrans" cxnId="{F00908FE-E3A8-43F4-AF04-519FA8B6E5C8}">
      <dgm:prSet/>
      <dgm:spPr/>
      <dgm:t>
        <a:bodyPr/>
        <a:lstStyle/>
        <a:p>
          <a:endParaRPr lang="ru-RU"/>
        </a:p>
      </dgm:t>
    </dgm:pt>
    <dgm:pt modelId="{D3DD62C8-A259-4982-9BC5-49809FE1B8AF}" type="pres">
      <dgm:prSet presAssocID="{7BD5167F-4576-47BB-B921-51F2CB5964AF}" presName="Name0" presStyleCnt="0">
        <dgm:presLayoutVars>
          <dgm:dir/>
          <dgm:animLvl val="lvl"/>
          <dgm:resizeHandles val="exact"/>
        </dgm:presLayoutVars>
      </dgm:prSet>
      <dgm:spPr/>
    </dgm:pt>
    <dgm:pt modelId="{DB1439BD-3C27-4E08-9E65-19759C48A6D8}" type="pres">
      <dgm:prSet presAssocID="{2C7B4A76-13B6-43D4-9107-3F3D33C47E3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97D2A5D-4B55-4514-90FD-B9886E109774}" type="pres">
      <dgm:prSet presAssocID="{925249AF-B9D3-4188-BF65-BDAF8FAE4D25}" presName="parTxOnlySpace" presStyleCnt="0"/>
      <dgm:spPr/>
    </dgm:pt>
    <dgm:pt modelId="{6B374990-B6E0-45D0-B6A2-1EF90416AFD3}" type="pres">
      <dgm:prSet presAssocID="{24EDB587-FDF8-4D58-8686-7BE58252A56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F28D256-62B8-4174-97D9-D2B2DC7D3BD7}" type="pres">
      <dgm:prSet presAssocID="{6678DD64-C197-4812-9F05-BC394B5D6FF4}" presName="parTxOnlySpace" presStyleCnt="0"/>
      <dgm:spPr/>
    </dgm:pt>
    <dgm:pt modelId="{E7DB0D05-31DB-4476-807D-14FC377F8229}" type="pres">
      <dgm:prSet presAssocID="{6128D552-6F63-4F21-88E0-CF1282E4726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D8FF917-359A-4519-94B0-12B688F8A09D}" srcId="{7BD5167F-4576-47BB-B921-51F2CB5964AF}" destId="{2C7B4A76-13B6-43D4-9107-3F3D33C47E31}" srcOrd="0" destOrd="0" parTransId="{C9DCE077-01FA-4F92-98E0-3178E348532A}" sibTransId="{925249AF-B9D3-4188-BF65-BDAF8FAE4D25}"/>
    <dgm:cxn modelId="{A2475C1D-0383-4688-9577-D6921B454FFD}" type="presOf" srcId="{2C7B4A76-13B6-43D4-9107-3F3D33C47E31}" destId="{DB1439BD-3C27-4E08-9E65-19759C48A6D8}" srcOrd="0" destOrd="0" presId="urn:microsoft.com/office/officeart/2005/8/layout/chevron1"/>
    <dgm:cxn modelId="{CA03D260-C0B9-4067-8BD7-40BF528B36CF}" type="presOf" srcId="{24EDB587-FDF8-4D58-8686-7BE58252A56D}" destId="{6B374990-B6E0-45D0-B6A2-1EF90416AFD3}" srcOrd="0" destOrd="0" presId="urn:microsoft.com/office/officeart/2005/8/layout/chevron1"/>
    <dgm:cxn modelId="{123C704E-1C28-4578-89C7-17A450FB3E2E}" srcId="{7BD5167F-4576-47BB-B921-51F2CB5964AF}" destId="{24EDB587-FDF8-4D58-8686-7BE58252A56D}" srcOrd="1" destOrd="0" parTransId="{1BBE937C-E970-469B-9E63-8DA1B2C3C9A4}" sibTransId="{6678DD64-C197-4812-9F05-BC394B5D6FF4}"/>
    <dgm:cxn modelId="{23357379-C064-4980-9D98-616010CEAA90}" type="presOf" srcId="{7BD5167F-4576-47BB-B921-51F2CB5964AF}" destId="{D3DD62C8-A259-4982-9BC5-49809FE1B8AF}" srcOrd="0" destOrd="0" presId="urn:microsoft.com/office/officeart/2005/8/layout/chevron1"/>
    <dgm:cxn modelId="{3D1BD9A9-0016-4225-B6F0-7EDC10194BFE}" type="presOf" srcId="{6128D552-6F63-4F21-88E0-CF1282E47269}" destId="{E7DB0D05-31DB-4476-807D-14FC377F8229}" srcOrd="0" destOrd="0" presId="urn:microsoft.com/office/officeart/2005/8/layout/chevron1"/>
    <dgm:cxn modelId="{F00908FE-E3A8-43F4-AF04-519FA8B6E5C8}" srcId="{7BD5167F-4576-47BB-B921-51F2CB5964AF}" destId="{6128D552-6F63-4F21-88E0-CF1282E47269}" srcOrd="2" destOrd="0" parTransId="{BF478BD5-96BE-4BFC-8D7C-E66E7EFB9E4C}" sibTransId="{3BF01398-39CF-4F42-8887-D298664CA614}"/>
    <dgm:cxn modelId="{4C9A4946-B215-4539-9A13-7931AE4D4C89}" type="presParOf" srcId="{D3DD62C8-A259-4982-9BC5-49809FE1B8AF}" destId="{DB1439BD-3C27-4E08-9E65-19759C48A6D8}" srcOrd="0" destOrd="0" presId="urn:microsoft.com/office/officeart/2005/8/layout/chevron1"/>
    <dgm:cxn modelId="{C2469858-7C4E-44F0-A2E8-EB17E4037E03}" type="presParOf" srcId="{D3DD62C8-A259-4982-9BC5-49809FE1B8AF}" destId="{897D2A5D-4B55-4514-90FD-B9886E109774}" srcOrd="1" destOrd="0" presId="urn:microsoft.com/office/officeart/2005/8/layout/chevron1"/>
    <dgm:cxn modelId="{DE61A442-BDC0-4147-A11D-95A8CE2ED14D}" type="presParOf" srcId="{D3DD62C8-A259-4982-9BC5-49809FE1B8AF}" destId="{6B374990-B6E0-45D0-B6A2-1EF90416AFD3}" srcOrd="2" destOrd="0" presId="urn:microsoft.com/office/officeart/2005/8/layout/chevron1"/>
    <dgm:cxn modelId="{30A2A674-CB61-43F5-9578-268F574E812A}" type="presParOf" srcId="{D3DD62C8-A259-4982-9BC5-49809FE1B8AF}" destId="{EF28D256-62B8-4174-97D9-D2B2DC7D3BD7}" srcOrd="3" destOrd="0" presId="urn:microsoft.com/office/officeart/2005/8/layout/chevron1"/>
    <dgm:cxn modelId="{400E8995-5E19-4A49-94F2-CE9217921B0F}" type="presParOf" srcId="{D3DD62C8-A259-4982-9BC5-49809FE1B8AF}" destId="{E7DB0D05-31DB-4476-807D-14FC377F822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439BD-3C27-4E08-9E65-19759C48A6D8}">
      <dsp:nvSpPr>
        <dsp:cNvPr id="0" name=""/>
        <dsp:cNvSpPr/>
      </dsp:nvSpPr>
      <dsp:spPr>
        <a:xfrm>
          <a:off x="3571" y="3053953"/>
          <a:ext cx="4351734" cy="174069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Twitter</a:t>
          </a:r>
          <a:endParaRPr lang="en-US" sz="12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Ситуация плохая— 2-3 ретвита, максимум 30-40 лайков. Опять же, с 5 по 11 мая ни один пост не набрал больше 50 лайков </a:t>
          </a:r>
          <a:r>
            <a:rPr lang="en-US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/ </a:t>
          </a:r>
          <a:r>
            <a:rPr lang="ru-RU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ретвитов.</a:t>
          </a:r>
          <a:endParaRPr lang="ru-RU" sz="1200" kern="1200" dirty="0"/>
        </a:p>
      </dsp:txBody>
      <dsp:txXfrm>
        <a:off x="873918" y="3053953"/>
        <a:ext cx="2611041" cy="1740693"/>
      </dsp:txXfrm>
    </dsp:sp>
    <dsp:sp modelId="{6B374990-B6E0-45D0-B6A2-1EF90416AFD3}">
      <dsp:nvSpPr>
        <dsp:cNvPr id="0" name=""/>
        <dsp:cNvSpPr/>
      </dsp:nvSpPr>
      <dsp:spPr>
        <a:xfrm>
          <a:off x="3920132" y="3053953"/>
          <a:ext cx="4351734" cy="174069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Instagram</a:t>
          </a:r>
          <a:endParaRPr lang="ru-RU" sz="1200" b="1" i="0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Очень слабый уровень </a:t>
          </a:r>
          <a:r>
            <a:rPr lang="en-US" sz="1200" b="0" i="0" kern="120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SMM</a:t>
          </a:r>
          <a:r>
            <a:rPr lang="ru-RU" sz="1200" b="0" i="0" kern="120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en-US" sz="1200" b="0" i="0" kern="120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0" i="0" kern="120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Последний </a:t>
          </a:r>
          <a:r>
            <a:rPr lang="ru-RU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пост был 5 апреля</a:t>
          </a:r>
          <a:r>
            <a:rPr lang="ru-RU" sz="1200" b="0" i="0" kern="120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1200" kern="1200" dirty="0"/>
        </a:p>
      </dsp:txBody>
      <dsp:txXfrm>
        <a:off x="4790479" y="3053953"/>
        <a:ext cx="2611041" cy="1740693"/>
      </dsp:txXfrm>
    </dsp:sp>
    <dsp:sp modelId="{E7DB0D05-31DB-4476-807D-14FC377F8229}">
      <dsp:nvSpPr>
        <dsp:cNvPr id="0" name=""/>
        <dsp:cNvSpPr/>
      </dsp:nvSpPr>
      <dsp:spPr>
        <a:xfrm>
          <a:off x="7836693" y="3053953"/>
          <a:ext cx="4351734" cy="174069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YouTube</a:t>
          </a:r>
          <a:endParaRPr lang="ru-RU" sz="1200" b="1" i="0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Если сравнивать с остальными их соц.</a:t>
          </a:r>
          <a:r>
            <a:rPr lang="en-US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сетями — все существенно лучше. Видео чуть ли не ежедневны, контент привязан к повестке дня — лекции по игре престолов набирают за неделю 60 тысяч просмотров, при обычных цифрах в 5-6 тысяч.</a:t>
          </a:r>
          <a:endParaRPr lang="ru-RU" sz="1200" kern="1200" dirty="0"/>
        </a:p>
      </dsp:txBody>
      <dsp:txXfrm>
        <a:off x="8707040" y="3053953"/>
        <a:ext cx="2611041" cy="1740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B6E28-848D-4030-9AE7-85CDEAFA230F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2FE4-6647-43D6-A397-AA1F2649D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14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E3A49-FF1D-459E-A1B6-C6250E416A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4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E3A49-FF1D-459E-A1B6-C6250E416AB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90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E3A49-FF1D-459E-A1B6-C6250E416AB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0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E3A49-FF1D-459E-A1B6-C6250E416AB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92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E3A49-FF1D-459E-A1B6-C6250E416ABC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05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2EA71-05B2-4287-B7D6-F0DF4C817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7010CC-5C50-4D3F-9670-084696D8F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B4B45-674C-4BAD-9984-E5C7EA8F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8D8904-40BE-4624-8EA1-A32175DE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2BB98-F259-4D03-9C8E-9897EE36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5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7A74-8EF2-4241-AAEB-24027B87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AD79CC-6214-4634-A07C-63DB83F52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9856B-AE2F-4E1C-8CA2-4C35CC5C5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F763B-545F-46BF-B969-3C6220F2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80F304-A208-432B-ACDD-EAA5C676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5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BB11FA-E291-4414-BB43-EC78408E0B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C96BF-9F2B-40C6-B301-4FE986BB7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D8351-09C3-4873-B5A6-8FCDB6D0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24697-BC40-42EF-A495-1A1DB16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7640D-7AE3-404A-9243-D453E714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56FDD-4C66-489D-9BDE-384F0B69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DC1B1-4DE5-44EC-8627-A1CB3168A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34A66-249C-44CD-AAAB-3DE7CC34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5B209-0103-46A2-BA00-332A5367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881A26-FD0D-431C-ACA4-9A8FABF1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0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2DD5D-869D-4936-B1FF-9F5B374E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77F440-758E-409C-9D17-18754469C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27C39-EEB9-4F7D-AB69-04DBF063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6BA8D-3B2D-4DA5-9A24-25C554E9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642263-A32A-4C68-823A-D23E7733A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98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2B56E-953A-4596-B7AA-CD82AE83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E0A93F-0854-4BA2-A7D1-E731D7A9A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9A6B6A-B763-4C69-8D75-9AB63379E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52034E-C419-43E9-B141-45554DFE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478928-0E54-4FE4-BDA8-B1239F75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63A4AB-3508-4F4A-BE35-24ABF9D4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12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D24A8-1FA3-4F72-A357-67745905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83A624-77DD-47EA-B0A4-93EC29D58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BD3AF-8553-45BB-B215-DE0E32B5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BD7AE7-BB07-4B70-880D-B05BF716A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AFDB41-D8A6-486C-B23A-B52426AD9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3FC587-4D3C-4551-B422-5B115DB7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A7AC90-0685-4E5C-BFB5-C8893EF7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CCA647-CF0D-43BD-9224-799FCAA4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1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57C7F-4AFD-433F-BC0D-A5CDE0012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F8C2A7-AE47-4FCC-96C5-54ACED6E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FAA695-4594-488E-9083-A15F015A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882376-12A9-4AF7-B3D0-0D8F96B5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8D7F71-3A0A-4FA4-875B-5DAB1A00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E17428-3DFB-42D0-876E-9E707429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0D2116-CB53-4D5B-A6A9-AA3AC559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74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46D12-9780-4901-8ACD-C47A2F98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25878-44EB-4300-B07A-881B56F3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8020AE-A9EE-4CD0-B11B-CA00C7A3A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013F72-5702-4BF4-BAD8-C3CD08F3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28D831-43F3-4D64-AC4E-5DC7043E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EC58F9-7FB6-4D91-91B2-2192448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EFC94-B03D-4736-AFC6-1F521CE9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7C8DCD-3270-4F73-BFCC-A6ADF0DD3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32EF7D-1E51-437B-972B-692D430B3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E8039D-9770-4A77-AC8E-2F9B3A0E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0812BB-E593-4D76-8C69-5A3C695B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E39712-5C73-41A7-9138-CEBA48D2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1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45EC6-4950-49B3-87A7-9CEA0352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226A8-6622-4043-A3CF-D74767870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765D56-5E95-4DEA-B269-1F11B024B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DF60A-81B6-48E5-9160-0F2859896408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54151-11E3-488E-85B6-235336645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F654C-A733-402A-B1D4-96D6B712A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BCA05-1C9C-4B56-A980-6557F175C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9.png"/><Relationship Id="rId5" Type="http://schemas.openxmlformats.org/officeDocument/2006/relationships/diagramData" Target="../diagrams/data1.xml"/><Relationship Id="rId10" Type="http://schemas.openxmlformats.org/officeDocument/2006/relationships/image" Target="../media/image68.png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microsoft.com/office/2007/relationships/hdphoto" Target="../media/hdphoto4.wdp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9" y="-3049"/>
            <a:ext cx="4892040" cy="6858000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6944" cy="6777228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6" y="0"/>
            <a:ext cx="4223004" cy="6729984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73" y="0"/>
            <a:ext cx="3499358" cy="6858000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" y="4410202"/>
            <a:ext cx="8409432" cy="1728470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865376"/>
            <a:ext cx="5411724" cy="888492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1891284"/>
            <a:ext cx="842772" cy="836675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1655953" y="2985262"/>
            <a:ext cx="5306140" cy="3412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10" b="1" spc="10" dirty="0">
                <a:solidFill>
                  <a:srgbClr val="4F4F4F"/>
                </a:solidFill>
                <a:latin typeface="Arial"/>
                <a:cs typeface="Arial"/>
              </a:rPr>
              <a:t>ЭТАП 1. СИТУАЦИОННЫЙ АНАЛИЗ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52"/>
            <a:ext cx="12192000" cy="5870447"/>
          </a:xfrm>
          <a:prstGeom prst="rect">
            <a:avLst/>
          </a:prstGeom>
        </p:spPr>
      </p:pic>
      <p:pic>
        <p:nvPicPr>
          <p:cNvPr id="7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7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15824"/>
            <a:ext cx="871728" cy="87172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915032" y="403377"/>
            <a:ext cx="5071838" cy="3046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latin typeface="Arial" panose="020B0604020202020204" pitchFamily="34" charset="0"/>
                <a:cs typeface="Arial" panose="020B0604020202020204" pitchFamily="34" charset="0"/>
              </a:rPr>
              <a:t>ТОЧКА ОТСЧЕТА СЛЕДУЮЩЕГО ЭТАПА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75716" y="2269236"/>
            <a:ext cx="3683508" cy="3881628"/>
          </a:xfrm>
          <a:custGeom>
            <a:avLst/>
            <a:gdLst/>
            <a:ahLst/>
            <a:cxnLst/>
            <a:rect l="l" t="t" r="r" b="b"/>
            <a:pathLst>
              <a:path w="3683508" h="3881628">
                <a:moveTo>
                  <a:pt x="0" y="613917"/>
                </a:moveTo>
                <a:cubicBezTo>
                  <a:pt x="0" y="274828"/>
                  <a:pt x="274866" y="0"/>
                  <a:pt x="613918" y="0"/>
                </a:cubicBezTo>
                <a:lnTo>
                  <a:pt x="3069590" y="0"/>
                </a:lnTo>
                <a:cubicBezTo>
                  <a:pt x="3408680" y="0"/>
                  <a:pt x="3683508" y="274828"/>
                  <a:pt x="3683508" y="613917"/>
                </a:cubicBezTo>
                <a:lnTo>
                  <a:pt x="3683508" y="3267710"/>
                </a:lnTo>
                <a:cubicBezTo>
                  <a:pt x="3683508" y="3606762"/>
                  <a:pt x="3408680" y="3881628"/>
                  <a:pt x="3069590" y="3881628"/>
                </a:cubicBezTo>
                <a:lnTo>
                  <a:pt x="613918" y="3881628"/>
                </a:lnTo>
                <a:cubicBezTo>
                  <a:pt x="274866" y="3881628"/>
                  <a:pt x="0" y="3606762"/>
                  <a:pt x="0" y="32677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46760" y="2136648"/>
            <a:ext cx="3741420" cy="3939540"/>
          </a:xfrm>
          <a:custGeom>
            <a:avLst/>
            <a:gdLst/>
            <a:ahLst/>
            <a:cxnLst/>
            <a:rect l="l" t="t" r="r" b="b"/>
            <a:pathLst>
              <a:path w="3741420" h="3939540">
                <a:moveTo>
                  <a:pt x="28956" y="642873"/>
                </a:moveTo>
                <a:cubicBezTo>
                  <a:pt x="28956" y="303784"/>
                  <a:pt x="303822" y="28956"/>
                  <a:pt x="642874" y="28956"/>
                </a:cubicBezTo>
                <a:lnTo>
                  <a:pt x="3098546" y="28956"/>
                </a:lnTo>
                <a:cubicBezTo>
                  <a:pt x="3437636" y="28956"/>
                  <a:pt x="3712464" y="303784"/>
                  <a:pt x="3712464" y="642873"/>
                </a:cubicBezTo>
                <a:lnTo>
                  <a:pt x="3712464" y="3296666"/>
                </a:lnTo>
                <a:cubicBezTo>
                  <a:pt x="3712464" y="3635718"/>
                  <a:pt x="3437636" y="3910584"/>
                  <a:pt x="3098546" y="3910584"/>
                </a:cubicBezTo>
                <a:lnTo>
                  <a:pt x="642874" y="3910584"/>
                </a:lnTo>
                <a:cubicBezTo>
                  <a:pt x="303822" y="3910584"/>
                  <a:pt x="28956" y="3635718"/>
                  <a:pt x="28956" y="3296666"/>
                </a:cubicBezTo>
                <a:close/>
              </a:path>
            </a:pathLst>
          </a:custGeom>
          <a:ln w="57912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161288" y="3080638"/>
            <a:ext cx="8143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447800" y="3116071"/>
            <a:ext cx="2839688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Формат «ученый говорит»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61288" y="3594608"/>
            <a:ext cx="8143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447800" y="3630041"/>
            <a:ext cx="2622641" cy="11079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явных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предпочтений в сторону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гуманитарных или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естественных наук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161288" y="4907661"/>
            <a:ext cx="8143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447800" y="4943094"/>
            <a:ext cx="1835824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Критерии отбора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«ученых»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161288" y="5655030"/>
            <a:ext cx="8143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447800" y="5690463"/>
            <a:ext cx="2172711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Параметры доступа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769352" y="2200656"/>
            <a:ext cx="3683508" cy="3881628"/>
          </a:xfrm>
          <a:custGeom>
            <a:avLst/>
            <a:gdLst/>
            <a:ahLst/>
            <a:cxnLst/>
            <a:rect l="l" t="t" r="r" b="b"/>
            <a:pathLst>
              <a:path w="3683508" h="3881628">
                <a:moveTo>
                  <a:pt x="0" y="613918"/>
                </a:moveTo>
                <a:cubicBezTo>
                  <a:pt x="0" y="274828"/>
                  <a:pt x="274828" y="0"/>
                  <a:pt x="613917" y="0"/>
                </a:cubicBezTo>
                <a:lnTo>
                  <a:pt x="3069590" y="0"/>
                </a:lnTo>
                <a:cubicBezTo>
                  <a:pt x="3408680" y="0"/>
                  <a:pt x="3683508" y="274828"/>
                  <a:pt x="3683508" y="613918"/>
                </a:cubicBezTo>
                <a:lnTo>
                  <a:pt x="3683508" y="3267710"/>
                </a:lnTo>
                <a:cubicBezTo>
                  <a:pt x="3683508" y="3606762"/>
                  <a:pt x="3408680" y="3881628"/>
                  <a:pt x="3069590" y="3881628"/>
                </a:cubicBezTo>
                <a:lnTo>
                  <a:pt x="613917" y="3881628"/>
                </a:lnTo>
                <a:cubicBezTo>
                  <a:pt x="274828" y="3881628"/>
                  <a:pt x="0" y="3606762"/>
                  <a:pt x="0" y="32677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740396" y="2171700"/>
            <a:ext cx="3741420" cy="3939540"/>
          </a:xfrm>
          <a:custGeom>
            <a:avLst/>
            <a:gdLst/>
            <a:ahLst/>
            <a:cxnLst/>
            <a:rect l="l" t="t" r="r" b="b"/>
            <a:pathLst>
              <a:path w="3741420" h="3939540">
                <a:moveTo>
                  <a:pt x="28956" y="642874"/>
                </a:moveTo>
                <a:cubicBezTo>
                  <a:pt x="28956" y="303784"/>
                  <a:pt x="303784" y="28956"/>
                  <a:pt x="642873" y="28956"/>
                </a:cubicBezTo>
                <a:lnTo>
                  <a:pt x="3098546" y="28956"/>
                </a:lnTo>
                <a:cubicBezTo>
                  <a:pt x="3437636" y="28956"/>
                  <a:pt x="3712464" y="303784"/>
                  <a:pt x="3712464" y="642874"/>
                </a:cubicBezTo>
                <a:lnTo>
                  <a:pt x="3712464" y="3296666"/>
                </a:lnTo>
                <a:cubicBezTo>
                  <a:pt x="3712464" y="3635718"/>
                  <a:pt x="3437636" y="3910584"/>
                  <a:pt x="3098546" y="3910584"/>
                </a:cubicBezTo>
                <a:lnTo>
                  <a:pt x="642873" y="3910584"/>
                </a:lnTo>
                <a:cubicBezTo>
                  <a:pt x="303784" y="3910584"/>
                  <a:pt x="28956" y="3635718"/>
                  <a:pt x="28956" y="3296666"/>
                </a:cubicBezTo>
                <a:close/>
              </a:path>
            </a:pathLst>
          </a:custGeom>
          <a:ln w="57912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582547" y="2372106"/>
            <a:ext cx="2122626" cy="219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0" b="1" spc="10" dirty="0">
                <a:latin typeface="Arial" panose="020B0604020202020204" pitchFamily="34" charset="0"/>
                <a:cs typeface="Arial" panose="020B0604020202020204" pitchFamily="34" charset="0"/>
              </a:rPr>
              <a:t>СТРОГАЯ КОНСТАНТА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701405" y="2372106"/>
            <a:ext cx="1880579" cy="244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latin typeface="Arial" panose="020B0604020202020204" pitchFamily="34" charset="0"/>
                <a:cs typeface="Arial" panose="020B0604020202020204" pitchFamily="34" charset="0"/>
              </a:rPr>
              <a:t>НАД ЧЕМ ДУМАТЬ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064754" y="3060573"/>
            <a:ext cx="8143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351266" y="3096006"/>
            <a:ext cx="1057021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Подкасты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064754" y="3577844"/>
            <a:ext cx="8143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351266" y="3613277"/>
            <a:ext cx="2167068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Доходы платформы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064754" y="4051808"/>
            <a:ext cx="8143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351266" y="4087241"/>
            <a:ext cx="2706959" cy="830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Контакт с аудиторией,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акцент на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пользовательском опыте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4597908" y="3764280"/>
            <a:ext cx="891286" cy="173736"/>
          </a:xfrm>
          <a:custGeom>
            <a:avLst/>
            <a:gdLst/>
            <a:ahLst/>
            <a:cxnLst/>
            <a:rect l="l" t="t" r="r" b="b"/>
            <a:pathLst>
              <a:path w="891286" h="173736">
                <a:moveTo>
                  <a:pt x="86868" y="57912"/>
                </a:moveTo>
                <a:lnTo>
                  <a:pt x="804418" y="57912"/>
                </a:lnTo>
                <a:lnTo>
                  <a:pt x="804418" y="115824"/>
                </a:lnTo>
                <a:lnTo>
                  <a:pt x="86868" y="115824"/>
                </a:lnTo>
                <a:close/>
                <a:moveTo>
                  <a:pt x="86868" y="173736"/>
                </a:moveTo>
                <a:cubicBezTo>
                  <a:pt x="38862" y="173736"/>
                  <a:pt x="0" y="134874"/>
                  <a:pt x="0" y="86868"/>
                </a:cubicBezTo>
                <a:cubicBezTo>
                  <a:pt x="0" y="38862"/>
                  <a:pt x="38862" y="0"/>
                  <a:pt x="86868" y="0"/>
                </a:cubicBezTo>
                <a:cubicBezTo>
                  <a:pt x="134874" y="0"/>
                  <a:pt x="173736" y="38862"/>
                  <a:pt x="173736" y="86868"/>
                </a:cubicBezTo>
                <a:cubicBezTo>
                  <a:pt x="173736" y="134874"/>
                  <a:pt x="134874" y="173736"/>
                  <a:pt x="86868" y="173736"/>
                </a:cubicBezTo>
                <a:close/>
                <a:moveTo>
                  <a:pt x="804418" y="0"/>
                </a:moveTo>
                <a:cubicBezTo>
                  <a:pt x="852424" y="0"/>
                  <a:pt x="891286" y="38862"/>
                  <a:pt x="891286" y="86868"/>
                </a:cubicBezTo>
                <a:cubicBezTo>
                  <a:pt x="891286" y="134874"/>
                  <a:pt x="852424" y="173736"/>
                  <a:pt x="804418" y="173736"/>
                </a:cubicBezTo>
                <a:cubicBezTo>
                  <a:pt x="756539" y="173736"/>
                  <a:pt x="717550" y="134874"/>
                  <a:pt x="717550" y="86868"/>
                </a:cubicBezTo>
                <a:cubicBezTo>
                  <a:pt x="717550" y="38862"/>
                  <a:pt x="756539" y="0"/>
                  <a:pt x="804418" y="0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647688" y="3764280"/>
            <a:ext cx="891286" cy="173736"/>
          </a:xfrm>
          <a:custGeom>
            <a:avLst/>
            <a:gdLst/>
            <a:ahLst/>
            <a:cxnLst/>
            <a:rect l="l" t="t" r="r" b="b"/>
            <a:pathLst>
              <a:path w="891286" h="173736">
                <a:moveTo>
                  <a:pt x="86868" y="57912"/>
                </a:moveTo>
                <a:lnTo>
                  <a:pt x="804418" y="57912"/>
                </a:lnTo>
                <a:lnTo>
                  <a:pt x="804418" y="115824"/>
                </a:lnTo>
                <a:lnTo>
                  <a:pt x="86868" y="115824"/>
                </a:lnTo>
                <a:close/>
                <a:moveTo>
                  <a:pt x="86868" y="173736"/>
                </a:moveTo>
                <a:cubicBezTo>
                  <a:pt x="38862" y="173736"/>
                  <a:pt x="0" y="134874"/>
                  <a:pt x="0" y="86868"/>
                </a:cubicBezTo>
                <a:cubicBezTo>
                  <a:pt x="0" y="38862"/>
                  <a:pt x="38862" y="0"/>
                  <a:pt x="86868" y="0"/>
                </a:cubicBezTo>
                <a:cubicBezTo>
                  <a:pt x="134874" y="0"/>
                  <a:pt x="173736" y="38862"/>
                  <a:pt x="173736" y="86868"/>
                </a:cubicBezTo>
                <a:cubicBezTo>
                  <a:pt x="173736" y="134874"/>
                  <a:pt x="134874" y="173736"/>
                  <a:pt x="86868" y="173736"/>
                </a:cubicBezTo>
                <a:close/>
                <a:moveTo>
                  <a:pt x="804418" y="0"/>
                </a:moveTo>
                <a:cubicBezTo>
                  <a:pt x="852424" y="0"/>
                  <a:pt x="891286" y="38862"/>
                  <a:pt x="891286" y="86868"/>
                </a:cubicBezTo>
                <a:cubicBezTo>
                  <a:pt x="891286" y="134874"/>
                  <a:pt x="852424" y="173736"/>
                  <a:pt x="804418" y="173736"/>
                </a:cubicBezTo>
                <a:cubicBezTo>
                  <a:pt x="756539" y="173736"/>
                  <a:pt x="717550" y="134874"/>
                  <a:pt x="717550" y="86868"/>
                </a:cubicBezTo>
                <a:cubicBezTo>
                  <a:pt x="717550" y="38862"/>
                  <a:pt x="756539" y="0"/>
                  <a:pt x="804418" y="0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36" y="3457956"/>
            <a:ext cx="871728" cy="8717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9" y="-3049"/>
            <a:ext cx="4892040" cy="6858000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6"/>
            <a:ext cx="5266944" cy="6777228"/>
          </a:xfrm>
          <a:prstGeom prst="rect">
            <a:avLst/>
          </a:prstGeom>
        </p:spPr>
      </p:pic>
      <p:pic>
        <p:nvPicPr>
          <p:cNvPr id="4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6" y="-9427"/>
            <a:ext cx="4223004" cy="6729984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73" y="0"/>
            <a:ext cx="3499358" cy="6858000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865376"/>
            <a:ext cx="5411724" cy="888492"/>
          </a:xfrm>
          <a:prstGeom prst="rect">
            <a:avLst/>
          </a:prstGeom>
        </p:spPr>
      </p:pic>
      <p:pic>
        <p:nvPicPr>
          <p:cNvPr id="45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1891284"/>
            <a:ext cx="842772" cy="83667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546606" y="3240515"/>
            <a:ext cx="3289427" cy="3708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2410" b="1" spc="10" dirty="0">
                <a:solidFill>
                  <a:srgbClr val="4F4F4F"/>
                </a:solidFill>
                <a:latin typeface="Arial"/>
                <a:cs typeface="Arial"/>
              </a:rPr>
              <a:t>ПРОБЛЕМАТИЗАЦИЯ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050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979"/>
            <a:ext cx="12192000" cy="5860725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2687264" y="3895842"/>
            <a:ext cx="7066995" cy="2945103"/>
          </a:xfrm>
          <a:prstGeom prst="roundRect">
            <a:avLst/>
          </a:prstGeom>
          <a:solidFill>
            <a:schemeClr val="bg1"/>
          </a:solidFill>
          <a:ln>
            <a:solidFill>
              <a:srgbClr val="EA6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95600" y="1703629"/>
            <a:ext cx="6400800" cy="1295400"/>
          </a:xfrm>
          <a:prstGeom prst="roundRect">
            <a:avLst/>
          </a:prstGeom>
          <a:solidFill>
            <a:schemeClr val="bg1"/>
          </a:solidFill>
          <a:ln>
            <a:solidFill>
              <a:srgbClr val="EA6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48000" y="17526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Отсутствия взаимодействия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 аудиторией, сумбурность в ведении социальных сетей и публикация контента без адаптации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соц.сетях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без учета особенности каждой.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95600" y="3976908"/>
            <a:ext cx="68732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соц.сети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придерживаются одной контактной политики. Разницы в презентации контента нет, все материалы, выносящиеся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соц.сети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выносятся с одинаковым текстом и подачей. Единственная разница заключается в том, что в Твиттер не публикуются крупные лекции и подводки, которые превышают 240 знаков. То есть, вместо того, чтобы написать небольшую подводку и продвигать материал в Твиттере, издание просто не публикует в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виттер материалы, хотя он присутствует в остальных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соц.сетях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Аудитория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игнорируется, хотя там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бОльшая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часть аудитории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84" y="3014471"/>
            <a:ext cx="871728" cy="871728"/>
          </a:xfrm>
          <a:prstGeom prst="rect">
            <a:avLst/>
          </a:prstGeom>
        </p:spPr>
      </p:pic>
      <p:sp>
        <p:nvSpPr>
          <p:cNvPr id="43" name="object 86"/>
          <p:cNvSpPr/>
          <p:nvPr/>
        </p:nvSpPr>
        <p:spPr>
          <a:xfrm>
            <a:off x="5257800" y="2990854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86"/>
          <p:cNvSpPr/>
          <p:nvPr/>
        </p:nvSpPr>
        <p:spPr>
          <a:xfrm>
            <a:off x="7277100" y="2990854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91676" y="378239"/>
            <a:ext cx="4015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ПРОБЛЕМА ИССЛЕДОВАНИЯ: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55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26" name="Picture 2" descr="https://pp.userapi.com/c850236/v850236543/15e28e/otw315eQbg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2397"/>
          <a:stretch/>
        </p:blipFill>
        <p:spPr bwMode="auto">
          <a:xfrm>
            <a:off x="0" y="1035615"/>
            <a:ext cx="12344400" cy="59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1"/>
          <p:cNvSpPr txBox="1"/>
          <p:nvPr/>
        </p:nvSpPr>
        <p:spPr>
          <a:xfrm>
            <a:off x="1915032" y="403377"/>
            <a:ext cx="3841116" cy="313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2040" b="1" dirty="0">
                <a:latin typeface="Arial"/>
                <a:cs typeface="Arial"/>
              </a:rPr>
              <a:t>СТАТИСТИКА ПО СОЦ.СЕТЯМ</a:t>
            </a:r>
            <a:endParaRPr sz="204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59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64436"/>
            <a:ext cx="6019802" cy="473963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052" name="Picture 4" descr="https://pp.userapi.com/c850236/v850236543/15e27d/Lj3GugkRE3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8681"/>
          <a:stretch/>
        </p:blipFill>
        <p:spPr bwMode="auto">
          <a:xfrm>
            <a:off x="0" y="1129536"/>
            <a:ext cx="6318202" cy="10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850236/v850236543/15e2a0/0P5UmZOk9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133385"/>
            <a:ext cx="6172200" cy="577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1326" y="2296511"/>
            <a:ext cx="3139350" cy="984885"/>
          </a:xfrm>
          <a:prstGeom prst="rect">
            <a:avLst/>
          </a:prstGeom>
          <a:solidFill>
            <a:srgbClr val="2A2A2A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A6638"/>
                </a:solidFill>
              </a:rPr>
              <a:t>Всего записано лекций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1674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84255" y="4010869"/>
          <a:ext cx="5545524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2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Facebook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109 156 человек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VK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433 924 человек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Twitter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29,1 тыс. читателей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Instagram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6 040</a:t>
                      </a:r>
                      <a:r>
                        <a:rPr lang="ru-RU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подписчиков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YouTube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372 197 подписчиков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05000" y="400063"/>
            <a:ext cx="4025782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40" b="1" dirty="0">
                <a:latin typeface="Arial"/>
                <a:cs typeface="Arial"/>
              </a:rPr>
              <a:t>СТАТИСТИКА ПО СОЦ.СЕТЯМ</a:t>
            </a:r>
          </a:p>
        </p:txBody>
      </p:sp>
    </p:spTree>
    <p:extLst>
      <p:ext uri="{BB962C8B-B14F-4D97-AF65-F5344CB8AC3E}">
        <p14:creationId xmlns:p14="http://schemas.microsoft.com/office/powerpoint/2010/main" val="1705638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156878"/>
            <a:ext cx="12192000" cy="5860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750" t="17777" r="23750" b="8889"/>
          <a:stretch/>
        </p:blipFill>
        <p:spPr>
          <a:xfrm>
            <a:off x="76200" y="1572640"/>
            <a:ext cx="8229600" cy="50292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343774" y="3017579"/>
            <a:ext cx="4482465" cy="3430846"/>
          </a:xfrm>
          <a:prstGeom prst="roundRect">
            <a:avLst/>
          </a:prstGeom>
          <a:solidFill>
            <a:schemeClr val="bg1"/>
          </a:solidFill>
          <a:ln>
            <a:solidFill>
              <a:srgbClr val="EA6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7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1763268" y="364713"/>
            <a:ext cx="1669047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4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ru-RU" sz="204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82840" y="3125959"/>
            <a:ext cx="42976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вторая по количеству подписчиков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соц.сеть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Взаимодействует аудитория с контентом относительно слабо: с 5 по 11 мая было всего 5 публикаций, количество лайков к которым превысило 50. При этом в день публикуется порядка 15 материалов. Часто наблюдается по 3-5 лайков.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72" y="3061453"/>
            <a:ext cx="871728" cy="8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4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0" y="1156878"/>
            <a:ext cx="12192000" cy="5860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8750" t="17778" r="19375" b="5556"/>
          <a:stretch/>
        </p:blipFill>
        <p:spPr>
          <a:xfrm>
            <a:off x="6934200" y="112775"/>
            <a:ext cx="4986779" cy="414563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28600" y="2311750"/>
            <a:ext cx="5943600" cy="3022250"/>
          </a:xfrm>
          <a:prstGeom prst="roundRect">
            <a:avLst/>
          </a:prstGeom>
          <a:solidFill>
            <a:schemeClr val="bg1"/>
          </a:solidFill>
          <a:ln>
            <a:solidFill>
              <a:srgbClr val="EA6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1763268" y="482764"/>
            <a:ext cx="542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100" y="2391714"/>
            <a:ext cx="55625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соц.сеть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 наибольшим количеством подписчиков — почти 434 тысячи человек.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заимодействие с контентом ведется более активно, так, с 5 по 11 мая количество публикаций, набравших больше 50 лайков — 67 (на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всего пять). Самое большое количество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лайков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репостов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набирали посты с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видеолекциями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 популярных экранизациях (Игра Престолов, властелин колец). Также в ВК много рекламных записей.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0000" t="38889" r="18125" b="17778"/>
          <a:stretch/>
        </p:blipFill>
        <p:spPr>
          <a:xfrm>
            <a:off x="7010400" y="4389705"/>
            <a:ext cx="5017971" cy="2357842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0439400" y="4427412"/>
            <a:ext cx="1219200" cy="22078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78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3402167" y="346999"/>
            <a:ext cx="5540066" cy="44936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2136" y="342721"/>
            <a:ext cx="5867399" cy="473075"/>
          </a:xfrm>
        </p:spPr>
        <p:txBody>
          <a:bodyPr/>
          <a:lstStyle/>
          <a:p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Отсутсвие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адаптации контента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03" y="135818"/>
            <a:ext cx="871728" cy="871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626" t="12696" r="34374" b="5556"/>
          <a:stretch/>
        </p:blipFill>
        <p:spPr>
          <a:xfrm>
            <a:off x="6095852" y="1905000"/>
            <a:ext cx="5181600" cy="4765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125" t="17777" r="44375" b="4444"/>
          <a:stretch/>
        </p:blipFill>
        <p:spPr>
          <a:xfrm>
            <a:off x="444136" y="1905000"/>
            <a:ext cx="5118463" cy="4714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8C7647-42B2-469E-8827-EB3FC7DAE1D4}"/>
              </a:ext>
            </a:extLst>
          </p:cNvPr>
          <p:cNvSpPr txBox="1"/>
          <p:nvPr/>
        </p:nvSpPr>
        <p:spPr>
          <a:xfrm>
            <a:off x="444136" y="1366369"/>
            <a:ext cx="387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B167A-3D1D-4E5B-B205-51BC6DF25437}"/>
              </a:ext>
            </a:extLst>
          </p:cNvPr>
          <p:cNvSpPr txBox="1"/>
          <p:nvPr/>
        </p:nvSpPr>
        <p:spPr>
          <a:xfrm>
            <a:off x="7399399" y="1331186"/>
            <a:ext cx="387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233334" y="1378667"/>
            <a:ext cx="5540066" cy="44936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5981061" y="1343484"/>
            <a:ext cx="5540066" cy="44936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382117" y="6248400"/>
            <a:ext cx="1828800" cy="370974"/>
          </a:xfrm>
          <a:prstGeom prst="ellipse">
            <a:avLst/>
          </a:prstGeom>
          <a:noFill/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935765" y="6227975"/>
            <a:ext cx="609600" cy="370974"/>
          </a:xfrm>
          <a:prstGeom prst="ellipse">
            <a:avLst/>
          </a:prstGeom>
          <a:noFill/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530240" y="6227975"/>
            <a:ext cx="1032359" cy="370974"/>
          </a:xfrm>
          <a:prstGeom prst="ellipse">
            <a:avLst/>
          </a:prstGeom>
          <a:noFill/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497182" y="6294794"/>
            <a:ext cx="780270" cy="370974"/>
          </a:xfrm>
          <a:prstGeom prst="ellipse">
            <a:avLst/>
          </a:prstGeom>
          <a:noFill/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608702">
            <a:off x="11143341" y="4967985"/>
            <a:ext cx="640234" cy="1287808"/>
          </a:xfrm>
          <a:prstGeom prst="downArrow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3991217" y="3124200"/>
            <a:ext cx="4038600" cy="2743200"/>
          </a:xfrm>
          <a:prstGeom prst="roundRect">
            <a:avLst/>
          </a:prstGeom>
          <a:solidFill>
            <a:srgbClr val="FFFFFF">
              <a:alpha val="71000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 та же публикация за 58 мин показывает абсолютно разную активность со стороны подписчиков. Это лишний раз доказывает необходимость написания разных подводок для адаптации контента под каждую </a:t>
            </a:r>
            <a:r>
              <a:rPr lang="ru-RU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соц.сеть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учетом специфики аудитории и активности в комментариях.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128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17" y="0"/>
            <a:ext cx="4316020" cy="2074722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6" y="-47598"/>
            <a:ext cx="4316020" cy="2074722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80" y="-47598"/>
            <a:ext cx="4316020" cy="2074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000" t="16172" r="36250" b="8889"/>
          <a:stretch/>
        </p:blipFill>
        <p:spPr>
          <a:xfrm>
            <a:off x="762000" y="990600"/>
            <a:ext cx="4114800" cy="5139357"/>
          </a:xfrm>
          <a:prstGeom prst="rect">
            <a:avLst/>
          </a:prstGeom>
        </p:spPr>
      </p:pic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7086600" y="567357"/>
            <a:ext cx="4648200" cy="5562600"/>
          </a:xfrm>
          <a:prstGeom prst="roundRect">
            <a:avLst/>
          </a:prstGeom>
          <a:solidFill>
            <a:srgbClr val="FFFFFF">
              <a:alpha val="71000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аудитории очень велик, однако почти под каждой публикацией есть обращение к ПостНауке (2-3 обращения/вопроса на каждую вторую публикацию), на которое они не отвечают, хотя специфика такой соц.сети как Вконтакте, как раз и подразумевает общение со своей ЦА. По словам издателя Ивара Максутова, ПостНауке очень важны люди, которые обращаются к ним, чтобы узнать для себя что-то новое, образовываются вместе с ними хотя несколько минут в неделю. Однако в тех же комментариях, ПостНаука могла бы отвечать на вопросы, тем самым хотя бы в каких-то фактах осведомлять и заинтересовывать людей. Что в дальнейшем способствовало бы притоку и расширению ЦА.</a:t>
            </a:r>
            <a:endParaRPr lang="ru-RU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457200" y="838199"/>
            <a:ext cx="4648200" cy="552035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36" y="118035"/>
            <a:ext cx="871728" cy="871728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 rot="1608702">
            <a:off x="1802070" y="1963871"/>
            <a:ext cx="230105" cy="1287808"/>
          </a:xfrm>
          <a:prstGeom prst="downArrow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0FA66-62AA-45D8-B6AD-4EC5DCD40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1017" y="2384395"/>
            <a:ext cx="2469965" cy="25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23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376" t="19780" r="19999" b="12089"/>
          <a:stretch/>
        </p:blipFill>
        <p:spPr>
          <a:xfrm>
            <a:off x="6493469" y="2971800"/>
            <a:ext cx="5698531" cy="3642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000" t="21110" r="20869" b="12222"/>
          <a:stretch/>
        </p:blipFill>
        <p:spPr>
          <a:xfrm>
            <a:off x="685800" y="3328035"/>
            <a:ext cx="5181600" cy="3286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9375" t="60000" r="40625" b="6667"/>
          <a:stretch/>
        </p:blipFill>
        <p:spPr>
          <a:xfrm>
            <a:off x="1219200" y="2057400"/>
            <a:ext cx="2438400" cy="2286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524000" y="3142548"/>
            <a:ext cx="1828800" cy="37097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30592" y="0"/>
            <a:ext cx="57647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endParaRPr lang="ru-RU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Информтивные темы публикаций, связанные с исследованиями совсем не набирают комментариев. Возможно это происходит потому, что данную новость пользователи уже видели в других соц.сетях, а читать дублированный текст никто не хочет. Плюс существенный минус для данной соц.сети – отсутсиве интерактива и пользовательской вовлеченности. Хотя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- это как раз тот редкий случай, где ПостНаука отвечает на вопросы подписчиков.</a:t>
            </a:r>
          </a:p>
          <a:p>
            <a:pPr algn="ctr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Итог: слабая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SMM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стратегия.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3657599" y="4823"/>
            <a:ext cx="5737743" cy="329937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ÐÐ°ÑÑÐ¸Ð½ÐºÐ¸ Ð¿Ð¾ Ð·Ð°Ð¿ÑÐ¾ÑÑ instagram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25" y="526143"/>
            <a:ext cx="842134" cy="8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75193"/>
            <a:ext cx="871728" cy="871728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10386767" y="3810000"/>
            <a:ext cx="1652833" cy="76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38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15824"/>
            <a:ext cx="871728" cy="871728"/>
          </a:xfrm>
          <a:prstGeom prst="rect">
            <a:avLst/>
          </a:prstGeom>
        </p:spPr>
      </p:pic>
      <p:sp>
        <p:nvSpPr>
          <p:cNvPr id="20" name="text 1"/>
          <p:cNvSpPr txBox="1"/>
          <p:nvPr/>
        </p:nvSpPr>
        <p:spPr>
          <a:xfrm>
            <a:off x="2029968" y="244093"/>
            <a:ext cx="3358868" cy="313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/>
                <a:cs typeface="Arial"/>
              </a:rPr>
              <a:t>ЧТО ТАКОЕ ПОСТНАУКА?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029968" y="609854"/>
            <a:ext cx="2924861" cy="2929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2040" b="1" spc="10" dirty="0">
                <a:latin typeface="Arial"/>
                <a:cs typeface="Arial"/>
              </a:rPr>
              <a:t>ПЛАТФОРМА БРЕНДА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" name="object 1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504935" y="1676033"/>
            <a:ext cx="136883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 algn="r">
              <a:lnSpc>
                <a:spcPct val="100000"/>
              </a:lnSpc>
            </a:pPr>
            <a:r>
              <a:rPr b="1" spc="10" dirty="0">
                <a:latin typeface="Arial" panose="020B0604020202020204" pitchFamily="34" charset="0"/>
                <a:cs typeface="Arial" panose="020B0604020202020204" pitchFamily="34" charset="0"/>
              </a:rPr>
              <a:t>СУЩНОСТЬ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504935" y="2589896"/>
            <a:ext cx="103361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МИССИЯ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98839" y="3505366"/>
            <a:ext cx="1314142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ЦЕННОСТИ</a:t>
            </a:r>
            <a:endParaRPr dirty="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279584" y="4281463"/>
            <a:ext cx="3546355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ЭМОЦИОНАЛЬНЫЕ</a:t>
            </a:r>
            <a:r>
              <a:rPr lang="ru-RU" b="1" spc="10" dirty="0">
                <a:latin typeface="Arial"/>
                <a:cs typeface="Arial"/>
              </a:rPr>
              <a:t> </a:t>
            </a:r>
            <a:r>
              <a:rPr b="1" spc="10" dirty="0">
                <a:latin typeface="Arial"/>
                <a:cs typeface="Arial"/>
              </a:rPr>
              <a:t>И</a:t>
            </a:r>
            <a:endParaRPr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ФУНКЦИОНАЛЬНЫЕ ВЫГОДЫ</a:t>
            </a:r>
            <a:endParaRPr dirty="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396123" y="5829773"/>
            <a:ext cx="3313279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КЛЮЧЕВЫЕ ОСОБЕННОСТИ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57AD4C0-6A4B-4127-B540-61AFDA3574A6}"/>
              </a:ext>
            </a:extLst>
          </p:cNvPr>
          <p:cNvGrpSpPr/>
          <p:nvPr/>
        </p:nvGrpSpPr>
        <p:grpSpPr>
          <a:xfrm>
            <a:off x="3886200" y="1349656"/>
            <a:ext cx="8115598" cy="5261203"/>
            <a:chOff x="3649717" y="1250366"/>
            <a:chExt cx="8205763" cy="5318507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1AF398E-C667-4203-8F5C-41BA440DD549}"/>
                </a:ext>
              </a:extLst>
            </p:cNvPr>
            <p:cNvGrpSpPr/>
            <p:nvPr/>
          </p:nvGrpSpPr>
          <p:grpSpPr>
            <a:xfrm>
              <a:off x="3649717" y="1250366"/>
              <a:ext cx="8205763" cy="5318507"/>
              <a:chOff x="3581399" y="1393189"/>
              <a:chExt cx="6019800" cy="4462411"/>
            </a:xfrm>
            <a:solidFill>
              <a:srgbClr val="FF6026">
                <a:alpha val="50196"/>
              </a:srgbClr>
            </a:solidFill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E75B0734-67CC-40D7-879F-379B1E2F2CE2}"/>
                  </a:ext>
                </a:extLst>
              </p:cNvPr>
              <p:cNvGrpSpPr/>
              <p:nvPr/>
            </p:nvGrpSpPr>
            <p:grpSpPr>
              <a:xfrm>
                <a:off x="3581399" y="1393189"/>
                <a:ext cx="5316360" cy="3395033"/>
                <a:chOff x="3581399" y="1393189"/>
                <a:chExt cx="5316360" cy="3395033"/>
              </a:xfrm>
              <a:grpFill/>
            </p:grpSpPr>
            <p:sp>
              <p:nvSpPr>
                <p:cNvPr id="2" name="object 2"/>
                <p:cNvSpPr/>
                <p:nvPr/>
              </p:nvSpPr>
              <p:spPr>
                <a:xfrm>
                  <a:off x="3581399" y="1393189"/>
                  <a:ext cx="3248030" cy="787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488" h="926592">
                      <a:moveTo>
                        <a:pt x="0" y="926592"/>
                      </a:moveTo>
                      <a:lnTo>
                        <a:pt x="0" y="0"/>
                      </a:lnTo>
                      <a:lnTo>
                        <a:pt x="1999488" y="0"/>
                      </a:lnTo>
                      <a:lnTo>
                        <a:pt x="1999488" y="926592"/>
                      </a:lnTo>
                      <a:lnTo>
                        <a:pt x="0" y="926592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" name="object 4"/>
                <p:cNvSpPr/>
                <p:nvPr/>
              </p:nvSpPr>
              <p:spPr>
                <a:xfrm>
                  <a:off x="3581400" y="2173267"/>
                  <a:ext cx="3933167" cy="7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1696" h="928116">
                      <a:moveTo>
                        <a:pt x="0" y="928117"/>
                      </a:moveTo>
                      <a:lnTo>
                        <a:pt x="0" y="0"/>
                      </a:lnTo>
                      <a:lnTo>
                        <a:pt x="2901696" y="0"/>
                      </a:lnTo>
                      <a:lnTo>
                        <a:pt x="2901696" y="928117"/>
                      </a:lnTo>
                      <a:lnTo>
                        <a:pt x="0" y="928117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" name="object 6"/>
                <p:cNvSpPr/>
                <p:nvPr/>
              </p:nvSpPr>
              <p:spPr>
                <a:xfrm>
                  <a:off x="3581400" y="2944384"/>
                  <a:ext cx="4561515" cy="787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4760" h="926592">
                      <a:moveTo>
                        <a:pt x="0" y="926592"/>
                      </a:moveTo>
                      <a:lnTo>
                        <a:pt x="0" y="0"/>
                      </a:lnTo>
                      <a:lnTo>
                        <a:pt x="3794760" y="0"/>
                      </a:lnTo>
                      <a:lnTo>
                        <a:pt x="3794760" y="926592"/>
                      </a:lnTo>
                      <a:lnTo>
                        <a:pt x="0" y="926592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" name="object 8"/>
                <p:cNvSpPr/>
                <p:nvPr/>
              </p:nvSpPr>
              <p:spPr>
                <a:xfrm>
                  <a:off x="3581400" y="3720845"/>
                  <a:ext cx="5316359" cy="106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600" h="1255776">
                      <a:moveTo>
                        <a:pt x="0" y="1255776"/>
                      </a:moveTo>
                      <a:lnTo>
                        <a:pt x="0" y="0"/>
                      </a:lnTo>
                      <a:lnTo>
                        <a:pt x="4800600" y="0"/>
                      </a:lnTo>
                      <a:lnTo>
                        <a:pt x="4800600" y="1255776"/>
                      </a:lnTo>
                      <a:lnTo>
                        <a:pt x="0" y="1255776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" name="object 10"/>
              <p:cNvSpPr/>
              <p:nvPr/>
            </p:nvSpPr>
            <p:spPr>
              <a:xfrm>
                <a:off x="3581400" y="4788223"/>
                <a:ext cx="6019799" cy="1067377"/>
              </a:xfrm>
              <a:custGeom>
                <a:avLst/>
                <a:gdLst/>
                <a:ahLst/>
                <a:cxnLst/>
                <a:rect l="l" t="t" r="r" b="b"/>
                <a:pathLst>
                  <a:path w="5807964" h="1255776">
                    <a:moveTo>
                      <a:pt x="0" y="1255776"/>
                    </a:moveTo>
                    <a:lnTo>
                      <a:pt x="0" y="0"/>
                    </a:lnTo>
                    <a:lnTo>
                      <a:pt x="5807964" y="0"/>
                    </a:lnTo>
                    <a:lnTo>
                      <a:pt x="5807964" y="1255776"/>
                    </a:lnTo>
                    <a:lnTo>
                      <a:pt x="0" y="1255776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" name="text 1"/>
            <p:cNvSpPr txBox="1"/>
            <p:nvPr/>
          </p:nvSpPr>
          <p:spPr>
            <a:xfrm>
              <a:off x="3794298" y="1572869"/>
              <a:ext cx="3547505" cy="2800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1800" spc="10" dirty="0">
                  <a:latin typeface="Arial" panose="020B0604020202020204" pitchFamily="34" charset="0"/>
                  <a:cs typeface="Arial" panose="020B0604020202020204" pitchFamily="34" charset="0"/>
                </a:rPr>
                <a:t>сайт о науке </a:t>
              </a:r>
              <a:r>
                <a:rPr sz="1800" spc="10" dirty="0" err="1">
                  <a:latin typeface="Arial" panose="020B0604020202020204" pitchFamily="34" charset="0"/>
                  <a:cs typeface="Arial" panose="020B0604020202020204" pitchFamily="34" charset="0"/>
                </a:rPr>
                <a:t>от</a:t>
              </a:r>
              <a:r>
                <a:rPr sz="1800" spc="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первого</a:t>
              </a:r>
              <a:r>
                <a:rPr lang="ru-RU" sz="1800" spc="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0" dirty="0" err="1">
                  <a:latin typeface="Arial" panose="020B0604020202020204" pitchFamily="34" charset="0"/>
                  <a:cs typeface="Arial" panose="020B0604020202020204" pitchFamily="34" charset="0"/>
                </a:rPr>
                <a:t>лица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1"/>
            <p:cNvSpPr txBox="1"/>
            <p:nvPr/>
          </p:nvSpPr>
          <p:spPr>
            <a:xfrm>
              <a:off x="3770397" y="2230374"/>
              <a:ext cx="5300419" cy="8309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pc="10" dirty="0">
                  <a:cs typeface="Arial"/>
                </a:rPr>
                <a:t>создать платформу, на </a:t>
              </a:r>
              <a:r>
                <a:rPr spc="10" dirty="0" err="1">
                  <a:cs typeface="Arial"/>
                </a:rPr>
                <a:t>которой</a:t>
              </a:r>
              <a:r>
                <a:rPr spc="10" dirty="0">
                  <a:cs typeface="Arial"/>
                </a:rPr>
                <a:t> </a:t>
              </a:r>
              <a:r>
                <a:rPr lang="ru-RU" spc="10" dirty="0">
                  <a:cs typeface="Arial"/>
                </a:rPr>
                <a:t>ученые стали</a:t>
              </a:r>
              <a:r>
                <a:rPr lang="ru-RU" dirty="0">
                  <a:cs typeface="Arial"/>
                </a:rPr>
                <a:t> бы </a:t>
              </a:r>
              <a:r>
                <a:rPr spc="10" dirty="0" err="1">
                  <a:cs typeface="Arial"/>
                </a:rPr>
                <a:t>известными</a:t>
              </a:r>
              <a:r>
                <a:rPr spc="10" dirty="0">
                  <a:cs typeface="Arial"/>
                </a:rPr>
                <a:t> не только для узкого </a:t>
              </a:r>
              <a:r>
                <a:rPr spc="10" dirty="0" err="1">
                  <a:cs typeface="Arial"/>
                </a:rPr>
                <a:t>академического</a:t>
              </a:r>
              <a:r>
                <a:rPr spc="10" dirty="0">
                  <a:cs typeface="Arial"/>
                </a:rPr>
                <a:t> </a:t>
              </a:r>
              <a:r>
                <a:rPr spc="10" dirty="0" err="1">
                  <a:cs typeface="Arial"/>
                </a:rPr>
                <a:t>круга</a:t>
              </a:r>
              <a:endParaRPr dirty="0">
                <a:cs typeface="Arial"/>
              </a:endParaRPr>
            </a:p>
          </p:txBody>
        </p:sp>
        <p:sp>
          <p:nvSpPr>
            <p:cNvPr id="30" name="text 1"/>
            <p:cNvSpPr txBox="1"/>
            <p:nvPr/>
          </p:nvSpPr>
          <p:spPr>
            <a:xfrm>
              <a:off x="3759103" y="3290941"/>
              <a:ext cx="5759334" cy="5539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1800" spc="10" dirty="0">
                  <a:latin typeface="Arial"/>
                  <a:cs typeface="Arial"/>
                </a:rPr>
                <a:t>объективность, доступность, неполитизированность,</a:t>
              </a:r>
              <a:endParaRPr sz="1800" dirty="0">
                <a:latin typeface="Arial"/>
                <a:cs typeface="Arial"/>
              </a:endParaRPr>
            </a:p>
            <a:p>
              <a:pPr marL="0">
                <a:lnSpc>
                  <a:spcPct val="100000"/>
                </a:lnSpc>
              </a:pPr>
              <a:r>
                <a:rPr sz="1800" spc="10" dirty="0">
                  <a:latin typeface="Arial"/>
                  <a:cs typeface="Arial"/>
                </a:rPr>
                <a:t>качество и прозрачность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31" name="text 1"/>
            <p:cNvSpPr txBox="1"/>
            <p:nvPr/>
          </p:nvSpPr>
          <p:spPr>
            <a:xfrm>
              <a:off x="3750216" y="4075606"/>
              <a:ext cx="4174584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1800" spc="10" dirty="0">
                  <a:latin typeface="Arial"/>
                  <a:cs typeface="Arial"/>
                </a:rPr>
                <a:t>просто, бесплатно, без рекламы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32" name="text 1"/>
            <p:cNvSpPr txBox="1"/>
            <p:nvPr/>
          </p:nvSpPr>
          <p:spPr>
            <a:xfrm>
              <a:off x="3768246" y="4603171"/>
              <a:ext cx="7356954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1800" spc="10" dirty="0">
                  <a:latin typeface="Arial"/>
                  <a:cs typeface="Arial"/>
                </a:rPr>
                <a:t>альтернатива в выборе </a:t>
              </a:r>
              <a:r>
                <a:rPr sz="1800" spc="10" dirty="0" err="1">
                  <a:latin typeface="Arial"/>
                  <a:cs typeface="Arial"/>
                </a:rPr>
                <a:t>формата</a:t>
              </a:r>
              <a:r>
                <a:rPr sz="1800" spc="10" dirty="0">
                  <a:latin typeface="Arial"/>
                  <a:cs typeface="Arial"/>
                </a:rPr>
                <a:t>,</a:t>
              </a:r>
              <a:r>
                <a:rPr lang="ru-RU" dirty="0">
                  <a:latin typeface="Arial"/>
                  <a:cs typeface="Arial"/>
                </a:rPr>
                <a:t> </a:t>
              </a:r>
              <a:r>
                <a:rPr sz="1800" spc="10" dirty="0" err="1">
                  <a:latin typeface="Arial"/>
                  <a:cs typeface="Arial"/>
                </a:rPr>
                <a:t>несколько</a:t>
              </a:r>
              <a:r>
                <a:rPr sz="1800" spc="10" dirty="0">
                  <a:latin typeface="Arial"/>
                  <a:cs typeface="Arial"/>
                </a:rPr>
                <a:t> каналов связи, </a:t>
              </a:r>
              <a:r>
                <a:rPr sz="1800" spc="10" dirty="0" err="1">
                  <a:latin typeface="Arial"/>
                  <a:cs typeface="Arial"/>
                </a:rPr>
                <a:t>постоянное</a:t>
              </a:r>
              <a:r>
                <a:rPr lang="ru-RU" dirty="0">
                  <a:latin typeface="Arial"/>
                  <a:cs typeface="Arial"/>
                </a:rPr>
                <a:t> </a:t>
              </a:r>
              <a:r>
                <a:rPr sz="1800" spc="10" dirty="0" err="1">
                  <a:latin typeface="Arial"/>
                  <a:cs typeface="Arial"/>
                </a:rPr>
                <a:t>обновление</a:t>
              </a:r>
              <a:r>
                <a:rPr sz="1800" spc="10" dirty="0">
                  <a:latin typeface="Arial"/>
                  <a:cs typeface="Arial"/>
                </a:rPr>
                <a:t> контента 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34" name="text 1"/>
            <p:cNvSpPr txBox="1"/>
            <p:nvPr/>
          </p:nvSpPr>
          <p:spPr>
            <a:xfrm>
              <a:off x="3768246" y="5503790"/>
              <a:ext cx="7623325" cy="8309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1800" spc="10" dirty="0">
                  <a:latin typeface="Arial"/>
                  <a:cs typeface="Arial"/>
                </a:rPr>
                <a:t>отсутствие ленты </a:t>
              </a:r>
              <a:r>
                <a:rPr sz="1800" spc="10" dirty="0" err="1">
                  <a:latin typeface="Arial"/>
                  <a:cs typeface="Arial"/>
                </a:rPr>
                <a:t>новостей</a:t>
              </a:r>
              <a:r>
                <a:rPr sz="1800" spc="10" dirty="0">
                  <a:latin typeface="Arial"/>
                  <a:cs typeface="Arial"/>
                </a:rPr>
                <a:t>,</a:t>
              </a:r>
              <a:r>
                <a:rPr lang="ru-RU" dirty="0">
                  <a:latin typeface="Arial"/>
                  <a:cs typeface="Arial"/>
                </a:rPr>
                <a:t> </a:t>
              </a:r>
              <a:r>
                <a:rPr sz="1800" spc="10" dirty="0" err="1">
                  <a:latin typeface="Arial"/>
                  <a:cs typeface="Arial"/>
                </a:rPr>
                <a:t>неизменный</a:t>
              </a:r>
              <a:r>
                <a:rPr sz="1800" spc="10" dirty="0">
                  <a:latin typeface="Arial"/>
                  <a:cs typeface="Arial"/>
                </a:rPr>
                <a:t> формат видео от</a:t>
              </a:r>
              <a:endParaRPr sz="1800" dirty="0">
                <a:latin typeface="Arial"/>
                <a:cs typeface="Arial"/>
              </a:endParaRPr>
            </a:p>
            <a:p>
              <a:pPr marL="0">
                <a:lnSpc>
                  <a:spcPct val="100000"/>
                </a:lnSpc>
              </a:pPr>
              <a:r>
                <a:rPr sz="1800" spc="10" dirty="0" err="1">
                  <a:latin typeface="Arial"/>
                  <a:cs typeface="Arial"/>
                </a:rPr>
                <a:t>первого</a:t>
              </a:r>
              <a:r>
                <a:rPr sz="1800" spc="10" dirty="0">
                  <a:latin typeface="Arial"/>
                  <a:cs typeface="Arial"/>
                </a:rPr>
                <a:t> </a:t>
              </a:r>
              <a:r>
                <a:rPr sz="1800" spc="10" dirty="0" err="1">
                  <a:latin typeface="Arial"/>
                  <a:cs typeface="Arial"/>
                </a:rPr>
                <a:t>лица</a:t>
              </a:r>
              <a:r>
                <a:rPr lang="ru-RU" sz="1800" spc="10" dirty="0">
                  <a:latin typeface="Arial"/>
                  <a:cs typeface="Arial"/>
                </a:rPr>
                <a:t>, качественный контент, процедуры поиска и отбора информации</a:t>
              </a:r>
              <a:endParaRPr sz="18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8" r="39528"/>
          <a:stretch/>
        </p:blipFill>
        <p:spPr>
          <a:xfrm>
            <a:off x="8364771" y="52658"/>
            <a:ext cx="3832520" cy="3759150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8" r="39528"/>
          <a:stretch/>
        </p:blipFill>
        <p:spPr>
          <a:xfrm flipH="1">
            <a:off x="-33295" y="-17323"/>
            <a:ext cx="6510295" cy="6875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625" t="17778" r="11250" b="5556"/>
          <a:stretch/>
        </p:blipFill>
        <p:spPr>
          <a:xfrm>
            <a:off x="76200" y="1719754"/>
            <a:ext cx="6248400" cy="3449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0000" t="13333" r="30000" b="5556"/>
          <a:stretch/>
        </p:blipFill>
        <p:spPr>
          <a:xfrm>
            <a:off x="6331670" y="365125"/>
            <a:ext cx="3048000" cy="34766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72400" y="3841750"/>
            <a:ext cx="39624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</a:p>
          <a:p>
            <a:pPr lvl="0"/>
            <a:r>
              <a:rPr 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Очередной дубляж новости без правильных подводок. Как следствие очень низкое кол-во ретвитов и лайков. Комментарии только на тему не грамотного подачи материала. </a:t>
            </a:r>
          </a:p>
          <a:p>
            <a:pPr lvl="0"/>
            <a:r>
              <a:rPr 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 абсолютная халатность и непрофессионализм в отношении публикаций на платформе данной соц.сети. Следствие – отток ЦА.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Ð°ÑÑÐ¸Ð½ÐºÐ¸ Ð¿Ð¾ Ð·Ð°Ð¿ÑÐ¾ÑÑ twitte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1679277" cy="136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79" y="544569"/>
            <a:ext cx="871728" cy="871728"/>
          </a:xfrm>
          <a:prstGeom prst="rect">
            <a:avLst/>
          </a:prstGeom>
        </p:spPr>
      </p:pic>
      <p:sp>
        <p:nvSpPr>
          <p:cNvPr id="9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7543800" y="3841750"/>
            <a:ext cx="4220812" cy="286385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ÐÐ°ÑÑÐ¸Ð½ÐºÐ¸ Ð¿Ð¾ Ð·Ð°Ð¿ÑÐ¾ÑÑ twitter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6"/>
          <a:stretch/>
        </p:blipFill>
        <p:spPr bwMode="auto">
          <a:xfrm rot="17877262">
            <a:off x="3055805" y="629212"/>
            <a:ext cx="1680772" cy="38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ÐÐ°ÑÑÐ¸Ð½ÐºÐ¸ Ð¿Ð¾ Ð·Ð°Ð¿ÑÐ¾ÑÑ twitter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6"/>
          <a:stretch/>
        </p:blipFill>
        <p:spPr bwMode="auto">
          <a:xfrm rot="17877262">
            <a:off x="3776192" y="693015"/>
            <a:ext cx="1680772" cy="38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39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3" r="39528"/>
          <a:stretch/>
        </p:blipFill>
        <p:spPr>
          <a:xfrm flipH="1">
            <a:off x="-47286" y="-15551"/>
            <a:ext cx="12239286" cy="5228273"/>
          </a:xfrm>
          <a:prstGeom prst="rect">
            <a:avLst/>
          </a:prstGeom>
        </p:spPr>
      </p:pic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457199" y="152400"/>
            <a:ext cx="11704163" cy="1533889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ÐÐ°ÑÑÐ¸Ð½ÐºÐ¸ Ð¿Ð¾ Ð·Ð°Ð¿ÑÐ¾ÑÑ youtube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6"/>
          <a:stretch/>
        </p:blipFill>
        <p:spPr bwMode="auto">
          <a:xfrm>
            <a:off x="1865865" y="747830"/>
            <a:ext cx="1287780" cy="8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r="39528"/>
          <a:stretch/>
        </p:blipFill>
        <p:spPr>
          <a:xfrm flipH="1">
            <a:off x="8577304" y="1686289"/>
            <a:ext cx="3614695" cy="5171710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r="39528"/>
          <a:stretch/>
        </p:blipFill>
        <p:spPr>
          <a:xfrm flipH="1">
            <a:off x="-33298" y="1719821"/>
            <a:ext cx="3614695" cy="5138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6249" t="18889" r="1251" b="7778"/>
          <a:stretch/>
        </p:blipFill>
        <p:spPr>
          <a:xfrm>
            <a:off x="1447800" y="1815786"/>
            <a:ext cx="10058400" cy="5029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97914" y="1011593"/>
            <a:ext cx="1414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65363" y="2089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проработанная ПостНаукой платформа для размещения контента. По словам издателя Ивара Максутова это вторая по важности платформа после сайта: видео выкладываются практически ежедневно. Контент привязан к повестке дня. </a:t>
            </a:r>
            <a:endParaRPr lang="ru-RU" dirty="0"/>
          </a:p>
        </p:txBody>
      </p:sp>
      <p:sp>
        <p:nvSpPr>
          <p:cNvPr id="8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5943600" y="152401"/>
            <a:ext cx="6217762" cy="153388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55" y="311592"/>
            <a:ext cx="871728" cy="8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24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418"/>
            <a:ext cx="12192000" cy="5860725"/>
          </a:xfrm>
          <a:prstGeom prst="rect">
            <a:avLst/>
          </a:prstGeom>
        </p:spPr>
      </p:pic>
      <p:pic>
        <p:nvPicPr>
          <p:cNvPr id="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1719889" y="482764"/>
            <a:ext cx="5417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Краткий итог : </a:t>
            </a:r>
            <a:r>
              <a:rPr lang="en-US" sz="2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Twitter, YouTube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52400" y="230749"/>
          <a:ext cx="12192000" cy="784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146" name="Picture 2" descr="ÐÐ°ÑÑÐ¸Ð½ÐºÐ¸ Ð¿Ð¾ Ð·Ð°Ð¿ÑÐ¾ÑÑ instagram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96826"/>
            <a:ext cx="1067114" cy="106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twitter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1038606" cy="103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Ð°ÑÑÐ¸Ð½ÐºÐ¸ Ð¿Ð¾ Ð·Ð°Ð¿ÑÐ¾ÑÑ youtube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6239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50092"/>
            <a:ext cx="609915" cy="609915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50092"/>
            <a:ext cx="609915" cy="6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35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1763268" y="482764"/>
            <a:ext cx="6477671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4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КОММУНИКАЦИИ С ПОДПИСЧИКАМИ</a:t>
            </a:r>
          </a:p>
          <a:p>
            <a:endParaRPr lang="ru-RU" sz="204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pp.userapi.com/c852216/v852216281/122ee2/WTJtwAVwLN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9"/>
          <a:stretch/>
        </p:blipFill>
        <p:spPr bwMode="auto">
          <a:xfrm>
            <a:off x="7652179" y="2068306"/>
            <a:ext cx="4524581" cy="34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856132/v856132281/4266a/lx3KAGDa4c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6666"/>
          <a:stretch/>
        </p:blipFill>
        <p:spPr bwMode="auto">
          <a:xfrm>
            <a:off x="711005" y="1312019"/>
            <a:ext cx="4294038" cy="522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158FFBBD-4D64-439C-806A-9A7C02BEB50B}"/>
              </a:ext>
            </a:extLst>
          </p:cNvPr>
          <p:cNvCxnSpPr>
            <a:cxnSpLocks/>
          </p:cNvCxnSpPr>
          <p:nvPr/>
        </p:nvCxnSpPr>
        <p:spPr>
          <a:xfrm flipH="1">
            <a:off x="3810001" y="4572000"/>
            <a:ext cx="969510" cy="5933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34DD9B0-BE2A-4D8E-B455-7D008F990312}"/>
              </a:ext>
            </a:extLst>
          </p:cNvPr>
          <p:cNvCxnSpPr>
            <a:cxnSpLocks/>
          </p:cNvCxnSpPr>
          <p:nvPr/>
        </p:nvCxnSpPr>
        <p:spPr>
          <a:xfrm flipH="1" flipV="1">
            <a:off x="4191000" y="2765604"/>
            <a:ext cx="957859" cy="7249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1D04F5F-A087-432C-B08D-0C1F11176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89" y="3264327"/>
            <a:ext cx="2978836" cy="2234127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0944A6D-E6C1-4C83-BACD-A9F75220C55D}"/>
              </a:ext>
            </a:extLst>
          </p:cNvPr>
          <p:cNvCxnSpPr>
            <a:cxnSpLocks/>
          </p:cNvCxnSpPr>
          <p:nvPr/>
        </p:nvCxnSpPr>
        <p:spPr>
          <a:xfrm flipV="1">
            <a:off x="7472271" y="2765604"/>
            <a:ext cx="768668" cy="6095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828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1763268" y="482764"/>
            <a:ext cx="6477671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КОММУНИКАЦИИ С ПОДПИСЧИКАМИ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pp.userapi.com/c850236/v850236351/15862c/O8Dzquqbw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91" y="1149096"/>
            <a:ext cx="7137980" cy="57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ашивка 11"/>
          <p:cNvSpPr/>
          <p:nvPr/>
        </p:nvSpPr>
        <p:spPr>
          <a:xfrm rot="10800000">
            <a:off x="10497611" y="2286000"/>
            <a:ext cx="1676400" cy="3563816"/>
          </a:xfrm>
          <a:prstGeom prst="chevron">
            <a:avLst/>
          </a:prstGeom>
          <a:noFill/>
          <a:ln>
            <a:solidFill>
              <a:srgbClr val="EA6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10800000">
            <a:off x="10342163" y="2286000"/>
            <a:ext cx="1676400" cy="3563816"/>
          </a:xfrm>
          <a:prstGeom prst="chevron">
            <a:avLst/>
          </a:prstGeom>
          <a:noFill/>
          <a:ln>
            <a:solidFill>
              <a:srgbClr val="EA6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06C45DA-6F99-46F6-A874-88E301654E44}"/>
              </a:ext>
            </a:extLst>
          </p:cNvPr>
          <p:cNvCxnSpPr>
            <a:cxnSpLocks/>
          </p:cNvCxnSpPr>
          <p:nvPr/>
        </p:nvCxnSpPr>
        <p:spPr>
          <a:xfrm>
            <a:off x="2399143" y="6019800"/>
            <a:ext cx="1293858" cy="4580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540F69B-C392-4D02-823D-78537F18217F}"/>
              </a:ext>
            </a:extLst>
          </p:cNvPr>
          <p:cNvSpPr txBox="1"/>
          <p:nvPr/>
        </p:nvSpPr>
        <p:spPr>
          <a:xfrm>
            <a:off x="495667" y="5000475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комментариев от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718511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9" y="-3049"/>
            <a:ext cx="4892040" cy="6858000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6"/>
            <a:ext cx="5266944" cy="6777228"/>
          </a:xfrm>
          <a:prstGeom prst="rect">
            <a:avLst/>
          </a:prstGeom>
        </p:spPr>
      </p:pic>
      <p:pic>
        <p:nvPicPr>
          <p:cNvPr id="4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6" y="-9427"/>
            <a:ext cx="4223004" cy="6729984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73" y="0"/>
            <a:ext cx="3499358" cy="6858000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865376"/>
            <a:ext cx="5411724" cy="888492"/>
          </a:xfrm>
          <a:prstGeom prst="rect">
            <a:avLst/>
          </a:prstGeom>
        </p:spPr>
      </p:pic>
      <p:pic>
        <p:nvPicPr>
          <p:cNvPr id="45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1891284"/>
            <a:ext cx="842772" cy="83667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563177" y="3379188"/>
            <a:ext cx="2797945" cy="3708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2410" b="1" spc="10" dirty="0">
                <a:solidFill>
                  <a:srgbClr val="4F4F4F"/>
                </a:solidFill>
                <a:latin typeface="Arial"/>
                <a:cs typeface="Arial"/>
              </a:rPr>
              <a:t>ЦЕЛЕПОЛАГАНИЕ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0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3" t="15600"/>
          <a:stretch/>
        </p:blipFill>
        <p:spPr>
          <a:xfrm>
            <a:off x="8686799" y="978125"/>
            <a:ext cx="3566159" cy="5876825"/>
          </a:xfrm>
          <a:prstGeom prst="rect">
            <a:avLst/>
          </a:prstGeom>
        </p:spPr>
      </p:pic>
      <p:pic>
        <p:nvPicPr>
          <p:cNvPr id="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4312" y="449825"/>
            <a:ext cx="3675888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ЦЕЛИ И ЗАДАЧИ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062" y="2819400"/>
            <a:ext cx="8229600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1) Проработать SMM-стратегию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2) Доработать рекламную стратегию, чтобы была большая узнаваемость и пришло больше аудитории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3) Взять интервью у создателя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Ивара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Максутова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подтвердить или опровергнуть выявленную проблему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4) Посмотреть как работают с аудиторией конкуренты, определить какая у них статистика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6BC4C-4438-46EB-B4A0-C33F9D536AC0}"/>
              </a:ext>
            </a:extLst>
          </p:cNvPr>
          <p:cNvSpPr txBox="1"/>
          <p:nvPr/>
        </p:nvSpPr>
        <p:spPr>
          <a:xfrm>
            <a:off x="435864" y="1624588"/>
            <a:ext cx="69555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разработать стратегию взаимодействия с аудиторией</a:t>
            </a:r>
          </a:p>
        </p:txBody>
      </p:sp>
    </p:spTree>
    <p:extLst>
      <p:ext uri="{BB962C8B-B14F-4D97-AF65-F5344CB8AC3E}">
        <p14:creationId xmlns:p14="http://schemas.microsoft.com/office/powerpoint/2010/main" val="60239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152" y="1225645"/>
            <a:ext cx="10515600" cy="1325563"/>
          </a:xfrm>
        </p:spPr>
        <p:txBody>
          <a:bodyPr/>
          <a:lstStyle/>
          <a:p>
            <a:br>
              <a:rPr lang="ru-RU" dirty="0">
                <a:latin typeface="Bahnschrift SemiLight Condensed" panose="020B0502040204020203" pitchFamily="34" charset="0"/>
              </a:rPr>
            </a:br>
            <a:endParaRPr lang="ru-RU" b="1" dirty="0">
              <a:latin typeface="Bahnschrift SemiLigh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801" y="1544823"/>
            <a:ext cx="773887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интервью с людьми, повлиявшими на индустрию 2018</a:t>
            </a:r>
          </a:p>
          <a:p>
            <a:pPr marL="0" indent="0">
              <a:buNone/>
            </a:pP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1. Би </a:t>
            </a:r>
            <a:r>
              <a:rPr lang="ru-RU" sz="2100" dirty="0" err="1">
                <a:latin typeface="Arial" panose="020B0604020202020204" pitchFamily="34" charset="0"/>
                <a:cs typeface="Arial" panose="020B0604020202020204" pitchFamily="34" charset="0"/>
              </a:rPr>
              <a:t>Йин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latin typeface="Arial" panose="020B0604020202020204" pitchFamily="34" charset="0"/>
                <a:cs typeface="Arial" panose="020B0604020202020204" pitchFamily="34" charset="0"/>
              </a:rPr>
              <a:t>Йео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 (министр энергетики, науки и технологий Малайзии, призвавший к мерам по сокращению использования одноразового пластика)</a:t>
            </a:r>
          </a:p>
          <a:p>
            <a:pPr marL="0" indent="0">
              <a:buNone/>
            </a:pP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100" dirty="0" err="1">
                <a:latin typeface="Arial" panose="020B0604020202020204" pitchFamily="34" charset="0"/>
                <a:cs typeface="Arial" panose="020B0604020202020204" pitchFamily="34" charset="0"/>
              </a:rPr>
              <a:t>Хэ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dirty="0" err="1">
                <a:latin typeface="Arial" panose="020B0604020202020204" pitchFamily="34" charset="0"/>
                <a:cs typeface="Arial" panose="020B0604020202020204" pitchFamily="34" charset="0"/>
              </a:rPr>
              <a:t>Цзянькуй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 (китайский ученый заявивший, что способствовал</a:t>
            </a:r>
            <a:b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рождению первых в мире людей с искусственно измененными генами – двух девочек близнецов. ДНК новорожденных подверглось изменению с помощью нового метода редактирования генов (CRISPR), что сделало их, возможно, неуязвимыми для ВИЧ).</a:t>
            </a:r>
          </a:p>
          <a:p>
            <a:pPr marL="0" indent="0">
              <a:buNone/>
            </a:pPr>
            <a:r>
              <a:rPr lang="ru-RU" sz="2100" dirty="0" err="1">
                <a:latin typeface="Arial" panose="020B0604020202020204" pitchFamily="34" charset="0"/>
                <a:cs typeface="Arial" panose="020B0604020202020204" pitchFamily="34" charset="0"/>
              </a:rPr>
              <a:t>Брендирование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 места интервью/съемки</a:t>
            </a:r>
          </a:p>
          <a:p>
            <a:pPr marL="0" indent="0">
              <a:buNone/>
            </a:pP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Соответствие идее бренда</a:t>
            </a:r>
          </a:p>
          <a:p>
            <a:pPr marL="0" indent="0">
              <a:buNone/>
            </a:pP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интервью в других изданиях</a:t>
            </a:r>
          </a:p>
          <a:p>
            <a:pPr marL="0" indent="0">
              <a:buNone/>
            </a:pP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2502" y="110607"/>
            <a:ext cx="11966132" cy="96884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flipH="1">
            <a:off x="1068666" y="563978"/>
            <a:ext cx="660848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ЛИДЕРОВ МНЕНИЙ</a:t>
            </a:r>
          </a:p>
        </p:txBody>
      </p:sp>
      <p:pic>
        <p:nvPicPr>
          <p:cNvPr id="16" name="Picture 6" descr="ÐÐµÑ Ð¾Ð¿Ð¸ÑÐ°Ð½Ð¸Ñ ÑÐ¾ÑÐ¾.">
            <a:extLst>
              <a:ext uri="{FF2B5EF4-FFF2-40B4-BE49-F238E27FC236}">
                <a16:creationId xmlns:a16="http://schemas.microsoft.com/office/drawing/2014/main" id="{A590A81A-AF6D-4F5B-BE93-463F74EA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7" y="6059903"/>
            <a:ext cx="265564" cy="2373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ÐÐµÑ Ð¾Ð¿Ð¸ÑÐ°Ð½Ð¸Ñ ÑÐ¾ÑÐ¾.">
            <a:extLst>
              <a:ext uri="{FF2B5EF4-FFF2-40B4-BE49-F238E27FC236}">
                <a16:creationId xmlns:a16="http://schemas.microsoft.com/office/drawing/2014/main" id="{A590A81A-AF6D-4F5B-BE93-463F74EA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7" y="6408793"/>
            <a:ext cx="276111" cy="2467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ÐÐµÑ Ð¾Ð¿Ð¸ÑÐ°Ð½Ð¸Ñ ÑÐ¾ÑÐ¾.">
            <a:extLst>
              <a:ext uri="{FF2B5EF4-FFF2-40B4-BE49-F238E27FC236}">
                <a16:creationId xmlns:a16="http://schemas.microsoft.com/office/drawing/2014/main" id="{A590A81A-AF6D-4F5B-BE93-463F74EA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0" y="5671129"/>
            <a:ext cx="276111" cy="2467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ÐÐµÑ Ð¾Ð¿Ð¸ÑÐ°Ð½Ð¸Ñ ÑÐ¾ÑÐ¾.">
            <a:extLst>
              <a:ext uri="{FF2B5EF4-FFF2-40B4-BE49-F238E27FC236}">
                <a16:creationId xmlns:a16="http://schemas.microsoft.com/office/drawing/2014/main" id="{A590A81A-AF6D-4F5B-BE93-463F74EA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0" y="1641699"/>
            <a:ext cx="276111" cy="2467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38D173-F6AE-4AD9-B71D-9AEB7AD93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62" t="432" r="-20999" b="1929"/>
          <a:stretch/>
        </p:blipFill>
        <p:spPr>
          <a:xfrm>
            <a:off x="7751606" y="2309484"/>
            <a:ext cx="6169738" cy="1997309"/>
          </a:xfrm>
          <a:prstGeom prst="parallelogram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" y="159165"/>
            <a:ext cx="871728" cy="8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15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977835"/>
            <a:ext cx="12192000" cy="6108765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818" y="575219"/>
            <a:ext cx="10515600" cy="402616"/>
          </a:xfrm>
        </p:spPr>
        <p:txBody>
          <a:bodyPr/>
          <a:lstStyle/>
          <a:p>
            <a:pPr algn="l"/>
            <a:r>
              <a:rPr lang="en-US" sz="2040" b="1" dirty="0">
                <a:latin typeface="Arial" panose="020B0604020202020204" pitchFamily="34" charset="0"/>
                <a:cs typeface="Arial" panose="020B0604020202020204" pitchFamily="34" charset="0"/>
              </a:rPr>
              <a:t>SMM – </a:t>
            </a:r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АКТИВНОСТЬ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5396" y="1752600"/>
            <a:ext cx="6166830" cy="4544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Каждая сеть наполняется абсолютно одинаковым контентом, без учета особенностей подачи информации и взаимодействия с аудиторией.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736" y="310261"/>
            <a:ext cx="10405872" cy="79504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триховая стрелка вправо 3"/>
          <p:cNvSpPr/>
          <p:nvPr/>
        </p:nvSpPr>
        <p:spPr>
          <a:xfrm>
            <a:off x="8258105" y="4670395"/>
            <a:ext cx="857629" cy="641131"/>
          </a:xfrm>
          <a:prstGeom prst="stripedRightArrow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70767" y="1946085"/>
            <a:ext cx="2394651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Генерирование контента и его адаптация для разных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соц.сетей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5131" y="3928363"/>
            <a:ext cx="6901806" cy="23083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Конкурсная механика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Призыв писать мини-обзоры на события в мире науки/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обзоры на собственные исследования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Публикация с тегами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Ежедневно лучший – участие в мастер-классе от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Еженедельно лучший – эксклюзивный материал от авторов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Ежемесячно лучший – возможность публикации на сайте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Победитель – возможность сотрудничать с изданием </a:t>
            </a:r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7557259" y="2192685"/>
            <a:ext cx="1558475" cy="598394"/>
          </a:xfrm>
          <a:prstGeom prst="stripedRightArrow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154300" y="3836799"/>
            <a:ext cx="2627586" cy="23083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Соответствие миссии бренда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Крупный объем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UGC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Постоянная активность под публикациями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появления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амбассадора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8" y="236570"/>
            <a:ext cx="871728" cy="871728"/>
          </a:xfrm>
          <a:prstGeom prst="rect">
            <a:avLst/>
          </a:prstGeom>
        </p:spPr>
      </p:pic>
      <p:sp>
        <p:nvSpPr>
          <p:cNvPr id="13" name="Штриховая стрелка вправо 12"/>
          <p:cNvSpPr/>
          <p:nvPr/>
        </p:nvSpPr>
        <p:spPr>
          <a:xfrm rot="5400000">
            <a:off x="3657600" y="3086100"/>
            <a:ext cx="837449" cy="641131"/>
          </a:xfrm>
          <a:prstGeom prst="stripedRightArrow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05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545" y="-57279"/>
            <a:ext cx="10515600" cy="1325563"/>
          </a:xfrm>
        </p:spPr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4996" y="251559"/>
            <a:ext cx="12325376" cy="72696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025865" y="497874"/>
            <a:ext cx="4900448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МЕДИЙНОЕ РАЗМЕЩЕНИЕ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2034223"/>
            <a:ext cx="39121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БАННЕРНОЕ РАЗМЕЩЕНИЕ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Покрытие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стриминговых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сервисов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в среде, где аудитория ожидает получить научный контент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Классическая модель закупки баннеров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Закупка интересующей ЦА на основе  пользовательских характеристик 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cookies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29030" y="1514599"/>
            <a:ext cx="33268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ВИДЕОРЕКЛАМА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Перед и во время любой научной передачи/фильма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Преимущественно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pre-roll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Отказ от классических механик привлечения внимания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83902" y="4139243"/>
            <a:ext cx="38170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АУДИОРЕКЛАМА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между подкастами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Всплывающий баннер-компаньон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Уровень концентрации максимален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38D173-F6AE-4AD9-B71D-9AEB7AD93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97" t="-161" r="187" b="2522"/>
          <a:stretch/>
        </p:blipFill>
        <p:spPr>
          <a:xfrm>
            <a:off x="7377056" y="971078"/>
            <a:ext cx="4572865" cy="4348979"/>
          </a:xfrm>
          <a:prstGeom prst="parallelogram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3" y="132855"/>
            <a:ext cx="871728" cy="8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2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15824"/>
            <a:ext cx="871728" cy="87172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906524" y="420624"/>
            <a:ext cx="3347619" cy="2929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/>
                <a:cs typeface="Arial"/>
              </a:rPr>
              <a:t>АУДИТОРИЯ ПОСТНАУКИ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679094" y="1673606"/>
            <a:ext cx="1300281" cy="2445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FFFFFF"/>
                </a:solidFill>
                <a:latin typeface="Arial"/>
                <a:cs typeface="Arial"/>
              </a:rPr>
              <a:t>СУЩНОСТЬ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79094" y="2606065"/>
            <a:ext cx="1025876" cy="2448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FFFFFF"/>
                </a:solidFill>
                <a:latin typeface="Arial"/>
                <a:cs typeface="Arial"/>
              </a:rPr>
              <a:t>МИССИЯ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79094" y="3533546"/>
            <a:ext cx="1267948" cy="2448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FFFFFF"/>
                </a:solidFill>
                <a:latin typeface="Arial"/>
                <a:cs typeface="Arial"/>
              </a:rPr>
              <a:t>ЦЕННОСТИ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79094" y="4608195"/>
            <a:ext cx="3240651" cy="2445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FFFFFF"/>
                </a:solidFill>
                <a:latin typeface="Arial"/>
                <a:cs typeface="Arial"/>
              </a:rPr>
              <a:t>ЭМОЦИОНАЛЬНЫЕ ВЫГОДЫ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18108" y="5889879"/>
            <a:ext cx="3329220" cy="2445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FFFFFF"/>
                </a:solidFill>
                <a:latin typeface="Arial"/>
                <a:cs typeface="Arial"/>
              </a:rPr>
              <a:t>ФУНКЦИОНАЛЬНЫЕ ВЫГОДЫ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87" y="1483614"/>
            <a:ext cx="1700403" cy="1879854"/>
          </a:xfrm>
          <a:prstGeom prst="rect">
            <a:avLst/>
          </a:prstGeom>
        </p:spPr>
      </p:pic>
      <p:pic>
        <p:nvPicPr>
          <p:cNvPr id="2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06" y="1483614"/>
            <a:ext cx="1065657" cy="1492376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88" y="3587495"/>
            <a:ext cx="76200" cy="76200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1575816" y="3541903"/>
            <a:ext cx="744016" cy="169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4546A"/>
                </a:solidFill>
                <a:latin typeface="Arial"/>
                <a:cs typeface="Arial"/>
              </a:rPr>
              <a:t>мужчины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24" y="3587495"/>
            <a:ext cx="77724" cy="7620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2551176" y="3541903"/>
            <a:ext cx="768248" cy="169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4546A"/>
                </a:solidFill>
                <a:latin typeface="Arial"/>
                <a:cs typeface="Arial"/>
              </a:rPr>
              <a:t>женщины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" y="4026408"/>
            <a:ext cx="4572762" cy="2743962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274320" y="1524889"/>
            <a:ext cx="543629" cy="2445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ПОЛ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74320" y="4004437"/>
            <a:ext cx="1022613" cy="2445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latin typeface="Arial"/>
                <a:cs typeface="Arial"/>
              </a:rPr>
              <a:t>ВОЗРАСТ</a:t>
            </a:r>
            <a:endParaRPr sz="17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43171" y="2595372"/>
            <a:ext cx="2941319" cy="2862072"/>
          </a:xfrm>
          <a:custGeom>
            <a:avLst/>
            <a:gdLst/>
            <a:ahLst/>
            <a:cxnLst/>
            <a:rect l="l" t="t" r="r" b="b"/>
            <a:pathLst>
              <a:path w="2941319" h="2862072">
                <a:moveTo>
                  <a:pt x="0" y="2862072"/>
                </a:moveTo>
                <a:lnTo>
                  <a:pt x="0" y="0"/>
                </a:lnTo>
                <a:lnTo>
                  <a:pt x="2941320" y="0"/>
                </a:lnTo>
                <a:lnTo>
                  <a:pt x="2941320" y="2862072"/>
                </a:lnTo>
                <a:lnTo>
                  <a:pt x="0" y="2862072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4159884" y="2657348"/>
            <a:ext cx="2769489" cy="27240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73608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Читатели —</a:t>
            </a:r>
            <a:endParaRPr sz="1800">
              <a:latin typeface="Arial"/>
              <a:cs typeface="Arial"/>
            </a:endParaRPr>
          </a:p>
          <a:p>
            <a:pPr marL="522732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образованные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0" b="1" spc="10" dirty="0">
                <a:latin typeface="Arial"/>
                <a:cs typeface="Arial"/>
              </a:rPr>
              <a:t>социально активные</a:t>
            </a:r>
            <a:endParaRPr sz="1200">
              <a:latin typeface="Arial"/>
              <a:cs typeface="Arial"/>
            </a:endParaRPr>
          </a:p>
          <a:p>
            <a:pPr marL="853439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люди,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40" b="1" spc="10" dirty="0">
                <a:latin typeface="Arial"/>
                <a:cs typeface="Arial"/>
              </a:rPr>
              <a:t>заинтересованные в</a:t>
            </a:r>
            <a:endParaRPr sz="1700">
              <a:latin typeface="Arial"/>
              <a:cs typeface="Arial"/>
            </a:endParaRPr>
          </a:p>
          <a:p>
            <a:pPr marL="284988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новых знаниях,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latin typeface="Arial"/>
                <a:cs typeface="Arial"/>
              </a:rPr>
              <a:t>следящие за развитием</a:t>
            </a:r>
            <a:endParaRPr sz="1600">
              <a:latin typeface="Arial"/>
              <a:cs typeface="Arial"/>
            </a:endParaRPr>
          </a:p>
          <a:p>
            <a:pPr marL="202692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новых технологий и</a:t>
            </a:r>
            <a:endParaRPr sz="1800">
              <a:latin typeface="Arial"/>
              <a:cs typeface="Arial"/>
            </a:endParaRPr>
          </a:p>
          <a:p>
            <a:pPr marL="329185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достижениями в</a:t>
            </a:r>
            <a:endParaRPr sz="1800">
              <a:latin typeface="Arial"/>
              <a:cs typeface="Arial"/>
            </a:endParaRPr>
          </a:p>
          <a:p>
            <a:pPr marL="416052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области науки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-4573"/>
            <a:ext cx="4892040" cy="6858000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7775193" y="379857"/>
            <a:ext cx="4148709" cy="35473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63296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ЭТО ЛЮДИ, РАБОТАЮЩИЕ,</a:t>
            </a:r>
            <a:endParaRPr sz="1800" dirty="0">
              <a:latin typeface="Arial"/>
              <a:cs typeface="Arial"/>
            </a:endParaRPr>
          </a:p>
          <a:p>
            <a:pPr marL="356616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КАК ПРАВИЛО, НЕ ПО СВОЕЙ</a:t>
            </a:r>
            <a:endParaRPr sz="1800" dirty="0">
              <a:latin typeface="Arial"/>
              <a:cs typeface="Arial"/>
            </a:endParaRPr>
          </a:p>
          <a:p>
            <a:pPr marL="361188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УЧЕБНОЙ СПЕЦИАЛЬНОСТИ.</a:t>
            </a:r>
            <a:endParaRPr sz="1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В ДИПЛОМЕ ВЕДЬ НЕ ПИШЕТСЯ</a:t>
            </a:r>
            <a:endParaRPr sz="1800" dirty="0">
              <a:latin typeface="Arial"/>
              <a:cs typeface="Arial"/>
            </a:endParaRPr>
          </a:p>
          <a:p>
            <a:pPr marL="222503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«КРЕАТИВНЫЙ ПРОДЮСЕР»</a:t>
            </a:r>
            <a:endParaRPr sz="1800" dirty="0">
              <a:latin typeface="Arial"/>
              <a:cs typeface="Arial"/>
            </a:endParaRPr>
          </a:p>
          <a:p>
            <a:pPr marL="364236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ИЛИ «ПРОГРАММИСТ». ЕСЛИ</a:t>
            </a:r>
            <a:endParaRPr sz="1800" dirty="0">
              <a:latin typeface="Arial"/>
              <a:cs typeface="Arial"/>
            </a:endParaRPr>
          </a:p>
          <a:p>
            <a:pPr marL="374904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ЧЕЛОВЕК ПЯТЬ ЛЕТ ЧЕРТИЛ</a:t>
            </a:r>
            <a:endParaRPr sz="1800" dirty="0">
              <a:latin typeface="Arial"/>
              <a:cs typeface="Arial"/>
            </a:endParaRPr>
          </a:p>
          <a:p>
            <a:pPr marL="688848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РАКЕТНЫЕ ДВИГАТЕЛИ</a:t>
            </a:r>
            <a:endParaRPr sz="1800" dirty="0">
              <a:latin typeface="Arial"/>
              <a:cs typeface="Arial"/>
            </a:endParaRPr>
          </a:p>
          <a:p>
            <a:pPr marL="126492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И ЕМУ НРАВИЛОСЬ ЭТО ДЕЛАТЬ,</a:t>
            </a:r>
            <a:endParaRPr sz="1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ОН НЕ ПЕРЕСТАНЕТ В ОДНОЧАСЬЕ</a:t>
            </a:r>
            <a:endParaRPr sz="1800" dirty="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ИНТЕРЕСОВАТЬСЯ ЭТОЙ ТЕМОЙ,</a:t>
            </a:r>
            <a:endParaRPr sz="18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УСТРОИВШИСЬ ПРОГРАММИСТОМ</a:t>
            </a:r>
            <a:endParaRPr sz="1800" dirty="0">
              <a:latin typeface="Arial"/>
              <a:cs typeface="Arial"/>
            </a:endParaRPr>
          </a:p>
          <a:p>
            <a:pPr marL="1328928">
              <a:lnSpc>
                <a:spcPct val="100000"/>
              </a:lnSpc>
            </a:pPr>
            <a:r>
              <a:rPr sz="1800" b="1" spc="10" dirty="0">
                <a:latin typeface="Arial"/>
                <a:cs typeface="Arial"/>
              </a:rPr>
              <a:t>В «ЯНДЕКС»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2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92" y="4183380"/>
            <a:ext cx="2583180" cy="239877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156878"/>
            <a:ext cx="12192000" cy="5860725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3930"/>
          </a:xfrm>
        </p:spPr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316" y="1178019"/>
            <a:ext cx="3537572" cy="1944330"/>
          </a:xfrm>
          <a:ln w="57150">
            <a:solidFill>
              <a:srgbClr val="F79646"/>
            </a:solidFill>
          </a:ln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спонсорство профессиональных мероприятий (конференций, выставок, форумов, фестивалей и т. п.).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Небольшие инвестиции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лояльности аудитории</a:t>
            </a:r>
          </a:p>
          <a:p>
            <a:pPr marL="0" indent="0" algn="ctr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157" y="158104"/>
            <a:ext cx="6859997" cy="89639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013192" y="398904"/>
            <a:ext cx="35814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СПОНСОРСТВО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798" y="1916805"/>
            <a:ext cx="4114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ПОСТНАУКА ПРЕДОСТАВЛЕТ: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размещает информацию о мероприятии на интернет-сайтах издательства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оповещает аудиторию о мероприятии, побуждая участвовать в нем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помещает информацию о мероприятии в тематических рассылках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размещает на страницах проекта рекламу мероприятия, пресс-релизы, тезисы выступлений докладчиков, информацию об итогах мероприятия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главный редактор, авторы статей выступают на мероприятии, поддерживая его статус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распространяет среди подписчиков пригласительные билеты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88152" y="3349979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ПОСТНАУКА ПОЛУЧАЕТ: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статус официального информационного партнера и информационный повод для пресс-релизов;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публикацию логотипа онлайн-медиа на информационных материалах мероприятия (пригласительный билет, рекламные плакаты, каталог);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возможность вложения рекламных материалов издательства в «пакет участника»;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время для презентации платформы в рамках мероприятия;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место на регистрации для выкладки рекламных материалов, бесплатных пресс релизов для участников;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возможности для проведения PR-акций и мероприятий по привлечению подписчиков;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площадку для публичных выступлений и продвижения в профессиональном сообществе значимых для изданием персон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304800" y="1903429"/>
            <a:ext cx="5483350" cy="4770537"/>
          </a:xfrm>
          <a:prstGeom prst="homePlate">
            <a:avLst/>
          </a:prstGeom>
          <a:noFill/>
          <a:ln w="57150"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5788151" y="3258206"/>
            <a:ext cx="7286717" cy="3461525"/>
          </a:xfrm>
          <a:prstGeom prst="homePlate">
            <a:avLst/>
          </a:prstGeom>
          <a:noFill/>
          <a:ln w="57150"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ÐÐµÑ Ð¾Ð¿Ð¸ÑÐ°Ð½Ð¸Ñ ÑÐ¾ÑÐ¾.">
            <a:extLst>
              <a:ext uri="{FF2B5EF4-FFF2-40B4-BE49-F238E27FC236}">
                <a16:creationId xmlns:a16="http://schemas.microsoft.com/office/drawing/2014/main" id="{A590A81A-AF6D-4F5B-BE93-463F74EA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92" y="4033309"/>
            <a:ext cx="571608" cy="5107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3" y="132855"/>
            <a:ext cx="871728" cy="8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92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5881" y="1205460"/>
            <a:ext cx="6227850" cy="377928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B7102D-862B-4BB1-A251-96CE07667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"/>
          <a:stretch/>
        </p:blipFill>
        <p:spPr>
          <a:xfrm>
            <a:off x="6782431" y="1"/>
            <a:ext cx="5409569" cy="6858000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8945" y="3787100"/>
            <a:ext cx="2977055" cy="15161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SEO-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оптимизация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Внешняя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Внутренняя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832" y="328798"/>
            <a:ext cx="10405872" cy="70662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31480" y="506903"/>
            <a:ext cx="653612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ИНСТРУМЕНТЫ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12709" y="1270337"/>
            <a:ext cx="30852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Контекстная реклама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ключевым запросам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Особое внимание мобильным запросам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7166" y="1280881"/>
            <a:ext cx="3127459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Настраивание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RSS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 новостные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агрегаторы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Интеграция в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рекомендательные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обмена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контентом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размещений для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внешней оптимизации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" y="226591"/>
            <a:ext cx="871728" cy="8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5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ÐÐ¾ÑÑÐ½Ð°ÑÐºÐ°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30"/>
          <a:stretch/>
        </p:blipFill>
        <p:spPr bwMode="auto">
          <a:xfrm>
            <a:off x="-152400" y="5143500"/>
            <a:ext cx="1325006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 ÐÐ¾ÑÑÐ½Ð°ÑÐºÐ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031" y="-103695"/>
            <a:ext cx="1325006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562099" y="-27495"/>
            <a:ext cx="9067800" cy="6781800"/>
          </a:xfrm>
          <a:prstGeom prst="roundRect">
            <a:avLst/>
          </a:prstGeom>
          <a:solidFill>
            <a:srgbClr val="FFFFFF">
              <a:alpha val="65000"/>
            </a:srgbClr>
          </a:solidFill>
          <a:ln w="57150">
            <a:solidFill>
              <a:srgbClr val="DB6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2900" y="302418"/>
            <a:ext cx="10515600" cy="1325563"/>
          </a:xfrm>
        </p:spPr>
        <p:txBody>
          <a:bodyPr/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ключевых конкурентов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999958"/>
              </p:ext>
            </p:extLst>
          </p:nvPr>
        </p:nvGraphicFramePr>
        <p:xfrm>
          <a:off x="2286000" y="3348355"/>
          <a:ext cx="8128002" cy="266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подписчиков в социальных сетях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VK</a:t>
                      </a:r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Facebook</a:t>
                      </a:r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Instagram</a:t>
                      </a:r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Twitter</a:t>
                      </a:r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</a:t>
                      </a:r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ПостНаука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433 924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109 156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6 040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29 100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372 197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Arzamas</a:t>
                      </a:r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359 844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130 077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89 900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78 600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584 830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N+1</a:t>
                      </a:r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180 816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81 102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16 400 человек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581400" y="641667"/>
            <a:ext cx="5270499" cy="591503"/>
          </a:xfrm>
          <a:prstGeom prst="roundRect">
            <a:avLst/>
          </a:prstGeom>
          <a:noFill/>
          <a:ln w="57150">
            <a:solidFill>
              <a:srgbClr val="DB6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257873"/>
            <a:ext cx="871728" cy="8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83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149095"/>
            <a:ext cx="11950700" cy="57447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52600" y="4550714"/>
            <a:ext cx="10591800" cy="207029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050" y="431082"/>
            <a:ext cx="9906000" cy="498373"/>
          </a:xfrm>
        </p:spPr>
        <p:txBody>
          <a:bodyPr/>
          <a:lstStyle/>
          <a:p>
            <a:pPr algn="l"/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АНАЛИЗ СИТУАЦИИ У КОНКУРЕНТОВ. </a:t>
            </a:r>
            <a:r>
              <a:rPr lang="en-US" sz="2040" b="1" dirty="0" err="1"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endParaRPr lang="ru-RU" sz="204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76962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Arzamas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VK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359 844 человек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Facebook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130 077 человек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Twitter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78 600 человек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Instagram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89 900 человек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584 830 человек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4996" y="251559"/>
            <a:ext cx="12325376" cy="72696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" y="165888"/>
            <a:ext cx="871728" cy="8717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05000" y="4589679"/>
            <a:ext cx="63594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Первое, что бросается в глаза при анализе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соц.сетей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выстроенная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ММ-стратегия. Публикации в каждую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делаются с учетом специфики ее аудитории — даже в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Постнаука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например, не адаптирует, а просто копирует публикации и дублирует их во все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соц.сети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Лента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 существенно отличается.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38D173-F6AE-4AD9-B71D-9AEB7AD93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97" t="-161" r="5626" b="2522"/>
          <a:stretch/>
        </p:blipFill>
        <p:spPr>
          <a:xfrm>
            <a:off x="8264454" y="1317004"/>
            <a:ext cx="3927546" cy="5039702"/>
          </a:xfrm>
          <a:prstGeom prst="parallelogram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2700" y="1400654"/>
            <a:ext cx="8699500" cy="271414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4996" y="1649839"/>
            <a:ext cx="8365604" cy="22658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01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5">
            <a:extLst>
              <a:ext uri="{FF2B5EF4-FFF2-40B4-BE49-F238E27FC236}">
                <a16:creationId xmlns:a16="http://schemas.microsoft.com/office/drawing/2014/main" id="{B5EFC106-1814-43F9-AA93-A27FA02F36A2}"/>
              </a:ext>
            </a:extLst>
          </p:cNvPr>
          <p:cNvSpPr/>
          <p:nvPr/>
        </p:nvSpPr>
        <p:spPr>
          <a:xfrm>
            <a:off x="539422" y="393742"/>
            <a:ext cx="7010400" cy="58639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86600" y="1143000"/>
            <a:ext cx="4648200" cy="518160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7F3C4-73D6-499E-9C98-13BB1F11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0" y="1365911"/>
            <a:ext cx="7697251" cy="47357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20795" y="2152518"/>
            <a:ext cx="34939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последние несколько дней публикации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одинаковым контентом в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встречаются не более трех раз — даже в таких казалось бы схожих по типу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сетях публикуется разный материал. Кроме того, каждый второй материал в этих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сетях набирает более 100 лайков, чего нельзя сказать о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Постнауке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1728" cy="8717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DA499D-35BC-410D-B137-896B1862AAAD}"/>
              </a:ext>
            </a:extLst>
          </p:cNvPr>
          <p:cNvSpPr txBox="1"/>
          <p:nvPr/>
        </p:nvSpPr>
        <p:spPr>
          <a:xfrm>
            <a:off x="7828759" y="1670978"/>
            <a:ext cx="387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E4C479-5ED3-4AA5-9DA2-F2F0F7D5C7A0}"/>
              </a:ext>
            </a:extLst>
          </p:cNvPr>
          <p:cNvSpPr txBox="1"/>
          <p:nvPr/>
        </p:nvSpPr>
        <p:spPr>
          <a:xfrm flipH="1">
            <a:off x="1024128" y="505319"/>
            <a:ext cx="653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АНАЛИЗ СИТУАЦИИ У КОНКУРЕНТОВ.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79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368848-F4C3-49CB-869F-AF8BEB18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4" y="838200"/>
            <a:ext cx="5804778" cy="56011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0DDF30-1258-44D4-9A1F-3A5F6CDB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51" y="838200"/>
            <a:ext cx="5960806" cy="5601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8C7647-42B2-469E-8827-EB3FC7DAE1D4}"/>
              </a:ext>
            </a:extLst>
          </p:cNvPr>
          <p:cNvSpPr txBox="1"/>
          <p:nvPr/>
        </p:nvSpPr>
        <p:spPr>
          <a:xfrm>
            <a:off x="296628" y="166782"/>
            <a:ext cx="387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B167A-3D1D-4E5B-B205-51BC6DF25437}"/>
              </a:ext>
            </a:extLst>
          </p:cNvPr>
          <p:cNvSpPr txBox="1"/>
          <p:nvPr/>
        </p:nvSpPr>
        <p:spPr>
          <a:xfrm>
            <a:off x="8017320" y="166783"/>
            <a:ext cx="387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44264-96F7-42C9-9D0B-C442F29FDBE2}"/>
              </a:ext>
            </a:extLst>
          </p:cNvPr>
          <p:cNvSpPr txBox="1"/>
          <p:nvPr/>
        </p:nvSpPr>
        <p:spPr>
          <a:xfrm>
            <a:off x="4162380" y="166784"/>
            <a:ext cx="387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АДАПТАЦИЯ КОНТЕНТА</a:t>
            </a:r>
          </a:p>
        </p:txBody>
      </p:sp>
    </p:spTree>
    <p:extLst>
      <p:ext uri="{BB962C8B-B14F-4D97-AF65-F5344CB8AC3E}">
        <p14:creationId xmlns:p14="http://schemas.microsoft.com/office/powerpoint/2010/main" val="2272198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447800" y="1524000"/>
            <a:ext cx="4800600" cy="449580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C8E7C7-56D9-4910-ACCB-45ED755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219782"/>
            <a:ext cx="6727231" cy="5465391"/>
          </a:xfrm>
          <a:prstGeom prst="rect">
            <a:avLst/>
          </a:prstGeom>
        </p:spPr>
      </p:pic>
      <p:sp>
        <p:nvSpPr>
          <p:cNvPr id="10" name="Скругленный прямоугольник 5">
            <a:extLst>
              <a:ext uri="{FF2B5EF4-FFF2-40B4-BE49-F238E27FC236}">
                <a16:creationId xmlns:a16="http://schemas.microsoft.com/office/drawing/2014/main" id="{4B43F0FB-9B4B-44C0-ABD7-B5C291C8AACD}"/>
              </a:ext>
            </a:extLst>
          </p:cNvPr>
          <p:cNvSpPr/>
          <p:nvPr/>
        </p:nvSpPr>
        <p:spPr>
          <a:xfrm>
            <a:off x="539422" y="393742"/>
            <a:ext cx="7010400" cy="58639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0687" y="2120658"/>
            <a:ext cx="2886770" cy="3663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Лента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практически полностью отличается от лент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здесь очень часто публикуются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в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публикуются с другой подводкой (в отличие от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если пост не вмещается в количество символов вообще не публикуется в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809"/>
            <a:ext cx="871728" cy="871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FEA968-CEB0-431D-ACF8-281EA734655F}"/>
              </a:ext>
            </a:extLst>
          </p:cNvPr>
          <p:cNvSpPr txBox="1"/>
          <p:nvPr/>
        </p:nvSpPr>
        <p:spPr>
          <a:xfrm flipH="1">
            <a:off x="1024128" y="505319"/>
            <a:ext cx="653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АНАЛИЗ СИТУАЦИИ У КОНКУРЕНТОВ.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CC6FD-6048-4C7F-AA19-3548533F3749}"/>
              </a:ext>
            </a:extLst>
          </p:cNvPr>
          <p:cNvSpPr txBox="1"/>
          <p:nvPr/>
        </p:nvSpPr>
        <p:spPr>
          <a:xfrm>
            <a:off x="1365045" y="1651653"/>
            <a:ext cx="387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801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3">
            <a:extLst>
              <a:ext uri="{FF2B5EF4-FFF2-40B4-BE49-F238E27FC236}">
                <a16:creationId xmlns:a16="http://schemas.microsoft.com/office/drawing/2014/main" id="{5368F647-07DE-487D-A2B2-EC2861304F64}"/>
              </a:ext>
            </a:extLst>
          </p:cNvPr>
          <p:cNvSpPr/>
          <p:nvPr/>
        </p:nvSpPr>
        <p:spPr>
          <a:xfrm>
            <a:off x="228600" y="1409700"/>
            <a:ext cx="4800600" cy="468630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3481" y="2209800"/>
            <a:ext cx="31241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публикуются картины знаменитых художников.</a:t>
            </a:r>
          </a:p>
          <a:p>
            <a:pPr algn="ctr"/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активное взаимодействие с аудиторией.</a:t>
            </a:r>
          </a:p>
          <a:p>
            <a:pPr algn="ctr"/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Важным отличием от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является то, что за него отвечает отдельное от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ММ-команды лицо.</a:t>
            </a:r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" y="45443"/>
            <a:ext cx="871728" cy="8717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5730B8-739E-42FC-A17D-D17129EE9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315" y="457200"/>
            <a:ext cx="8045863" cy="601980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3A89C4A-3E89-4A3F-A65B-89E1A06C4FA1}"/>
              </a:ext>
            </a:extLst>
          </p:cNvPr>
          <p:cNvCxnSpPr>
            <a:cxnSpLocks/>
          </p:cNvCxnSpPr>
          <p:nvPr/>
        </p:nvCxnSpPr>
        <p:spPr>
          <a:xfrm flipH="1">
            <a:off x="10820400" y="1905000"/>
            <a:ext cx="772622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D74FC09-88D9-476B-BB26-E2C400FA5CAA}"/>
              </a:ext>
            </a:extLst>
          </p:cNvPr>
          <p:cNvSpPr txBox="1"/>
          <p:nvPr/>
        </p:nvSpPr>
        <p:spPr>
          <a:xfrm>
            <a:off x="136553" y="1669616"/>
            <a:ext cx="387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81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5">
            <a:extLst>
              <a:ext uri="{FF2B5EF4-FFF2-40B4-BE49-F238E27FC236}">
                <a16:creationId xmlns:a16="http://schemas.microsoft.com/office/drawing/2014/main" id="{77E6056C-220D-4B9D-B3DB-E5094C04B11E}"/>
              </a:ext>
            </a:extLst>
          </p:cNvPr>
          <p:cNvSpPr/>
          <p:nvPr/>
        </p:nvSpPr>
        <p:spPr>
          <a:xfrm>
            <a:off x="539422" y="393742"/>
            <a:ext cx="6089978" cy="523429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14962" y="174745"/>
            <a:ext cx="4248438" cy="2873255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24799" y="3505200"/>
            <a:ext cx="4114801" cy="3178055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A29E3D-C76E-4C09-9A24-8BD1F1BA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7546"/>
            <a:ext cx="8424635" cy="36713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71986" y="3810001"/>
            <a:ext cx="33766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публикуются как короткие 7-15 минутные интервью, так и длинные сюжеты. При этом полуторачасовые материалы набирают 30+ тысяч просмотров, а интервью около 7тыс.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01000" y="481307"/>
            <a:ext cx="3747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Итог: на лицо правильная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ММ-стратегия, учитывающая интересы аудитории разных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соц.сетей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Адаптированные материалы под разные платформы. Соответственно - выше количество подписчиков.</a:t>
            </a:r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" y="45443"/>
            <a:ext cx="871728" cy="8717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C703BF-A4D6-4CDC-B56A-BAC97C5F58F4}"/>
              </a:ext>
            </a:extLst>
          </p:cNvPr>
          <p:cNvSpPr txBox="1"/>
          <p:nvPr/>
        </p:nvSpPr>
        <p:spPr>
          <a:xfrm>
            <a:off x="8121270" y="3633241"/>
            <a:ext cx="387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396CC9-B5A3-4AFF-8D7E-22DD6823DD1D}"/>
              </a:ext>
            </a:extLst>
          </p:cNvPr>
          <p:cNvSpPr txBox="1"/>
          <p:nvPr/>
        </p:nvSpPr>
        <p:spPr>
          <a:xfrm flipH="1">
            <a:off x="949345" y="481307"/>
            <a:ext cx="653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АНАЛИЗ СИТУАЦИИ У КОНКУРЕНТОВ.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82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048"/>
            <a:ext cx="11941976" cy="57447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2424" y="4461419"/>
            <a:ext cx="11941976" cy="23083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050" y="431082"/>
            <a:ext cx="9906000" cy="498373"/>
          </a:xfrm>
        </p:spPr>
        <p:txBody>
          <a:bodyPr/>
          <a:lstStyle/>
          <a:p>
            <a:pPr algn="l"/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АНАЛИЗ СИТУАЦИИ У КОНКУРЕНТОВ. </a:t>
            </a:r>
            <a:r>
              <a:rPr lang="en-US" sz="2040" b="1" dirty="0"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endParaRPr lang="ru-RU" sz="204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93152" y="1690688"/>
          <a:ext cx="7641248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0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0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N+1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VK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180</a:t>
                      </a:r>
                      <a:r>
                        <a:rPr lang="en-US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816 человек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Facebook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1B1E2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81 102 человек</a:t>
                      </a:r>
                      <a:endParaRPr lang="ru-RU" sz="17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Twitter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16</a:t>
                      </a:r>
                      <a:r>
                        <a:rPr lang="en-US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400 человек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Insta</a:t>
                      </a:r>
                      <a:r>
                        <a:rPr lang="en-US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gram</a:t>
                      </a:r>
                      <a:endParaRPr lang="ru-RU" sz="17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Отсутствует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YouTube</a:t>
                      </a:r>
                      <a:endParaRPr lang="ru-RU" sz="17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Отсутствует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4996" y="251559"/>
            <a:ext cx="12325376" cy="72696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" y="165888"/>
            <a:ext cx="871728" cy="8717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288" y="4461419"/>
            <a:ext cx="84445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Первое, на что мы обратили внимание — отсутствие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То есть в данной ситуации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Постнаука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выигрывает, так как набирает аудиторию на этих платформах, хоть и без адаптации контента. Но с другой стороны, это можно рассматривать и как сильную сторону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они здраво оценили свои возможности и не стали делать это не качественно. Тогда как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Постнаука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имеет свой инстаграм с очень небольшим количеством подписчиков и активности, что может только негативно сказаться на репутации медиа.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38D173-F6AE-4AD9-B71D-9AEB7AD930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797" t="-161" r="5626" b="2522"/>
          <a:stretch/>
        </p:blipFill>
        <p:spPr>
          <a:xfrm>
            <a:off x="8522987" y="1123417"/>
            <a:ext cx="3697087" cy="4743984"/>
          </a:xfrm>
          <a:prstGeom prst="parallelogram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424" y="1400655"/>
            <a:ext cx="8665376" cy="28115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4996" y="1649839"/>
            <a:ext cx="8365604" cy="226588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93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0">
            <a:off x="7312152" y="0"/>
            <a:ext cx="4892040" cy="6858000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" y="-1"/>
            <a:ext cx="4892040" cy="6858000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3000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" y="109728"/>
            <a:ext cx="882396" cy="87325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993646" y="238379"/>
            <a:ext cx="2014847" cy="313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2040" b="1" spc="10" dirty="0">
                <a:latin typeface="Arial"/>
                <a:cs typeface="Arial"/>
              </a:rPr>
              <a:t>Бизнес-модель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67256" y="106679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7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37142" y="1293114"/>
            <a:ext cx="2057400" cy="3674364"/>
          </a:xfrm>
          <a:custGeom>
            <a:avLst/>
            <a:gdLst/>
            <a:ahLst/>
            <a:cxnLst/>
            <a:rect l="l" t="t" r="r" b="b"/>
            <a:pathLst>
              <a:path w="2057400" h="3674364">
                <a:moveTo>
                  <a:pt x="0" y="3674364"/>
                </a:moveTo>
                <a:lnTo>
                  <a:pt x="0" y="0"/>
                </a:lnTo>
                <a:lnTo>
                  <a:pt x="2057400" y="0"/>
                </a:lnTo>
                <a:lnTo>
                  <a:pt x="2057400" y="3674364"/>
                </a:lnTo>
                <a:lnTo>
                  <a:pt x="0" y="3674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18092" y="1274064"/>
            <a:ext cx="2095500" cy="3712464"/>
          </a:xfrm>
          <a:custGeom>
            <a:avLst/>
            <a:gdLst/>
            <a:ahLst/>
            <a:cxnLst/>
            <a:rect l="l" t="t" r="r" b="b"/>
            <a:pathLst>
              <a:path w="2095500" h="3712464">
                <a:moveTo>
                  <a:pt x="19050" y="3693414"/>
                </a:moveTo>
                <a:lnTo>
                  <a:pt x="19050" y="19050"/>
                </a:lnTo>
                <a:lnTo>
                  <a:pt x="2076450" y="19050"/>
                </a:lnTo>
                <a:lnTo>
                  <a:pt x="2076450" y="3693414"/>
                </a:lnTo>
                <a:lnTo>
                  <a:pt x="19050" y="3693414"/>
                </a:lnTo>
                <a:close/>
              </a:path>
            </a:pathLst>
          </a:custGeom>
          <a:ln w="38100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70598" y="1293114"/>
            <a:ext cx="2057400" cy="3674364"/>
          </a:xfrm>
          <a:custGeom>
            <a:avLst/>
            <a:gdLst/>
            <a:ahLst/>
            <a:cxnLst/>
            <a:rect l="l" t="t" r="r" b="b"/>
            <a:pathLst>
              <a:path w="2057400" h="3674364">
                <a:moveTo>
                  <a:pt x="0" y="3674364"/>
                </a:moveTo>
                <a:lnTo>
                  <a:pt x="0" y="0"/>
                </a:lnTo>
                <a:lnTo>
                  <a:pt x="2057400" y="0"/>
                </a:lnTo>
                <a:lnTo>
                  <a:pt x="2057400" y="3674364"/>
                </a:lnTo>
                <a:lnTo>
                  <a:pt x="0" y="3674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51548" y="1274064"/>
            <a:ext cx="2095500" cy="3712464"/>
          </a:xfrm>
          <a:custGeom>
            <a:avLst/>
            <a:gdLst/>
            <a:ahLst/>
            <a:cxnLst/>
            <a:rect l="l" t="t" r="r" b="b"/>
            <a:pathLst>
              <a:path w="2095500" h="3712464">
                <a:moveTo>
                  <a:pt x="19050" y="3693414"/>
                </a:moveTo>
                <a:lnTo>
                  <a:pt x="19050" y="19050"/>
                </a:lnTo>
                <a:lnTo>
                  <a:pt x="2076450" y="19050"/>
                </a:lnTo>
                <a:lnTo>
                  <a:pt x="2076450" y="3693414"/>
                </a:lnTo>
                <a:lnTo>
                  <a:pt x="19050" y="3693414"/>
                </a:lnTo>
                <a:close/>
              </a:path>
            </a:pathLst>
          </a:custGeom>
          <a:ln w="38100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94148" y="1274064"/>
            <a:ext cx="2095500" cy="3712464"/>
          </a:xfrm>
          <a:custGeom>
            <a:avLst/>
            <a:gdLst/>
            <a:ahLst/>
            <a:cxnLst/>
            <a:rect l="l" t="t" r="r" b="b"/>
            <a:pathLst>
              <a:path w="2095500" h="3712464">
                <a:moveTo>
                  <a:pt x="19050" y="3693414"/>
                </a:moveTo>
                <a:lnTo>
                  <a:pt x="19050" y="19050"/>
                </a:lnTo>
                <a:lnTo>
                  <a:pt x="2076450" y="19050"/>
                </a:lnTo>
                <a:lnTo>
                  <a:pt x="2076450" y="3693414"/>
                </a:lnTo>
                <a:lnTo>
                  <a:pt x="19050" y="3693414"/>
                </a:lnTo>
                <a:close/>
              </a:path>
            </a:pathLst>
          </a:custGeom>
          <a:ln w="38100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36748" y="1274064"/>
            <a:ext cx="2095500" cy="1926336"/>
          </a:xfrm>
          <a:custGeom>
            <a:avLst/>
            <a:gdLst/>
            <a:ahLst/>
            <a:cxnLst/>
            <a:rect l="l" t="t" r="r" b="b"/>
            <a:pathLst>
              <a:path w="2095500" h="1926336">
                <a:moveTo>
                  <a:pt x="19050" y="1907286"/>
                </a:moveTo>
                <a:lnTo>
                  <a:pt x="19050" y="19050"/>
                </a:lnTo>
                <a:lnTo>
                  <a:pt x="2076450" y="19050"/>
                </a:lnTo>
                <a:lnTo>
                  <a:pt x="2076450" y="1907286"/>
                </a:lnTo>
                <a:lnTo>
                  <a:pt x="19050" y="1907286"/>
                </a:lnTo>
                <a:close/>
              </a:path>
            </a:pathLst>
          </a:custGeom>
          <a:ln w="38100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6874" y="1293114"/>
            <a:ext cx="2058924" cy="3674364"/>
          </a:xfrm>
          <a:custGeom>
            <a:avLst/>
            <a:gdLst/>
            <a:ahLst/>
            <a:cxnLst/>
            <a:rect l="l" t="t" r="r" b="b"/>
            <a:pathLst>
              <a:path w="2058924" h="3674364">
                <a:moveTo>
                  <a:pt x="0" y="3674364"/>
                </a:moveTo>
                <a:lnTo>
                  <a:pt x="0" y="0"/>
                </a:lnTo>
                <a:lnTo>
                  <a:pt x="2058924" y="0"/>
                </a:lnTo>
                <a:lnTo>
                  <a:pt x="2058924" y="3674364"/>
                </a:lnTo>
                <a:lnTo>
                  <a:pt x="0" y="3674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824" y="1274064"/>
            <a:ext cx="2097024" cy="3712464"/>
          </a:xfrm>
          <a:custGeom>
            <a:avLst/>
            <a:gdLst/>
            <a:ahLst/>
            <a:cxnLst/>
            <a:rect l="l" t="t" r="r" b="b"/>
            <a:pathLst>
              <a:path w="2097024" h="3712464">
                <a:moveTo>
                  <a:pt x="19050" y="3693414"/>
                </a:moveTo>
                <a:lnTo>
                  <a:pt x="19050" y="19050"/>
                </a:lnTo>
                <a:lnTo>
                  <a:pt x="2077974" y="19050"/>
                </a:lnTo>
                <a:lnTo>
                  <a:pt x="2077974" y="3693414"/>
                </a:lnTo>
                <a:lnTo>
                  <a:pt x="19050" y="3693414"/>
                </a:lnTo>
                <a:close/>
              </a:path>
            </a:pathLst>
          </a:custGeom>
          <a:ln w="38100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967477"/>
            <a:ext cx="5169408" cy="1889760"/>
          </a:xfrm>
          <a:prstGeom prst="rect">
            <a:avLst/>
          </a:prstGeom>
        </p:spPr>
      </p:pic>
      <p:pic>
        <p:nvPicPr>
          <p:cNvPr id="3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948427"/>
            <a:ext cx="5207508" cy="1909573"/>
          </a:xfrm>
          <a:prstGeom prst="rect">
            <a:avLst/>
          </a:prstGeom>
        </p:spPr>
      </p:pic>
      <p:pic>
        <p:nvPicPr>
          <p:cNvPr id="3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74" y="4967477"/>
            <a:ext cx="5141976" cy="1889760"/>
          </a:xfrm>
          <a:prstGeom prst="rect">
            <a:avLst/>
          </a:prstGeom>
        </p:spPr>
      </p:pic>
      <p:pic>
        <p:nvPicPr>
          <p:cNvPr id="3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4948427"/>
            <a:ext cx="5180076" cy="1909573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2955798" y="3181350"/>
            <a:ext cx="2057400" cy="1786128"/>
          </a:xfrm>
          <a:custGeom>
            <a:avLst/>
            <a:gdLst/>
            <a:ahLst/>
            <a:cxnLst/>
            <a:rect l="l" t="t" r="r" b="b"/>
            <a:pathLst>
              <a:path w="2057400" h="1786128">
                <a:moveTo>
                  <a:pt x="0" y="1786128"/>
                </a:moveTo>
                <a:lnTo>
                  <a:pt x="0" y="0"/>
                </a:lnTo>
                <a:lnTo>
                  <a:pt x="2057400" y="0"/>
                </a:lnTo>
                <a:lnTo>
                  <a:pt x="2057400" y="1786128"/>
                </a:lnTo>
                <a:lnTo>
                  <a:pt x="0" y="1786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0"/>
          <p:cNvSpPr/>
          <p:nvPr/>
        </p:nvSpPr>
        <p:spPr>
          <a:xfrm>
            <a:off x="2936748" y="3162300"/>
            <a:ext cx="2095500" cy="1824228"/>
          </a:xfrm>
          <a:custGeom>
            <a:avLst/>
            <a:gdLst/>
            <a:ahLst/>
            <a:cxnLst/>
            <a:rect l="l" t="t" r="r" b="b"/>
            <a:pathLst>
              <a:path w="2095500" h="1824228">
                <a:moveTo>
                  <a:pt x="19050" y="1805178"/>
                </a:moveTo>
                <a:lnTo>
                  <a:pt x="19050" y="19050"/>
                </a:lnTo>
                <a:lnTo>
                  <a:pt x="2076450" y="19050"/>
                </a:lnTo>
                <a:lnTo>
                  <a:pt x="2076450" y="1805178"/>
                </a:lnTo>
                <a:lnTo>
                  <a:pt x="19050" y="1805178"/>
                </a:lnTo>
                <a:close/>
              </a:path>
            </a:pathLst>
          </a:custGeom>
          <a:ln w="38100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31"/>
          <p:cNvSpPr/>
          <p:nvPr/>
        </p:nvSpPr>
        <p:spPr>
          <a:xfrm>
            <a:off x="7056119" y="3162300"/>
            <a:ext cx="2095500" cy="1824228"/>
          </a:xfrm>
          <a:custGeom>
            <a:avLst/>
            <a:gdLst/>
            <a:ahLst/>
            <a:cxnLst/>
            <a:rect l="l" t="t" r="r" b="b"/>
            <a:pathLst>
              <a:path w="2095500" h="1824228">
                <a:moveTo>
                  <a:pt x="19050" y="1805178"/>
                </a:moveTo>
                <a:lnTo>
                  <a:pt x="19050" y="19050"/>
                </a:lnTo>
                <a:lnTo>
                  <a:pt x="2076451" y="19050"/>
                </a:lnTo>
                <a:lnTo>
                  <a:pt x="2076451" y="1805178"/>
                </a:lnTo>
                <a:lnTo>
                  <a:pt x="19050" y="1805178"/>
                </a:lnTo>
                <a:close/>
              </a:path>
            </a:pathLst>
          </a:custGeom>
          <a:ln w="38100">
            <a:solidFill>
              <a:srgbClr val="E054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011326" y="1376553"/>
            <a:ext cx="1874292" cy="1947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Ключевые партнеры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717546" y="5052695"/>
            <a:ext cx="1840829" cy="194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Структура издержек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260968" y="5062474"/>
            <a:ext cx="743474" cy="194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latin typeface="Arial"/>
                <a:cs typeface="Arial"/>
              </a:rPr>
              <a:t>Доходы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9731629" y="1376553"/>
            <a:ext cx="906033" cy="1947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Сегменты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760207" y="3265195"/>
            <a:ext cx="723480" cy="1950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latin typeface="Arial"/>
                <a:cs typeface="Arial"/>
              </a:rPr>
              <a:t>Каналы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554214" y="1376553"/>
            <a:ext cx="1196894" cy="1947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Отношения с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645654" y="1620393"/>
            <a:ext cx="1016095" cy="194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latin typeface="Arial"/>
                <a:cs typeface="Arial"/>
              </a:rPr>
              <a:t>клиентами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475986" y="1362862"/>
            <a:ext cx="1132925" cy="1950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Ценностные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410454" y="1607312"/>
            <a:ext cx="1265609" cy="194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latin typeface="Arial"/>
                <a:cs typeface="Arial"/>
              </a:rPr>
              <a:t>предложения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574034" y="1376553"/>
            <a:ext cx="922249" cy="1947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latin typeface="Arial"/>
                <a:cs typeface="Arial"/>
              </a:rPr>
              <a:t>Ключевая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417062" y="1620393"/>
            <a:ext cx="1234277" cy="194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деятельность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522599" y="3228467"/>
            <a:ext cx="967449" cy="1947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latin typeface="Arial"/>
                <a:cs typeface="Arial"/>
              </a:rPr>
              <a:t>Ключевые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618611" y="3472307"/>
            <a:ext cx="775095" cy="194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ресурсы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9354566" y="1868551"/>
            <a:ext cx="828402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студенты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9354566" y="2112391"/>
            <a:ext cx="1457761" cy="2026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известных вузов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9354566" y="2600071"/>
            <a:ext cx="1458110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жители крупных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9354566" y="2844165"/>
            <a:ext cx="851130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1600" spc="10" dirty="0">
                <a:latin typeface="Calibri"/>
                <a:cs typeface="Calibri"/>
              </a:rPr>
              <a:t>Городов </a:t>
            </a:r>
            <a:r>
              <a:rPr sz="1600" spc="10" dirty="0">
                <a:latin typeface="Calibri"/>
                <a:cs typeface="Calibri"/>
              </a:rPr>
              <a:t>с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9354566" y="3088005"/>
            <a:ext cx="1142574" cy="2026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оконченным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2" name="text 1"/>
          <p:cNvSpPr txBox="1"/>
          <p:nvPr/>
        </p:nvSpPr>
        <p:spPr>
          <a:xfrm>
            <a:off x="9354566" y="3331845"/>
            <a:ext cx="758878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высшим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9354566" y="3575685"/>
            <a:ext cx="1354590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образованием 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text 1"/>
          <p:cNvSpPr txBox="1"/>
          <p:nvPr/>
        </p:nvSpPr>
        <p:spPr>
          <a:xfrm>
            <a:off x="9354566" y="4063365"/>
            <a:ext cx="1039415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сотрудники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5" name="text 1"/>
          <p:cNvSpPr txBox="1"/>
          <p:nvPr/>
        </p:nvSpPr>
        <p:spPr>
          <a:xfrm>
            <a:off x="9354566" y="4306976"/>
            <a:ext cx="1550285" cy="202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образовательной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6" name="text 1"/>
          <p:cNvSpPr txBox="1"/>
          <p:nvPr/>
        </p:nvSpPr>
        <p:spPr>
          <a:xfrm>
            <a:off x="9354566" y="4551299"/>
            <a:ext cx="599563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сферы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7227697" y="2023999"/>
            <a:ext cx="1500323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Слабая обратная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8" name="text 1"/>
          <p:cNvSpPr txBox="1"/>
          <p:nvPr/>
        </p:nvSpPr>
        <p:spPr>
          <a:xfrm>
            <a:off x="7227697" y="2267839"/>
            <a:ext cx="1038189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связь через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7227697" y="2511679"/>
            <a:ext cx="1517351" cy="2026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социальные сети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0" name="text 1"/>
          <p:cNvSpPr txBox="1"/>
          <p:nvPr/>
        </p:nvSpPr>
        <p:spPr>
          <a:xfrm>
            <a:off x="7204837" y="3713734"/>
            <a:ext cx="439435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Сайт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7204837" y="3957574"/>
            <a:ext cx="1538835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Социальные сети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2" name="text 1"/>
          <p:cNvSpPr txBox="1"/>
          <p:nvPr/>
        </p:nvSpPr>
        <p:spPr>
          <a:xfrm>
            <a:off x="7204837" y="4201414"/>
            <a:ext cx="457273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СМИ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7616317" y="4201414"/>
            <a:ext cx="107832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-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4" name="text 1"/>
          <p:cNvSpPr txBox="1"/>
          <p:nvPr/>
        </p:nvSpPr>
        <p:spPr>
          <a:xfrm>
            <a:off x="7678801" y="4201414"/>
            <a:ext cx="884954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партнеры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5" name="text 1"/>
          <p:cNvSpPr txBox="1"/>
          <p:nvPr/>
        </p:nvSpPr>
        <p:spPr>
          <a:xfrm>
            <a:off x="7204837" y="4445025"/>
            <a:ext cx="1749916" cy="2029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Учебные заведения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6" name="text 1"/>
          <p:cNvSpPr txBox="1"/>
          <p:nvPr/>
        </p:nvSpPr>
        <p:spPr>
          <a:xfrm>
            <a:off x="5180965" y="2027047"/>
            <a:ext cx="1548160" cy="2026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Сопричастность с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7" name="text 1"/>
          <p:cNvSpPr txBox="1"/>
          <p:nvPr/>
        </p:nvSpPr>
        <p:spPr>
          <a:xfrm>
            <a:off x="5180965" y="2270887"/>
            <a:ext cx="1093929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известными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8" name="text 1"/>
          <p:cNvSpPr txBox="1"/>
          <p:nvPr/>
        </p:nvSpPr>
        <p:spPr>
          <a:xfrm>
            <a:off x="5180965" y="2514727"/>
            <a:ext cx="1556876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представителями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9" name="text 1"/>
          <p:cNvSpPr txBox="1"/>
          <p:nvPr/>
        </p:nvSpPr>
        <p:spPr>
          <a:xfrm>
            <a:off x="5180965" y="2758567"/>
            <a:ext cx="545647" cy="2026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науки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1" name="text 1"/>
          <p:cNvSpPr txBox="1"/>
          <p:nvPr/>
        </p:nvSpPr>
        <p:spPr>
          <a:xfrm>
            <a:off x="5157431" y="3121316"/>
            <a:ext cx="111001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 err="1">
                <a:latin typeface="Calibri"/>
                <a:cs typeface="Calibri"/>
              </a:rPr>
              <a:t>Уникальный</a:t>
            </a:r>
            <a:r>
              <a:rPr lang="ru-RU" sz="1600" spc="10" dirty="0">
                <a:latin typeface="Calibri"/>
                <a:cs typeface="Calibri"/>
              </a:rPr>
              <a:t> контент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2" name="text 1"/>
          <p:cNvSpPr txBox="1"/>
          <p:nvPr/>
        </p:nvSpPr>
        <p:spPr>
          <a:xfrm>
            <a:off x="5181074" y="3762472"/>
            <a:ext cx="151510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1600" spc="10" dirty="0">
                <a:latin typeface="Calibri"/>
                <a:cs typeface="Calibri"/>
              </a:rPr>
              <a:t>Доступ к интересуемой информации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3" name="text 1"/>
          <p:cNvSpPr txBox="1"/>
          <p:nvPr/>
        </p:nvSpPr>
        <p:spPr>
          <a:xfrm>
            <a:off x="3132455" y="2042287"/>
            <a:ext cx="1332902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Оригинальный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4" name="text 1"/>
          <p:cNvSpPr txBox="1"/>
          <p:nvPr/>
        </p:nvSpPr>
        <p:spPr>
          <a:xfrm>
            <a:off x="3132455" y="2286127"/>
            <a:ext cx="1243515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видеоконтент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5" name="text 1"/>
          <p:cNvSpPr txBox="1"/>
          <p:nvPr/>
        </p:nvSpPr>
        <p:spPr>
          <a:xfrm>
            <a:off x="3132455" y="2529738"/>
            <a:ext cx="569609" cy="202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Курсы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6" name="text 1"/>
          <p:cNvSpPr txBox="1"/>
          <p:nvPr/>
        </p:nvSpPr>
        <p:spPr>
          <a:xfrm>
            <a:off x="3132455" y="2774061"/>
            <a:ext cx="553754" cy="2026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Книги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7" name="text 1"/>
          <p:cNvSpPr txBox="1"/>
          <p:nvPr/>
        </p:nvSpPr>
        <p:spPr>
          <a:xfrm>
            <a:off x="3106166" y="3813429"/>
            <a:ext cx="569970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Курсы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8" name="text 1"/>
          <p:cNvSpPr txBox="1"/>
          <p:nvPr/>
        </p:nvSpPr>
        <p:spPr>
          <a:xfrm>
            <a:off x="3106166" y="4057269"/>
            <a:ext cx="1130616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База данных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9" name="text 1"/>
          <p:cNvSpPr txBox="1"/>
          <p:nvPr/>
        </p:nvSpPr>
        <p:spPr>
          <a:xfrm>
            <a:off x="3106166" y="4300880"/>
            <a:ext cx="1425240" cy="202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представителей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0" name="text 1"/>
          <p:cNvSpPr txBox="1"/>
          <p:nvPr/>
        </p:nvSpPr>
        <p:spPr>
          <a:xfrm>
            <a:off x="3106166" y="4545203"/>
            <a:ext cx="545609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науки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1" name="text 1"/>
          <p:cNvSpPr txBox="1"/>
          <p:nvPr/>
        </p:nvSpPr>
        <p:spPr>
          <a:xfrm>
            <a:off x="1053998" y="2038223"/>
            <a:ext cx="1721868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Исследовательские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2" name="text 1"/>
          <p:cNvSpPr txBox="1"/>
          <p:nvPr/>
        </p:nvSpPr>
        <p:spPr>
          <a:xfrm>
            <a:off x="1053998" y="2282063"/>
            <a:ext cx="1619914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центры и научные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3" name="text 1"/>
          <p:cNvSpPr txBox="1"/>
          <p:nvPr/>
        </p:nvSpPr>
        <p:spPr>
          <a:xfrm>
            <a:off x="1053998" y="2525903"/>
            <a:ext cx="635034" cy="2026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фонды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4" name="text 1"/>
          <p:cNvSpPr txBox="1"/>
          <p:nvPr/>
        </p:nvSpPr>
        <p:spPr>
          <a:xfrm>
            <a:off x="1053998" y="3013583"/>
            <a:ext cx="1253649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Университеты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5" name="text 1"/>
          <p:cNvSpPr txBox="1"/>
          <p:nvPr/>
        </p:nvSpPr>
        <p:spPr>
          <a:xfrm>
            <a:off x="1053998" y="3501644"/>
            <a:ext cx="457273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СМИ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6" name="text 1"/>
          <p:cNvSpPr txBox="1"/>
          <p:nvPr/>
        </p:nvSpPr>
        <p:spPr>
          <a:xfrm>
            <a:off x="1053998" y="3989324"/>
            <a:ext cx="978010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Банки и IT-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7" name="text 1"/>
          <p:cNvSpPr txBox="1"/>
          <p:nvPr/>
        </p:nvSpPr>
        <p:spPr>
          <a:xfrm>
            <a:off x="1053998" y="4233164"/>
            <a:ext cx="911506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компании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8" name="text 1"/>
          <p:cNvSpPr txBox="1"/>
          <p:nvPr/>
        </p:nvSpPr>
        <p:spPr>
          <a:xfrm>
            <a:off x="6282817" y="5467883"/>
            <a:ext cx="1197099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Спецпроекты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6282817" y="5712028"/>
            <a:ext cx="3053978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1600" spc="10" dirty="0">
                <a:latin typeface="Calibri"/>
                <a:cs typeface="Calibri"/>
              </a:rPr>
              <a:t>Поддержка со стороны меценатов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6282817" y="5955868"/>
            <a:ext cx="1513178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Система донатов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1" name="text 1"/>
          <p:cNvSpPr txBox="1"/>
          <p:nvPr/>
        </p:nvSpPr>
        <p:spPr>
          <a:xfrm>
            <a:off x="6282817" y="6199708"/>
            <a:ext cx="2952615" cy="2026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Продажа собственной продукции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2" name="text 1"/>
          <p:cNvSpPr txBox="1"/>
          <p:nvPr/>
        </p:nvSpPr>
        <p:spPr>
          <a:xfrm>
            <a:off x="1158240" y="5467883"/>
            <a:ext cx="198932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 err="1">
                <a:latin typeface="Calibri"/>
                <a:cs typeface="Calibri"/>
              </a:rPr>
              <a:t>Зарплат</a:t>
            </a:r>
            <a:r>
              <a:rPr lang="ru-RU" sz="1600" spc="10" dirty="0">
                <a:latin typeface="Calibri"/>
                <a:cs typeface="Calibri"/>
              </a:rPr>
              <a:t>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lang="ru-RU" sz="1600" spc="10" dirty="0">
                <a:latin typeface="Calibri"/>
                <a:cs typeface="Calibri"/>
              </a:rPr>
              <a:t>сотрудникам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3" name="text 1"/>
          <p:cNvSpPr txBox="1"/>
          <p:nvPr/>
        </p:nvSpPr>
        <p:spPr>
          <a:xfrm>
            <a:off x="1158240" y="5785359"/>
            <a:ext cx="402272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1600" spc="10" dirty="0">
                <a:latin typeface="Calibri"/>
                <a:cs typeface="Calibri"/>
              </a:rPr>
              <a:t>С</a:t>
            </a:r>
            <a:r>
              <a:rPr sz="1600" spc="10" dirty="0" err="1">
                <a:latin typeface="Calibri"/>
                <a:cs typeface="Calibri"/>
              </a:rPr>
              <a:t>ъем</a:t>
            </a:r>
            <a:r>
              <a:rPr lang="ru-RU" sz="1600" spc="10" dirty="0" err="1">
                <a:latin typeface="Calibri"/>
                <a:cs typeface="Calibri"/>
              </a:rPr>
              <a:t>ки</a:t>
            </a:r>
            <a:r>
              <a:rPr lang="ru-RU" sz="1600" spc="10" dirty="0">
                <a:latin typeface="Calibri"/>
                <a:cs typeface="Calibri"/>
              </a:rPr>
              <a:t> видео</a:t>
            </a:r>
            <a:r>
              <a:rPr sz="1600" spc="10" dirty="0">
                <a:latin typeface="Calibri"/>
                <a:cs typeface="Calibri"/>
              </a:rPr>
              <a:t>, </a:t>
            </a:r>
            <a:r>
              <a:rPr lang="ru-RU" sz="1600" spc="10" dirty="0">
                <a:latin typeface="Calibri"/>
                <a:cs typeface="Calibri"/>
              </a:rPr>
              <a:t>прорисовка </a:t>
            </a:r>
            <a:r>
              <a:rPr sz="1600" spc="10" dirty="0" err="1">
                <a:latin typeface="Calibri"/>
                <a:cs typeface="Calibri"/>
              </a:rPr>
              <a:t>анимации</a:t>
            </a:r>
            <a:r>
              <a:rPr lang="ru-RU" sz="1600" spc="10" dirty="0">
                <a:latin typeface="Calibri"/>
                <a:cs typeface="Calibri"/>
              </a:rPr>
              <a:t>, монтаж и </a:t>
            </a:r>
            <a:r>
              <a:rPr lang="ru-RU" sz="1600" spc="10" dirty="0" err="1">
                <a:latin typeface="Calibri"/>
                <a:cs typeface="Calibri"/>
              </a:rPr>
              <a:t>постпродакшн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4" name="text 1"/>
          <p:cNvSpPr txBox="1"/>
          <p:nvPr/>
        </p:nvSpPr>
        <p:spPr>
          <a:xfrm>
            <a:off x="1176823" y="6299121"/>
            <a:ext cx="1243289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 err="1">
                <a:latin typeface="Calibri"/>
                <a:cs typeface="Calibri"/>
              </a:rPr>
              <a:t>Аренда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10" dirty="0" err="1">
                <a:latin typeface="Calibri"/>
                <a:cs typeface="Calibri"/>
              </a:rPr>
              <a:t>офис</a:t>
            </a:r>
            <a:r>
              <a:rPr lang="ru-RU" sz="1600" spc="10" dirty="0">
                <a:latin typeface="Calibri"/>
                <a:cs typeface="Calibri"/>
              </a:rPr>
              <a:t>а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539422" y="383223"/>
            <a:ext cx="5540066" cy="44936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64905" y="832590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платформа для издания. В среднем по 5-7 постов в день. При этом за 100 лайков перевалило только 6 постов за последние три дня. Однако стоит отметить, что аудитории все нравится — ведутся очень горячие обсуждения специалистов и представителей издания в комментариях.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3" y="132855"/>
            <a:ext cx="871728" cy="87172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7740378" y="166510"/>
            <a:ext cx="4191000" cy="377576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469658-5868-4B56-9FF9-B4E894155FF9}"/>
              </a:ext>
            </a:extLst>
          </p:cNvPr>
          <p:cNvSpPr/>
          <p:nvPr/>
        </p:nvSpPr>
        <p:spPr>
          <a:xfrm>
            <a:off x="993911" y="449714"/>
            <a:ext cx="5059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АНАЛИЗ СИТУАЦИИ У КОНКУРЕНТОВ.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F5EEA5-B1FE-405F-BE6F-2C58258CC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55" y="1007349"/>
            <a:ext cx="5634045" cy="56615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B1E1DC-53D6-488E-8696-5262C931ED51}"/>
              </a:ext>
            </a:extLst>
          </p:cNvPr>
          <p:cNvSpPr txBox="1"/>
          <p:nvPr/>
        </p:nvSpPr>
        <p:spPr>
          <a:xfrm>
            <a:off x="7924926" y="368664"/>
            <a:ext cx="387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70FA66-62AA-45D8-B6AD-4EC5DCD40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200" y="4241178"/>
            <a:ext cx="2469965" cy="25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41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5">
            <a:extLst>
              <a:ext uri="{FF2B5EF4-FFF2-40B4-BE49-F238E27FC236}">
                <a16:creationId xmlns:a16="http://schemas.microsoft.com/office/drawing/2014/main" id="{9816A535-63AF-4C92-B43F-52F4CD1F00EF}"/>
              </a:ext>
            </a:extLst>
          </p:cNvPr>
          <p:cNvSpPr/>
          <p:nvPr/>
        </p:nvSpPr>
        <p:spPr>
          <a:xfrm>
            <a:off x="539422" y="393742"/>
            <a:ext cx="5540066" cy="44936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9932" y="2405052"/>
            <a:ext cx="34823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Посты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отличаются от ВК последовательностью, но подводки одинаковые. Также, как в ВК присутствуют посты на общие темы, например, политики, истории, отношений. За последние три дня ни один пост не набрал 100 лайков, в среднем 17-20. Также нет обсуждений, как в ВК — в среднем по 2 комментария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3" y="123429"/>
            <a:ext cx="871728" cy="871728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539422" y="1447801"/>
            <a:ext cx="4642178" cy="4648199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469658-5868-4B56-9FF9-B4E894155FF9}"/>
              </a:ext>
            </a:extLst>
          </p:cNvPr>
          <p:cNvSpPr/>
          <p:nvPr/>
        </p:nvSpPr>
        <p:spPr>
          <a:xfrm>
            <a:off x="1020218" y="473777"/>
            <a:ext cx="5059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АНАЛИЗ СИТУАЦИИ У КОНКУРЕНТОВ.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F0B07B-C584-4682-8450-9A78B672D9E6}"/>
              </a:ext>
            </a:extLst>
          </p:cNvPr>
          <p:cNvSpPr/>
          <p:nvPr/>
        </p:nvSpPr>
        <p:spPr>
          <a:xfrm>
            <a:off x="1824161" y="1816709"/>
            <a:ext cx="1293882" cy="366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E4F5DE-D0C5-4265-8358-B0606638D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72" y="1103996"/>
            <a:ext cx="7768509" cy="5549974"/>
          </a:xfrm>
          <a:prstGeom prst="rect">
            <a:avLst/>
          </a:prstGeom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14A21D5-B4F1-4646-840B-ADB63C4426A3}"/>
              </a:ext>
            </a:extLst>
          </p:cNvPr>
          <p:cNvCxnSpPr>
            <a:cxnSpLocks/>
          </p:cNvCxnSpPr>
          <p:nvPr/>
        </p:nvCxnSpPr>
        <p:spPr>
          <a:xfrm>
            <a:off x="5461069" y="5702374"/>
            <a:ext cx="1066800" cy="5963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2605F2F-DE83-4662-9B8F-30C95E911363}"/>
              </a:ext>
            </a:extLst>
          </p:cNvPr>
          <p:cNvCxnSpPr>
            <a:cxnSpLocks/>
          </p:cNvCxnSpPr>
          <p:nvPr/>
        </p:nvCxnSpPr>
        <p:spPr>
          <a:xfrm flipH="1">
            <a:off x="11506200" y="5446340"/>
            <a:ext cx="572004" cy="7809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404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58C7647-42B2-469E-8827-EB3FC7DAE1D4}"/>
              </a:ext>
            </a:extLst>
          </p:cNvPr>
          <p:cNvSpPr txBox="1"/>
          <p:nvPr/>
        </p:nvSpPr>
        <p:spPr>
          <a:xfrm>
            <a:off x="296628" y="232586"/>
            <a:ext cx="387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B167A-3D1D-4E5B-B205-51BC6DF25437}"/>
              </a:ext>
            </a:extLst>
          </p:cNvPr>
          <p:cNvSpPr txBox="1"/>
          <p:nvPr/>
        </p:nvSpPr>
        <p:spPr>
          <a:xfrm>
            <a:off x="8017321" y="235393"/>
            <a:ext cx="387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44264-96F7-42C9-9D0B-C442F29FDBE2}"/>
              </a:ext>
            </a:extLst>
          </p:cNvPr>
          <p:cNvSpPr txBox="1"/>
          <p:nvPr/>
        </p:nvSpPr>
        <p:spPr>
          <a:xfrm>
            <a:off x="3486150" y="262398"/>
            <a:ext cx="5219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АДАПТАЦИЯ КОНТЕНТА ОТСУТСТВУЕТ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378630-8529-4FD9-ABB1-3D3CF0E0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3" y="1209687"/>
            <a:ext cx="6875073" cy="5038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F82D3F-64B4-4C1B-9963-6066E000E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628" y="1228365"/>
            <a:ext cx="5398098" cy="562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85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5">
            <a:extLst>
              <a:ext uri="{FF2B5EF4-FFF2-40B4-BE49-F238E27FC236}">
                <a16:creationId xmlns:a16="http://schemas.microsoft.com/office/drawing/2014/main" id="{293A429D-CA31-47B1-A5D2-A494C90005C8}"/>
              </a:ext>
            </a:extLst>
          </p:cNvPr>
          <p:cNvSpPr/>
          <p:nvPr/>
        </p:nvSpPr>
        <p:spPr>
          <a:xfrm>
            <a:off x="889889" y="424207"/>
            <a:ext cx="5540066" cy="44936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0724" y="4088024"/>
            <a:ext cx="5135476" cy="2312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выходят те же посты, что на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 ВК. Но, в отличие от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посты, которые не входят по количеству знаков, переписываются под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то есть существует адаптированный материал под разные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соц.сети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лайкам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схож с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только с меньшим средним показателем — по 10-15 лайков под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твитом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61076" y="639995"/>
            <a:ext cx="3810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Итог: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N+1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четко знают свою аудиторию и работают с ней точечно и плотно. Не ведут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активно взаимодействуют с ЦА в ВК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FB, Twitter.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Отдельно агрегируют контент под каждую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соц.сеть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Чего не скажешь о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Постнауке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04703" y="429822"/>
            <a:ext cx="4114762" cy="2903086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17041" y="3606129"/>
            <a:ext cx="7543801" cy="2958663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118872"/>
            <a:ext cx="871728" cy="8717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0AD8F6-BEF6-4693-AD3C-DB37E72B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94" y="1263821"/>
            <a:ext cx="5916699" cy="533384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4C1B906-00B0-40F1-9A88-82F90EBC2674}"/>
              </a:ext>
            </a:extLst>
          </p:cNvPr>
          <p:cNvSpPr/>
          <p:nvPr/>
        </p:nvSpPr>
        <p:spPr>
          <a:xfrm>
            <a:off x="1320940" y="449714"/>
            <a:ext cx="5059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АНАЛИЗ СИТУАЦИИ У КОНКУРЕНТОВ.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875950-0747-4441-B578-17807BBBBCF2}"/>
              </a:ext>
            </a:extLst>
          </p:cNvPr>
          <p:cNvSpPr txBox="1"/>
          <p:nvPr/>
        </p:nvSpPr>
        <p:spPr>
          <a:xfrm>
            <a:off x="6999435" y="3687914"/>
            <a:ext cx="387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88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B7102D-862B-4BB1-A251-96CE07667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"/>
          <a:stretch/>
        </p:blipFill>
        <p:spPr>
          <a:xfrm>
            <a:off x="6782431" y="0"/>
            <a:ext cx="5409569" cy="6885572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32" y="328798"/>
            <a:ext cx="10405872" cy="70662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31479" y="506903"/>
            <a:ext cx="882212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ПОЧЕМУ ПОСТНАУКА НЕ ВЗАИМОДЕЙСТВУЕТ С АУДИТОРИЕЙ?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8976" y="1311274"/>
            <a:ext cx="51545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Предположения: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существует проблема организационного характера. Нехватка ресурсов на ведение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соц.сетей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ввиду небольшого штата сотрудников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проблема в том, что они не до конца понимают свою целевую аудиторию, а следовательно и не могут точно выстроить правильное взаимодействие с ней, соответственно не знают, под какую аудиторию и каким образом адаптировать социальные сети</a:t>
            </a: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" y="226591"/>
            <a:ext cx="871728" cy="871728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413BC55-DBA1-4212-B2E9-9073A5B79D83}"/>
              </a:ext>
            </a:extLst>
          </p:cNvPr>
          <p:cNvCxnSpPr/>
          <p:nvPr/>
        </p:nvCxnSpPr>
        <p:spPr>
          <a:xfrm>
            <a:off x="3505200" y="5281592"/>
            <a:ext cx="0" cy="5096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D60F8A0-EC81-4F3E-9C31-71CA4F340C8C}"/>
              </a:ext>
            </a:extLst>
          </p:cNvPr>
          <p:cNvSpPr txBox="1"/>
          <p:nvPr/>
        </p:nvSpPr>
        <p:spPr>
          <a:xfrm>
            <a:off x="342905" y="5907353"/>
            <a:ext cx="6324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Мы решили задать этот вопрос создателю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Ивару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Максутову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подтвердить или опровергнуть свои предположения</a:t>
            </a:r>
          </a:p>
        </p:txBody>
      </p:sp>
    </p:spTree>
    <p:extLst>
      <p:ext uri="{BB962C8B-B14F-4D97-AF65-F5344CB8AC3E}">
        <p14:creationId xmlns:p14="http://schemas.microsoft.com/office/powerpoint/2010/main" val="256661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156878"/>
            <a:ext cx="12192000" cy="586072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6833" y="1928371"/>
            <a:ext cx="11121868" cy="4167630"/>
          </a:xfrm>
          <a:prstGeom prst="roundRect">
            <a:avLst/>
          </a:prstGeom>
          <a:solidFill>
            <a:srgbClr val="FFFFFF">
              <a:alpha val="63000"/>
            </a:srgbClr>
          </a:solidFill>
          <a:ln w="57150">
            <a:solidFill>
              <a:srgbClr val="DB6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32" y="328798"/>
            <a:ext cx="10405872" cy="706628"/>
          </a:xfrm>
          <a:prstGeom prst="rect">
            <a:avLst/>
          </a:prstGeom>
          <a:noFill/>
          <a:ln w="57150">
            <a:solidFill>
              <a:srgbClr val="DB6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31479" y="506903"/>
            <a:ext cx="882212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 ИНТЕРВЬЮ С ИВАРОМ МАКСУТОВЫМ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1625" y="2055813"/>
            <a:ext cx="624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Лично я как издатель не очень доволен тем, как мы взаимодействуем с аудиторией. Я думаю, что исторически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была не сильна в этом вопросе. Я несколько раз пытался это поменять, но, к сожалению, не удалось. Так что это является одной из целей нашего нового этапа существования, который мы сейчас разрабатываем».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«Сейчас у нас есть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временный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ММщик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и он делает базовые вещи.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Соц.сети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данный момент – не самая сильная сторона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" y="226591"/>
            <a:ext cx="871728" cy="87172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83F092A-E68F-47C0-9E47-E8EF5A382AB6}"/>
              </a:ext>
            </a:extLst>
          </p:cNvPr>
          <p:cNvCxnSpPr/>
          <p:nvPr/>
        </p:nvCxnSpPr>
        <p:spPr>
          <a:xfrm>
            <a:off x="6705600" y="3096909"/>
            <a:ext cx="9144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02E2F2-BFD2-4A94-B767-39153228793E}"/>
              </a:ext>
            </a:extLst>
          </p:cNvPr>
          <p:cNvSpPr txBox="1"/>
          <p:nvPr/>
        </p:nvSpPr>
        <p:spPr>
          <a:xfrm flipH="1">
            <a:off x="7818118" y="2773744"/>
            <a:ext cx="338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Признание проблемы плохого взаимодействия с аудиторией.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B56CA62-4415-4C37-BBFC-89D5E397337F}"/>
              </a:ext>
            </a:extLst>
          </p:cNvPr>
          <p:cNvCxnSpPr/>
          <p:nvPr/>
        </p:nvCxnSpPr>
        <p:spPr>
          <a:xfrm>
            <a:off x="6838950" y="5229389"/>
            <a:ext cx="8382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DCC0D9D-B276-445D-B011-B951B66C431A}"/>
              </a:ext>
            </a:extLst>
          </p:cNvPr>
          <p:cNvSpPr txBox="1"/>
          <p:nvPr/>
        </p:nvSpPr>
        <p:spPr>
          <a:xfrm>
            <a:off x="8261840" y="5044723"/>
            <a:ext cx="236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Нехватка ресурсов</a:t>
            </a:r>
          </a:p>
        </p:txBody>
      </p:sp>
      <p:pic>
        <p:nvPicPr>
          <p:cNvPr id="4098" name="Picture 2" descr="ÐÐ°ÑÑÐ¸Ð½ÐºÐ¸ Ð¿Ð¾ Ð·Ð°Ð¿ÑÐ¾ÑÑ Ð¸Ð²Ð°Ñ Ð¼Ð°ÐºÑÑÑ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175" y="112291"/>
            <a:ext cx="229552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8949815" y="127443"/>
            <a:ext cx="2248885" cy="2280374"/>
          </a:xfrm>
          <a:prstGeom prst="ellipse">
            <a:avLst/>
          </a:prstGeom>
          <a:noFill/>
          <a:ln w="76200">
            <a:solidFill>
              <a:srgbClr val="DB6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408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156878"/>
            <a:ext cx="12192000" cy="5860725"/>
          </a:xfrm>
          <a:prstGeom prst="rect">
            <a:avLst/>
          </a:prstGeom>
        </p:spPr>
      </p:pic>
      <p:pic>
        <p:nvPicPr>
          <p:cNvPr id="6146" name="Picture 2" descr="ÐÐ°ÑÑÐ¸Ð½ÐºÐ¸ Ð¿Ð¾ Ð·Ð°Ð¿ÑÐ¾ÑÑ Ð¸Ð²Ð°Ñ Ð¼Ð°ÐºÑÑÑÐ¾Ð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0"/>
          <a:stretch/>
        </p:blipFill>
        <p:spPr bwMode="auto">
          <a:xfrm>
            <a:off x="5727386" y="1149096"/>
            <a:ext cx="6464614" cy="57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20325" y="1371600"/>
            <a:ext cx="7880675" cy="2438400"/>
          </a:xfrm>
          <a:prstGeom prst="roundRect">
            <a:avLst/>
          </a:prstGeom>
          <a:solidFill>
            <a:srgbClr val="FFFFFF">
              <a:alpha val="90000"/>
            </a:srgbClr>
          </a:solidFill>
          <a:ln w="5715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32" y="328798"/>
            <a:ext cx="10405872" cy="706628"/>
          </a:xfrm>
          <a:prstGeom prst="rect">
            <a:avLst/>
          </a:prstGeom>
          <a:noFill/>
          <a:ln w="5715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31479" y="506903"/>
            <a:ext cx="882212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ВЫЖИМКИ ИНТЕРВЬЮ С ИВАРОМ МАКСУТОВЫМ</a:t>
            </a: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" y="226591"/>
            <a:ext cx="871728" cy="8717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1138" y="1606656"/>
            <a:ext cx="77211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«За год у нас кол-во уникальных пользователей увеличилось на 2 млн, то есть на 60% больше прошлого года. Аудитория ютуба выросла, осенью мы разделили редакцию сайта и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YouTub-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редакцию, чтобы создать формы интерактива – взаимодействия с аудиторией. Стоит отметить важность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YouTube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для нас, так как он является самостоятельной платформой, с которой мы работаем интенсивно, там мы как раз взаимодействуем с аудиторией.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0325" y="4106635"/>
            <a:ext cx="5607061" cy="2751365"/>
          </a:xfrm>
          <a:prstGeom prst="rect">
            <a:avLst/>
          </a:prstGeom>
          <a:noFill/>
          <a:ln w="5715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263038" y="4106635"/>
          <a:ext cx="5223362" cy="278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10889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156878"/>
            <a:ext cx="12192000" cy="58607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848601" y="5236439"/>
            <a:ext cx="4143384" cy="1406668"/>
          </a:xfrm>
          <a:prstGeom prst="rect">
            <a:avLst/>
          </a:prstGeom>
          <a:solidFill>
            <a:srgbClr val="FFFFFF">
              <a:alpha val="55000"/>
            </a:srgbClr>
          </a:solidFill>
          <a:ln w="5715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ÐÐ°ÑÑÐ¸Ð½ÐºÐ¸ Ð¿Ð¾ Ð·Ð°Ð¿ÑÐ¾ÑÑ Ð¸Ð²Ð°Ñ Ð¼Ð°ÐºÑÑÑÐ¾Ð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0"/>
          <a:stretch/>
        </p:blipFill>
        <p:spPr bwMode="auto">
          <a:xfrm>
            <a:off x="19306" y="1190080"/>
            <a:ext cx="6464614" cy="57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723091" y="1832277"/>
            <a:ext cx="5252684" cy="2047542"/>
          </a:xfrm>
          <a:prstGeom prst="rect">
            <a:avLst/>
          </a:prstGeom>
          <a:solidFill>
            <a:srgbClr val="FFFFFF">
              <a:alpha val="81000"/>
            </a:srgbClr>
          </a:solidFill>
          <a:ln w="5715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32" y="328798"/>
            <a:ext cx="10405872" cy="706628"/>
          </a:xfrm>
          <a:prstGeom prst="rect">
            <a:avLst/>
          </a:prstGeom>
          <a:noFill/>
          <a:ln w="5715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31479" y="506903"/>
            <a:ext cx="882212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ВЫЖИМКИ ИНТЕРВЬЮ С ИВАРОМ МАКСУТОВЫМ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23091" y="1964997"/>
            <a:ext cx="51545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«Есть аудитория, которую можно измерить по признакам демографии, географии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., а есть люди, аудитория, те кто мотивирован идеей, те кто покупает наши книжки, ходит на ивенты,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регаются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сайте,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донатят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– это аудитория. Все остальное – это трафик»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" y="226591"/>
            <a:ext cx="871728" cy="871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6B5C9A-6352-4178-926C-6A662D327D14}"/>
              </a:ext>
            </a:extLst>
          </p:cNvPr>
          <p:cNvSpPr txBox="1"/>
          <p:nvPr/>
        </p:nvSpPr>
        <p:spPr>
          <a:xfrm>
            <a:off x="7962901" y="5243070"/>
            <a:ext cx="3914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Игнорирование сети, где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бОльшая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часть аудитории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), обусловлена  тем, что важность для нас представляет лишь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2834191">
            <a:off x="6669286" y="3808289"/>
            <a:ext cx="1298752" cy="1971129"/>
          </a:xfrm>
          <a:prstGeom prst="rightArrow">
            <a:avLst/>
          </a:prstGeom>
          <a:solidFill>
            <a:srgbClr val="FF6026"/>
          </a:solidFill>
          <a:ln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1992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83" y="1072896"/>
            <a:ext cx="12192000" cy="586072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8976" y="4562293"/>
            <a:ext cx="5731522" cy="1770516"/>
          </a:xfrm>
          <a:prstGeom prst="rect">
            <a:avLst/>
          </a:prstGeom>
          <a:solidFill>
            <a:srgbClr val="FFFFFF">
              <a:alpha val="81000"/>
            </a:srgbClr>
          </a:solidFill>
          <a:ln w="5715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5023" y="1305802"/>
            <a:ext cx="5252684" cy="2898158"/>
          </a:xfrm>
          <a:prstGeom prst="rect">
            <a:avLst/>
          </a:prstGeom>
          <a:solidFill>
            <a:srgbClr val="FFFFFF">
              <a:alpha val="81000"/>
            </a:srgbClr>
          </a:solidFill>
          <a:ln w="5715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32" y="328798"/>
            <a:ext cx="10405872" cy="706628"/>
          </a:xfrm>
          <a:prstGeom prst="rect">
            <a:avLst/>
          </a:prstGeom>
          <a:noFill/>
          <a:ln w="76200">
            <a:solidFill>
              <a:srgbClr val="FF6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31479" y="506903"/>
            <a:ext cx="882212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ИНТЕРВЬЮ С ИВАРОМ МАКСУТОВЫМ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5023" y="1290874"/>
            <a:ext cx="51545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«И если говорить о проблемах, то таковая одна – это незнание собственной аудитории. То есть мы знаем трафик, всевозможные демографические срезы, но на самом деле это все мешает. Это не люди – это циферки. А вот знать людей, понимать кто они: студенты или аспиранты, любят они биологию или химию, на какие группы делятся, стоит ли в зависимости от этого создавать какие-то предложения для них, может сервисы»</a:t>
            </a: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" y="226591"/>
            <a:ext cx="871728" cy="87172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652CCF8-DE6F-450D-86A1-D36890C06289}"/>
              </a:ext>
            </a:extLst>
          </p:cNvPr>
          <p:cNvCxnSpPr/>
          <p:nvPr/>
        </p:nvCxnSpPr>
        <p:spPr>
          <a:xfrm>
            <a:off x="3200400" y="46482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2FA1352-A807-41E1-A9BB-93E8D2418616}"/>
              </a:ext>
            </a:extLst>
          </p:cNvPr>
          <p:cNvSpPr txBox="1"/>
          <p:nvPr/>
        </p:nvSpPr>
        <p:spPr>
          <a:xfrm>
            <a:off x="931479" y="5295270"/>
            <a:ext cx="4492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Вывод: </a:t>
            </a:r>
          </a:p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не до конца понимает кто ее аудитория</a:t>
            </a:r>
          </a:p>
        </p:txBody>
      </p:sp>
      <p:pic>
        <p:nvPicPr>
          <p:cNvPr id="18" name="Picture 2" descr="ÐÐ°ÑÑÐ¸Ð½ÐºÐ¸ Ð¿Ð¾ Ð·Ð°Ð¿ÑÐ¾ÑÑ Ð¸Ð²Ð°Ñ Ð¼Ð°ÐºÑÑÑ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99" y="1477894"/>
            <a:ext cx="4845108" cy="48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6253199" y="1544179"/>
            <a:ext cx="4845108" cy="4778825"/>
          </a:xfrm>
          <a:prstGeom prst="ellipse">
            <a:avLst/>
          </a:prstGeom>
          <a:noFill/>
          <a:ln w="76200">
            <a:solidFill>
              <a:srgbClr val="DB6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0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B7102D-862B-4BB1-A251-96CE07667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"/>
          <a:stretch/>
        </p:blipFill>
        <p:spPr>
          <a:xfrm>
            <a:off x="6705599" y="-1391563"/>
            <a:ext cx="5409569" cy="8693224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32" y="328798"/>
            <a:ext cx="10405872" cy="70662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31479" y="506903"/>
            <a:ext cx="882212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С ИВАРОМ МАКСУТОВЫМ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8976" y="1727015"/>
            <a:ext cx="51545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не знают, как выглядит их читатель.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разделяют понятие трафик (просмотры, уникальные пользователи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 от понятия аудитория.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Ивар утверждает, что важнее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аудитория, потому что пользователь может провести на сайте 10 секунд – и будет засчитан так же, как и тот пользователь, который, например, прослушает какой-нибудь целый курс.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" y="226591"/>
            <a:ext cx="871728" cy="8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03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9" y="-3049"/>
            <a:ext cx="4892040" cy="6858000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" y="-9426"/>
            <a:ext cx="5266944" cy="6777228"/>
          </a:xfrm>
          <a:prstGeom prst="rect">
            <a:avLst/>
          </a:prstGeom>
        </p:spPr>
      </p:pic>
      <p:pic>
        <p:nvPicPr>
          <p:cNvPr id="4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71" y="90198"/>
            <a:ext cx="4223004" cy="6729984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73" y="0"/>
            <a:ext cx="3499358" cy="6858000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865376"/>
            <a:ext cx="5411724" cy="888492"/>
          </a:xfrm>
          <a:prstGeom prst="rect">
            <a:avLst/>
          </a:prstGeom>
        </p:spPr>
      </p:pic>
      <p:pic>
        <p:nvPicPr>
          <p:cNvPr id="45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1891284"/>
            <a:ext cx="842772" cy="83667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471815" y="3208566"/>
            <a:ext cx="5244353" cy="3412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10" b="1" spc="10" dirty="0">
                <a:solidFill>
                  <a:srgbClr val="4F4F4F"/>
                </a:solidFill>
                <a:latin typeface="Arial"/>
                <a:cs typeface="Arial"/>
              </a:rPr>
              <a:t>ПОЗИЦИОНИРОВАНИЕ НА РЫНКЕ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9" y="-3049"/>
            <a:ext cx="4892040" cy="6858000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6944" cy="6777228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6" y="0"/>
            <a:ext cx="4223004" cy="6729984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73" y="0"/>
            <a:ext cx="3499358" cy="6858000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" y="4410202"/>
            <a:ext cx="8409432" cy="1728470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865376"/>
            <a:ext cx="5411724" cy="888492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1891284"/>
            <a:ext cx="842772" cy="836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B319A0-D864-4106-A40F-78DF054BACFD}"/>
              </a:ext>
            </a:extLst>
          </p:cNvPr>
          <p:cNvSpPr txBox="1"/>
          <p:nvPr/>
        </p:nvSpPr>
        <p:spPr>
          <a:xfrm>
            <a:off x="2363822" y="2889537"/>
            <a:ext cx="1982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</p:txBody>
      </p:sp>
    </p:spTree>
    <p:extLst>
      <p:ext uri="{BB962C8B-B14F-4D97-AF65-F5344CB8AC3E}">
        <p14:creationId xmlns:p14="http://schemas.microsoft.com/office/powerpoint/2010/main" val="646517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FF2B5EF4-FFF2-40B4-BE49-F238E27FC236}">
                <a16:creationId xmlns:a16="http://schemas.microsoft.com/office/drawing/2014/main" id="{D0C02665-BAF2-4421-8E52-F21CA27E1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4" y="272192"/>
            <a:ext cx="3561811" cy="584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A213F-8F34-4116-A414-D611FA73442D}"/>
              </a:ext>
            </a:extLst>
          </p:cNvPr>
          <p:cNvSpPr txBox="1"/>
          <p:nvPr/>
        </p:nvSpPr>
        <p:spPr>
          <a:xfrm>
            <a:off x="4077907" y="102914"/>
            <a:ext cx="120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2"/>
                </a:solidFill>
              </a:rPr>
              <a:t>1.0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2B518EC-7EDF-49E4-826A-BE63F3AD8316}"/>
              </a:ext>
            </a:extLst>
          </p:cNvPr>
          <p:cNvGrpSpPr/>
          <p:nvPr/>
        </p:nvGrpSpPr>
        <p:grpSpPr>
          <a:xfrm>
            <a:off x="252802" y="1026244"/>
            <a:ext cx="6189195" cy="5559564"/>
            <a:chOff x="831772" y="429606"/>
            <a:chExt cx="5098516" cy="490328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73CDF4-C285-4558-8BD0-A5BA9631C22C}"/>
                </a:ext>
              </a:extLst>
            </p:cNvPr>
            <p:cNvSpPr/>
            <p:nvPr/>
          </p:nvSpPr>
          <p:spPr>
            <a:xfrm>
              <a:off x="831772" y="429606"/>
              <a:ext cx="5098516" cy="4903287"/>
            </a:xfrm>
            <a:prstGeom prst="rect">
              <a:avLst/>
            </a:prstGeom>
            <a:solidFill>
              <a:srgbClr val="F1F1F1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E910E37-8583-403C-9166-A0E33C4EE1B7}"/>
                </a:ext>
              </a:extLst>
            </p:cNvPr>
            <p:cNvGrpSpPr/>
            <p:nvPr/>
          </p:nvGrpSpPr>
          <p:grpSpPr>
            <a:xfrm>
              <a:off x="1034201" y="668376"/>
              <a:ext cx="4896087" cy="4425746"/>
              <a:chOff x="1139405" y="309007"/>
              <a:chExt cx="4896087" cy="4425746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BCE2F15E-A78A-4BD0-AF45-E59EE350D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9405" y="4178348"/>
                <a:ext cx="565627" cy="556405"/>
              </a:xfrm>
              <a:prstGeom prst="ellips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AB07B010-F1BE-4D96-9C78-1D0DE6F02A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858" t="10346" r="12016" b="9321"/>
              <a:stretch/>
            </p:blipFill>
            <p:spPr>
              <a:xfrm>
                <a:off x="1139406" y="349360"/>
                <a:ext cx="565627" cy="565627"/>
              </a:xfrm>
              <a:prstGeom prst="flowChartConnector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F113D2-1E3B-47FE-9BA8-3D30D7E33B86}"/>
                  </a:ext>
                </a:extLst>
              </p:cNvPr>
              <p:cNvSpPr txBox="1"/>
              <p:nvPr/>
            </p:nvSpPr>
            <p:spPr>
              <a:xfrm>
                <a:off x="1808550" y="309007"/>
                <a:ext cx="4209692" cy="57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В основе проекта - </a:t>
                </a:r>
                <a:r>
                  <a:rPr lang="ru-RU" dirty="0" err="1"/>
                  <a:t>инфотейнмент</a:t>
                </a:r>
                <a:r>
                  <a:rPr lang="ru-RU" dirty="0"/>
                  <a:t> научного академического знания  (т.н. </a:t>
                </a:r>
                <a:r>
                  <a:rPr lang="ru-RU" dirty="0" err="1"/>
                  <a:t>эдютейнмент</a:t>
                </a:r>
                <a:r>
                  <a:rPr lang="ru-RU" dirty="0"/>
                  <a:t> )</a:t>
                </a:r>
              </a:p>
            </p:txBody>
          </p:sp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F73A286-BAB0-46BD-84FD-C0105B03E6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858" t="10346" r="12016" b="9321"/>
              <a:stretch/>
            </p:blipFill>
            <p:spPr>
              <a:xfrm>
                <a:off x="1139406" y="1114708"/>
                <a:ext cx="565627" cy="565627"/>
              </a:xfrm>
              <a:prstGeom prst="flowChartConnector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BB720-A469-4C49-8824-117FB0DC52ED}"/>
                  </a:ext>
                </a:extLst>
              </p:cNvPr>
              <p:cNvSpPr txBox="1"/>
              <p:nvPr/>
            </p:nvSpPr>
            <p:spPr>
              <a:xfrm>
                <a:off x="1825800" y="1206258"/>
                <a:ext cx="4209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Упор на ученых, носителях знания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D0D7F7-0789-4B35-A881-5BA6CD6339A6}"/>
                  </a:ext>
                </a:extLst>
              </p:cNvPr>
              <p:cNvSpPr txBox="1"/>
              <p:nvPr/>
            </p:nvSpPr>
            <p:spPr>
              <a:xfrm>
                <a:off x="1808550" y="2738233"/>
                <a:ext cx="4209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Видео – ключевой тип контента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47376A-ED98-469D-9CDA-960C20834BA7}"/>
                  </a:ext>
                </a:extLst>
              </p:cNvPr>
              <p:cNvSpPr txBox="1"/>
              <p:nvPr/>
            </p:nvSpPr>
            <p:spPr>
              <a:xfrm>
                <a:off x="1808550" y="3493199"/>
                <a:ext cx="4209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Нет ленты новостей</a:t>
                </a: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16073F6F-77C7-4BF7-92F4-3D46F2068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5031" y="3405400"/>
                <a:ext cx="565627" cy="556405"/>
              </a:xfrm>
              <a:prstGeom prst="ellips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5BEEE4-2319-45D1-80E4-FA16DC4D3496}"/>
                  </a:ext>
                </a:extLst>
              </p:cNvPr>
              <p:cNvSpPr txBox="1"/>
              <p:nvPr/>
            </p:nvSpPr>
            <p:spPr>
              <a:xfrm>
                <a:off x="1808550" y="4271884"/>
                <a:ext cx="4209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Нет баннерной рекламы на сайте </a:t>
                </a:r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288267FE-BC44-4D67-A790-34C1BB6645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858" t="10346" r="12016" b="9321"/>
              <a:stretch/>
            </p:blipFill>
            <p:spPr>
              <a:xfrm>
                <a:off x="1139405" y="1877397"/>
                <a:ext cx="565627" cy="565627"/>
              </a:xfrm>
              <a:prstGeom prst="flowChartConnector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318FC5-C319-450E-8B5F-4A2AEB6BCFEE}"/>
                  </a:ext>
                </a:extLst>
              </p:cNvPr>
              <p:cNvSpPr txBox="1"/>
              <p:nvPr/>
            </p:nvSpPr>
            <p:spPr>
              <a:xfrm>
                <a:off x="1808550" y="1983829"/>
                <a:ext cx="4209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Бесплатный доступ к материалам </a:t>
                </a:r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710625EA-A339-4BC8-8937-788CF08AC5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858" t="10346" r="12016" b="9321"/>
              <a:stretch/>
            </p:blipFill>
            <p:spPr>
              <a:xfrm>
                <a:off x="1139405" y="2640086"/>
                <a:ext cx="565627" cy="565627"/>
              </a:xfrm>
              <a:prstGeom prst="flowChartConnector">
                <a:avLst/>
              </a:prstGeom>
            </p:spPr>
          </p:pic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424FC2C-7F9F-46B1-8F90-10FBB3CE5959}"/>
              </a:ext>
            </a:extLst>
          </p:cNvPr>
          <p:cNvGrpSpPr/>
          <p:nvPr/>
        </p:nvGrpSpPr>
        <p:grpSpPr>
          <a:xfrm>
            <a:off x="6567659" y="45654"/>
            <a:ext cx="4713321" cy="3670961"/>
            <a:chOff x="5443258" y="305229"/>
            <a:chExt cx="4701398" cy="39087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50A1579-7F12-4CCB-876A-C71F85B56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91" t="5135"/>
            <a:stretch/>
          </p:blipFill>
          <p:spPr>
            <a:xfrm>
              <a:off x="5443258" y="870724"/>
              <a:ext cx="3013673" cy="334327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28A7530-ED04-4EA3-9E5E-EB5750900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5231" y="305229"/>
              <a:ext cx="3019425" cy="302895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AFF575-D382-49EB-82CC-9DFF548E4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5629" y="2808935"/>
            <a:ext cx="3544901" cy="35449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F7934E-9319-4D6B-BC06-12D5964E1E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72" t="6514" r="4249" b="5028"/>
          <a:stretch/>
        </p:blipFill>
        <p:spPr>
          <a:xfrm>
            <a:off x="6219908" y="4480598"/>
            <a:ext cx="4067980" cy="23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45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614BB1-278F-47E5-98A1-1FA17597D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778" r="12481"/>
          <a:stretch/>
        </p:blipFill>
        <p:spPr>
          <a:xfrm>
            <a:off x="4423" y="1821509"/>
            <a:ext cx="6878020" cy="49274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AE69C-1AD8-493A-B377-F680BC94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7700"/>
          <a:stretch/>
        </p:blipFill>
        <p:spPr>
          <a:xfrm>
            <a:off x="6546208" y="272192"/>
            <a:ext cx="5556195" cy="42291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A2C2D2-B591-45A8-970D-4055BFDDF74D}"/>
              </a:ext>
            </a:extLst>
          </p:cNvPr>
          <p:cNvSpPr/>
          <p:nvPr/>
        </p:nvSpPr>
        <p:spPr>
          <a:xfrm>
            <a:off x="2766202" y="6585808"/>
            <a:ext cx="94257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Gorgadze</a:t>
            </a:r>
            <a:r>
              <a:rPr lang="en-US" sz="1100" dirty="0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A., </a:t>
            </a:r>
            <a:r>
              <a:rPr lang="en-US" sz="1100" dirty="0" err="1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Kolycheva</a:t>
            </a:r>
            <a:r>
              <a:rPr lang="en-US" sz="1100" dirty="0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ru-RU" sz="1100" dirty="0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ideas: semantic analysis of “</a:t>
            </a:r>
            <a:r>
              <a:rPr lang="en-US" sz="1100" dirty="0" err="1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PostNauka</a:t>
            </a:r>
            <a:r>
              <a:rPr lang="en-US" sz="1100" dirty="0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materials </a:t>
            </a:r>
            <a:r>
              <a:rPr lang="ru-RU" sz="1100" dirty="0">
                <a:solidFill>
                  <a:srgbClr val="CBC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Социология науки и технологий. 2018, № 1. С. 156-164.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17B591-5085-4B1B-BC6C-4F17C4222D5D}"/>
              </a:ext>
            </a:extLst>
          </p:cNvPr>
          <p:cNvSpPr/>
          <p:nvPr/>
        </p:nvSpPr>
        <p:spPr>
          <a:xfrm>
            <a:off x="6882443" y="5024511"/>
            <a:ext cx="4973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Понятия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«история», «биология», «физика», «Россия»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являются центральными</a:t>
            </a:r>
          </a:p>
        </p:txBody>
      </p:sp>
      <p:cxnSp>
        <p:nvCxnSpPr>
          <p:cNvPr id="7" name="Соединитель: изогнутый 6">
            <a:extLst>
              <a:ext uri="{FF2B5EF4-FFF2-40B4-BE49-F238E27FC236}">
                <a16:creationId xmlns:a16="http://schemas.microsoft.com/office/drawing/2014/main" id="{B7397C94-90EC-40CD-A163-5467B4834474}"/>
              </a:ext>
            </a:extLst>
          </p:cNvPr>
          <p:cNvCxnSpPr>
            <a:cxnSpLocks/>
          </p:cNvCxnSpPr>
          <p:nvPr/>
        </p:nvCxnSpPr>
        <p:spPr>
          <a:xfrm>
            <a:off x="3816568" y="1832529"/>
            <a:ext cx="1397479" cy="1052423"/>
          </a:xfrm>
          <a:prstGeom prst="curvedConnector3">
            <a:avLst>
              <a:gd name="adj1" fmla="val 192593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изогнутый 24">
            <a:extLst>
              <a:ext uri="{FF2B5EF4-FFF2-40B4-BE49-F238E27FC236}">
                <a16:creationId xmlns:a16="http://schemas.microsoft.com/office/drawing/2014/main" id="{EF01B27F-A59A-4782-BB85-AD95F2FB0D7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477764" y="2663332"/>
            <a:ext cx="2872569" cy="121096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6014901-505F-4338-A9EB-AF6F87AC238B}"/>
              </a:ext>
            </a:extLst>
          </p:cNvPr>
          <p:cNvSpPr/>
          <p:nvPr/>
        </p:nvSpPr>
        <p:spPr>
          <a:xfrm>
            <a:off x="279064" y="1339171"/>
            <a:ext cx="5633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Диаграмма связей материалов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">
            <a:extLst>
              <a:ext uri="{FF2B5EF4-FFF2-40B4-BE49-F238E27FC236}">
                <a16:creationId xmlns:a16="http://schemas.microsoft.com/office/drawing/2014/main" id="{DFD1820B-5A70-496F-9CA5-6251E0913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4" y="272192"/>
            <a:ext cx="3561811" cy="5847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725B9ED-EF94-4572-9D10-45794A71C828}"/>
              </a:ext>
            </a:extLst>
          </p:cNvPr>
          <p:cNvSpPr txBox="1"/>
          <p:nvPr/>
        </p:nvSpPr>
        <p:spPr>
          <a:xfrm>
            <a:off x="4077907" y="102914"/>
            <a:ext cx="120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2"/>
                </a:solidFill>
              </a:rPr>
              <a:t>1.0</a:t>
            </a:r>
          </a:p>
        </p:txBody>
      </p:sp>
    </p:spTree>
    <p:extLst>
      <p:ext uri="{BB962C8B-B14F-4D97-AF65-F5344CB8AC3E}">
        <p14:creationId xmlns:p14="http://schemas.microsoft.com/office/powerpoint/2010/main" val="843294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7BE290E-EF60-4C0D-8E43-419BB034C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5922" r="4476" b="4966"/>
          <a:stretch/>
        </p:blipFill>
        <p:spPr bwMode="auto">
          <a:xfrm>
            <a:off x="5922677" y="149425"/>
            <a:ext cx="1716792" cy="167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C8E44D8-61E0-496A-B372-0D0A950812AD}"/>
              </a:ext>
            </a:extLst>
          </p:cNvPr>
          <p:cNvGrpSpPr/>
          <p:nvPr/>
        </p:nvGrpSpPr>
        <p:grpSpPr>
          <a:xfrm>
            <a:off x="7693774" y="897604"/>
            <a:ext cx="4033818" cy="4380249"/>
            <a:chOff x="7273600" y="422694"/>
            <a:chExt cx="4882024" cy="54699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83982D0-89D6-4451-9337-CD96EB384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2039" y="803663"/>
              <a:ext cx="2341634" cy="1825042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C52EF95-71BA-4A42-8BD0-B69776408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6414" y="422694"/>
              <a:ext cx="2589918" cy="190142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735D4B4-E09C-4463-A8E9-3453E8722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71" r="6253" b="5815"/>
            <a:stretch/>
          </p:blipFill>
          <p:spPr>
            <a:xfrm>
              <a:off x="9565706" y="2297378"/>
              <a:ext cx="2589918" cy="195489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9A34695-1DB8-44B4-AFA9-1CE5D48CD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6812" y="3937745"/>
              <a:ext cx="2583112" cy="1954899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3B1B1E0-6938-4B63-8B96-081150CF3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3600" y="2204203"/>
              <a:ext cx="2477488" cy="190142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800BADB-DC00-46CA-9E87-200C2A935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8434" y="3844570"/>
              <a:ext cx="2437823" cy="1901422"/>
            </a:xfrm>
            <a:prstGeom prst="rect">
              <a:avLst/>
            </a:prstGeom>
          </p:spPr>
        </p:pic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7C1E3F4-8053-4B0E-A300-EDA1769CDA59}"/>
              </a:ext>
            </a:extLst>
          </p:cNvPr>
          <p:cNvSpPr/>
          <p:nvPr/>
        </p:nvSpPr>
        <p:spPr>
          <a:xfrm>
            <a:off x="329564" y="5167477"/>
            <a:ext cx="11698703" cy="163458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5026C40-77CC-424E-8F78-8787449B03DF}"/>
              </a:ext>
            </a:extLst>
          </p:cNvPr>
          <p:cNvSpPr/>
          <p:nvPr/>
        </p:nvSpPr>
        <p:spPr>
          <a:xfrm>
            <a:off x="7296688" y="64942"/>
            <a:ext cx="4731579" cy="5590380"/>
          </a:xfrm>
          <a:prstGeom prst="rect">
            <a:avLst/>
          </a:prstGeom>
          <a:solidFill>
            <a:srgbClr val="F1F1F1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17731-0E4B-40AB-8CD2-75020E4F4F34}"/>
              </a:ext>
            </a:extLst>
          </p:cNvPr>
          <p:cNvSpPr txBox="1"/>
          <p:nvPr/>
        </p:nvSpPr>
        <p:spPr>
          <a:xfrm>
            <a:off x="329564" y="322100"/>
            <a:ext cx="6094422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КАК И ЧТО ДЕЛАЕТ ОСНОВНОЙ КОНКУРЕНТ, </a:t>
            </a:r>
            <a:r>
              <a:rPr lang="en-US" sz="2040" b="1" u="sng" dirty="0"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67D4D6-77CE-416E-871D-1192DCD2F95C}"/>
              </a:ext>
            </a:extLst>
          </p:cNvPr>
          <p:cNvSpPr/>
          <p:nvPr/>
        </p:nvSpPr>
        <p:spPr>
          <a:xfrm>
            <a:off x="329564" y="5326468"/>
            <a:ext cx="11026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«Здравствуйте, мы к вам пришли. Не вы к нам пришли, а мы. Если вы чего-то не знаете — не страшно, мы тоже, давайте разбираться вместе»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977547-35E5-4E00-AA92-7A177A397FEB}"/>
              </a:ext>
            </a:extLst>
          </p:cNvPr>
          <p:cNvSpPr/>
          <p:nvPr/>
        </p:nvSpPr>
        <p:spPr>
          <a:xfrm>
            <a:off x="6748321" y="6413918"/>
            <a:ext cx="5279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Филипп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Дзядко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главный редактор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(2015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CF5CFAA-4FF1-415F-BC40-23362F7CDEE5}"/>
              </a:ext>
            </a:extLst>
          </p:cNvPr>
          <p:cNvSpPr/>
          <p:nvPr/>
        </p:nvSpPr>
        <p:spPr>
          <a:xfrm>
            <a:off x="300023" y="4134657"/>
            <a:ext cx="6736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точка входа с любой стороны и при минимальном начальном знании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9A3053-F097-4F53-928F-4EF192F6A8F0}"/>
              </a:ext>
            </a:extLst>
          </p:cNvPr>
          <p:cNvSpPr txBox="1"/>
          <p:nvPr/>
        </p:nvSpPr>
        <p:spPr>
          <a:xfrm>
            <a:off x="966573" y="2829435"/>
            <a:ext cx="6177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наличие выбора у пользователя: аудио, подкаст, текст, видео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643D4-018A-4313-A7DE-296729AF63D3}"/>
              </a:ext>
            </a:extLst>
          </p:cNvPr>
          <p:cNvSpPr txBox="1"/>
          <p:nvPr/>
        </p:nvSpPr>
        <p:spPr>
          <a:xfrm>
            <a:off x="281315" y="3705242"/>
            <a:ext cx="443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РАБОТА С КОМЬЮНИТИ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5696DF-C31F-4813-B6DA-D7D31A95F3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74" t="3840" r="7506" b="3945"/>
          <a:stretch/>
        </p:blipFill>
        <p:spPr>
          <a:xfrm>
            <a:off x="462603" y="1356690"/>
            <a:ext cx="404720" cy="409754"/>
          </a:xfrm>
          <a:prstGeom prst="ellipse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5379C5D-EA3E-47FD-913A-CDE265790662}"/>
              </a:ext>
            </a:extLst>
          </p:cNvPr>
          <p:cNvSpPr/>
          <p:nvPr/>
        </p:nvSpPr>
        <p:spPr>
          <a:xfrm>
            <a:off x="972354" y="1372851"/>
            <a:ext cx="2611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упрощенные форматы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3C433C-86EB-4A3C-A98A-229D11A190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74" t="3840" r="7506" b="3945"/>
          <a:stretch/>
        </p:blipFill>
        <p:spPr>
          <a:xfrm>
            <a:off x="462603" y="2120898"/>
            <a:ext cx="404720" cy="409754"/>
          </a:xfrm>
          <a:prstGeom prst="ellipse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4194FE-6143-46C6-895C-39613C20D9C3}"/>
              </a:ext>
            </a:extLst>
          </p:cNvPr>
          <p:cNvSpPr/>
          <p:nvPr/>
        </p:nvSpPr>
        <p:spPr>
          <a:xfrm>
            <a:off x="976179" y="1901363"/>
            <a:ext cx="5650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конвергенция форм восприятия: звук + картинка, музыка + текст, сложные схемы + современная графика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A61472-2D84-41DB-87B4-BE695568F5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74" t="3840" r="7506" b="3945"/>
          <a:stretch/>
        </p:blipFill>
        <p:spPr>
          <a:xfrm>
            <a:off x="462603" y="2860861"/>
            <a:ext cx="404720" cy="409754"/>
          </a:xfrm>
          <a:prstGeom prst="ellipse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EF7C4B8-EDC8-4CE4-8ECC-4A37408DFAAA}"/>
              </a:ext>
            </a:extLst>
          </p:cNvPr>
          <p:cNvSpPr/>
          <p:nvPr/>
        </p:nvSpPr>
        <p:spPr>
          <a:xfrm>
            <a:off x="309366" y="4768353"/>
            <a:ext cx="6736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e-mail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рассылка, активность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соц.сетях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5F860CC-E1C7-427E-9D68-832AE3E1AB4B}"/>
              </a:ext>
            </a:extLst>
          </p:cNvPr>
          <p:cNvSpPr/>
          <p:nvPr/>
        </p:nvSpPr>
        <p:spPr>
          <a:xfrm>
            <a:off x="163733" y="6060940"/>
            <a:ext cx="11674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Главная претензия к нам: «У вас так много материалов, что мы не успеваем читать и смотреть»</a:t>
            </a:r>
          </a:p>
        </p:txBody>
      </p:sp>
    </p:spTree>
    <p:extLst>
      <p:ext uri="{BB962C8B-B14F-4D97-AF65-F5344CB8AC3E}">
        <p14:creationId xmlns:p14="http://schemas.microsoft.com/office/powerpoint/2010/main" val="4038161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24BCC8-8AC2-467E-83F2-595E21CB4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68"/>
          <a:stretch/>
        </p:blipFill>
        <p:spPr>
          <a:xfrm>
            <a:off x="171906" y="4205217"/>
            <a:ext cx="6625709" cy="2178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6FC29A-E7E6-4FF8-9687-73ABE973F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41"/>
          <a:stretch/>
        </p:blipFill>
        <p:spPr>
          <a:xfrm>
            <a:off x="7643674" y="3678853"/>
            <a:ext cx="4146637" cy="29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E8FAC-F62C-451C-A886-DE38E6933B1F}"/>
              </a:ext>
            </a:extLst>
          </p:cNvPr>
          <p:cNvSpPr txBox="1"/>
          <p:nvPr/>
        </p:nvSpPr>
        <p:spPr>
          <a:xfrm>
            <a:off x="168461" y="3554112"/>
            <a:ext cx="910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ПОСЕЩАЕМОСТЬ И ВОВЛЕЧЕННОСТЬ САЙТОВ ЗА ПОСЛЕДНИЕ 6 МЕСЯЦЕВ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</a:t>
            </a:r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ANALYTICS</a:t>
            </a:r>
            <a:endParaRPr lang="ru-RU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B1D1EC-627F-4D43-A5B5-78C28B716D15}"/>
              </a:ext>
            </a:extLst>
          </p:cNvPr>
          <p:cNvSpPr/>
          <p:nvPr/>
        </p:nvSpPr>
        <p:spPr>
          <a:xfrm>
            <a:off x="9826567" y="3743865"/>
            <a:ext cx="999584" cy="282292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Соединитель: изогнутый 13">
            <a:extLst>
              <a:ext uri="{FF2B5EF4-FFF2-40B4-BE49-F238E27FC236}">
                <a16:creationId xmlns:a16="http://schemas.microsoft.com/office/drawing/2014/main" id="{F7E0E2CF-78A4-47A5-B65E-C9A12248734F}"/>
              </a:ext>
            </a:extLst>
          </p:cNvPr>
          <p:cNvCxnSpPr>
            <a:cxnSpLocks/>
          </p:cNvCxnSpPr>
          <p:nvPr/>
        </p:nvCxnSpPr>
        <p:spPr>
          <a:xfrm rot="10800000">
            <a:off x="6719977" y="5486401"/>
            <a:ext cx="3106590" cy="1080385"/>
          </a:xfrm>
          <a:prstGeom prst="curvedConnector3">
            <a:avLst>
              <a:gd name="adj1" fmla="val 81656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CB4CBB42-7F6B-468C-89D4-242E2006838F}"/>
              </a:ext>
            </a:extLst>
          </p:cNvPr>
          <p:cNvGrpSpPr/>
          <p:nvPr/>
        </p:nvGrpSpPr>
        <p:grpSpPr>
          <a:xfrm>
            <a:off x="168461" y="133828"/>
            <a:ext cx="11648861" cy="3170060"/>
            <a:chOff x="171898" y="291215"/>
            <a:chExt cx="11648861" cy="317006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5E22797C-2BCA-48E6-99D5-5A24367E9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3692"/>
            <a:stretch/>
          </p:blipFill>
          <p:spPr>
            <a:xfrm>
              <a:off x="171898" y="1007782"/>
              <a:ext cx="6751866" cy="2296136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1F40743-522A-45BE-A726-C12485616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968"/>
            <a:stretch/>
          </p:blipFill>
          <p:spPr>
            <a:xfrm>
              <a:off x="7613228" y="776485"/>
              <a:ext cx="4207531" cy="268479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1D92D6-6956-4296-842D-DEBBA75DFCE4}"/>
                </a:ext>
              </a:extLst>
            </p:cNvPr>
            <p:cNvSpPr txBox="1"/>
            <p:nvPr/>
          </p:nvSpPr>
          <p:spPr>
            <a:xfrm>
              <a:off x="171899" y="291215"/>
              <a:ext cx="9103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ПОСЕЩАЕМОСТЬ И ВОВЛЕЧЕННОСТЬ САЙТОВ ЗА ПОСЛЕДНИЕ 6 МЕСЯЦЕВ</a:t>
              </a:r>
              <a:r>
                <a:rPr lang="en-US" b="1" baseline="-30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u="sng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ДАННЫЕ </a:t>
              </a:r>
              <a:r>
                <a:rPr lang="en-US" b="1" u="sng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SIMILARWEB</a:t>
              </a:r>
              <a:endParaRPr lang="ru-RU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C6451465-CFA6-4005-9C49-ED7146E3781C}"/>
                </a:ext>
              </a:extLst>
            </p:cNvPr>
            <p:cNvSpPr/>
            <p:nvPr/>
          </p:nvSpPr>
          <p:spPr>
            <a:xfrm>
              <a:off x="9826567" y="638355"/>
              <a:ext cx="999584" cy="2822920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" name="Соединитель: изогнутый 24">
              <a:extLst>
                <a:ext uri="{FF2B5EF4-FFF2-40B4-BE49-F238E27FC236}">
                  <a16:creationId xmlns:a16="http://schemas.microsoft.com/office/drawing/2014/main" id="{1DF78B00-CE32-43FF-8544-AF4CFE29F0C7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rot="5400000" flipH="1">
              <a:off x="7531779" y="1276061"/>
              <a:ext cx="1451051" cy="2919378"/>
            </a:xfrm>
            <a:prstGeom prst="curvedConnector4">
              <a:avLst>
                <a:gd name="adj1" fmla="val -2675"/>
                <a:gd name="adj2" fmla="val 86031"/>
              </a:avLst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9130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172DBE0-D361-4EC4-9592-8BC30B34B3CE}"/>
              </a:ext>
            </a:extLst>
          </p:cNvPr>
          <p:cNvGrpSpPr/>
          <p:nvPr/>
        </p:nvGrpSpPr>
        <p:grpSpPr>
          <a:xfrm>
            <a:off x="6977417" y="4049273"/>
            <a:ext cx="4638102" cy="2620622"/>
            <a:chOff x="211796" y="2102688"/>
            <a:chExt cx="12182475" cy="52578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55EF988-9170-4F8C-999D-C53054724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796" y="2102688"/>
              <a:ext cx="12182475" cy="5257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59A7E6C-8896-4D9E-9827-6AFD04830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3821" y="2466975"/>
              <a:ext cx="3276600" cy="96202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5712ECD-D173-426F-8EB5-0D072BCA6677}"/>
              </a:ext>
            </a:extLst>
          </p:cNvPr>
          <p:cNvGrpSpPr/>
          <p:nvPr/>
        </p:nvGrpSpPr>
        <p:grpSpPr>
          <a:xfrm>
            <a:off x="542836" y="3956491"/>
            <a:ext cx="4483075" cy="2677387"/>
            <a:chOff x="1488505" y="2907103"/>
            <a:chExt cx="8069563" cy="38581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460430A-8528-4D73-BE34-C2AB6D899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8505" y="2907103"/>
              <a:ext cx="8069563" cy="3858164"/>
            </a:xfrm>
            <a:prstGeom prst="rect">
              <a:avLst/>
            </a:prstGeom>
          </p:spPr>
        </p:pic>
        <p:pic>
          <p:nvPicPr>
            <p:cNvPr id="1026" name="Picture 2" descr="ÐÐ°ÑÑÐ¸Ð½ÐºÐ¸ Ð¿Ð¾ Ð·Ð°Ð¿ÑÐ¾ÑÑ Ð¿Ð¾ÑÑÐ½Ð°ÑÐºÐ° Ð»Ð¾Ð³Ð¾ÑÐ¸Ð¿">
              <a:extLst>
                <a:ext uri="{FF2B5EF4-FFF2-40B4-BE49-F238E27FC236}">
                  <a16:creationId xmlns:a16="http://schemas.microsoft.com/office/drawing/2014/main" id="{F15B8906-B82E-4AFC-951D-93C89E381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244" y="3221734"/>
              <a:ext cx="2507411" cy="414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CED264D-8BCE-409D-93AE-376B3F88E5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191"/>
          <a:stretch/>
        </p:blipFill>
        <p:spPr>
          <a:xfrm>
            <a:off x="1293826" y="1742366"/>
            <a:ext cx="9604348" cy="2112255"/>
          </a:xfrm>
          <a:prstGeom prst="rect">
            <a:avLst/>
          </a:prstGeom>
        </p:spPr>
      </p:pic>
      <p:cxnSp>
        <p:nvCxnSpPr>
          <p:cNvPr id="21" name="Соединитель: изогнутый 20">
            <a:extLst>
              <a:ext uri="{FF2B5EF4-FFF2-40B4-BE49-F238E27FC236}">
                <a16:creationId xmlns:a16="http://schemas.microsoft.com/office/drawing/2014/main" id="{4A4AD741-8F2C-4B7F-B087-C9ED6F1C76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14584" y="3191775"/>
            <a:ext cx="2480178" cy="1463013"/>
          </a:xfrm>
          <a:prstGeom prst="curvedConnector3">
            <a:avLst>
              <a:gd name="adj1" fmla="val 40609"/>
            </a:avLst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Соединитель: изогнутый 1028">
            <a:extLst>
              <a:ext uri="{FF2B5EF4-FFF2-40B4-BE49-F238E27FC236}">
                <a16:creationId xmlns:a16="http://schemas.microsoft.com/office/drawing/2014/main" id="{E4E00E0D-24DE-4315-89E4-638E8A6F4777}"/>
              </a:ext>
            </a:extLst>
          </p:cNvPr>
          <p:cNvCxnSpPr>
            <a:cxnSpLocks/>
          </p:cNvCxnSpPr>
          <p:nvPr/>
        </p:nvCxnSpPr>
        <p:spPr>
          <a:xfrm>
            <a:off x="8511590" y="3191777"/>
            <a:ext cx="1624448" cy="122326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B6685A2-0961-4CEF-B852-1E5D3AEDB06B}"/>
              </a:ext>
            </a:extLst>
          </p:cNvPr>
          <p:cNvSpPr txBox="1"/>
          <p:nvPr/>
        </p:nvSpPr>
        <p:spPr>
          <a:xfrm>
            <a:off x="3594059" y="263236"/>
            <a:ext cx="500388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ИСТОЧНИКИ ТРАФИКА</a:t>
            </a:r>
          </a:p>
        </p:txBody>
      </p:sp>
      <p:cxnSp>
        <p:nvCxnSpPr>
          <p:cNvPr id="78" name="Соединитель: изогнутый 77">
            <a:extLst>
              <a:ext uri="{FF2B5EF4-FFF2-40B4-BE49-F238E27FC236}">
                <a16:creationId xmlns:a16="http://schemas.microsoft.com/office/drawing/2014/main" id="{283D3B2F-4DD0-4A58-B706-648EF3A11D4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07104" y="778671"/>
            <a:ext cx="2424020" cy="2019822"/>
          </a:xfrm>
          <a:prstGeom prst="curvedConnector3">
            <a:avLst>
              <a:gd name="adj1" fmla="val 20818"/>
            </a:avLst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: изогнутый 80">
            <a:extLst>
              <a:ext uri="{FF2B5EF4-FFF2-40B4-BE49-F238E27FC236}">
                <a16:creationId xmlns:a16="http://schemas.microsoft.com/office/drawing/2014/main" id="{5BAB56C9-5B32-46F7-A710-CC6E464DCC0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71888" y="837909"/>
            <a:ext cx="1265786" cy="1147313"/>
          </a:xfrm>
          <a:prstGeom prst="curvedConnector3">
            <a:avLst>
              <a:gd name="adj1" fmla="val 74534"/>
            </a:avLst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оединитель: изогнутый 82">
            <a:extLst>
              <a:ext uri="{FF2B5EF4-FFF2-40B4-BE49-F238E27FC236}">
                <a16:creationId xmlns:a16="http://schemas.microsoft.com/office/drawing/2014/main" id="{DCF33D22-1E9B-47E5-B5B7-B7FC7CE816B5}"/>
              </a:ext>
            </a:extLst>
          </p:cNvPr>
          <p:cNvCxnSpPr>
            <a:cxnSpLocks/>
          </p:cNvCxnSpPr>
          <p:nvPr/>
        </p:nvCxnSpPr>
        <p:spPr>
          <a:xfrm>
            <a:off x="5331124" y="778671"/>
            <a:ext cx="2656936" cy="1414835"/>
          </a:xfrm>
          <a:prstGeom prst="curvedConnector3">
            <a:avLst>
              <a:gd name="adj1" fmla="val 90260"/>
            </a:avLst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261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BE05AC-A0A2-4CFF-97B2-689C8569E420}"/>
              </a:ext>
            </a:extLst>
          </p:cNvPr>
          <p:cNvSpPr/>
          <p:nvPr/>
        </p:nvSpPr>
        <p:spPr>
          <a:xfrm>
            <a:off x="7523747" y="-1408"/>
            <a:ext cx="4668253" cy="6858000"/>
          </a:xfrm>
          <a:prstGeom prst="rect">
            <a:avLst/>
          </a:prstGeom>
          <a:solidFill>
            <a:srgbClr val="F6C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19" name="Группа 9218">
            <a:extLst>
              <a:ext uri="{FF2B5EF4-FFF2-40B4-BE49-F238E27FC236}">
                <a16:creationId xmlns:a16="http://schemas.microsoft.com/office/drawing/2014/main" id="{34679AAE-F5F2-43BB-ABD4-EBBF2186153D}"/>
              </a:ext>
            </a:extLst>
          </p:cNvPr>
          <p:cNvGrpSpPr/>
          <p:nvPr/>
        </p:nvGrpSpPr>
        <p:grpSpPr>
          <a:xfrm>
            <a:off x="355983" y="108289"/>
            <a:ext cx="5368541" cy="1754326"/>
            <a:chOff x="355984" y="108289"/>
            <a:chExt cx="4897502" cy="1754326"/>
          </a:xfrm>
        </p:grpSpPr>
        <p:pic>
          <p:nvPicPr>
            <p:cNvPr id="2" name="Image">
              <a:extLst>
                <a:ext uri="{FF2B5EF4-FFF2-40B4-BE49-F238E27FC236}">
                  <a16:creationId xmlns:a16="http://schemas.microsoft.com/office/drawing/2014/main" id="{D0C02665-BAF2-4421-8E52-F21CA27E1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84" y="272192"/>
              <a:ext cx="3561811" cy="58477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7A213F-8F34-4116-A414-D611FA73442D}"/>
                </a:ext>
              </a:extLst>
            </p:cNvPr>
            <p:cNvSpPr txBox="1"/>
            <p:nvPr/>
          </p:nvSpPr>
          <p:spPr>
            <a:xfrm>
              <a:off x="4121041" y="108289"/>
              <a:ext cx="113244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2.0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2D4205-02CC-4E9C-8D84-02FC88882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4" t="3840" r="7506" b="3945"/>
          <a:stretch/>
        </p:blipFill>
        <p:spPr>
          <a:xfrm>
            <a:off x="8025800" y="3244334"/>
            <a:ext cx="404720" cy="409754"/>
          </a:xfrm>
          <a:prstGeom prst="ellipse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35EB76-DF56-4636-9919-36D6105E216B}"/>
              </a:ext>
            </a:extLst>
          </p:cNvPr>
          <p:cNvSpPr/>
          <p:nvPr/>
        </p:nvSpPr>
        <p:spPr>
          <a:xfrm>
            <a:off x="7820526" y="5303862"/>
            <a:ext cx="4251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нас не так важны с</a:t>
            </a: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оцмедиа, мы больше сфокусированы на создании качественного контента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3A7668-EF64-4A72-B053-654EEC0206A5}"/>
              </a:ext>
            </a:extLst>
          </p:cNvPr>
          <p:cNvSpPr/>
          <p:nvPr/>
        </p:nvSpPr>
        <p:spPr>
          <a:xfrm>
            <a:off x="8600532" y="3244334"/>
            <a:ext cx="3331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Фокус на ученых -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const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BC6426-C4EE-49C0-BD31-A87236F5D7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4" t="3840" r="7506" b="3945"/>
          <a:stretch/>
        </p:blipFill>
        <p:spPr>
          <a:xfrm>
            <a:off x="8025800" y="3902959"/>
            <a:ext cx="404720" cy="409754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79520D-DCD9-480D-AFFB-33653779E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4" t="3840" r="7506" b="3945"/>
          <a:stretch/>
        </p:blipFill>
        <p:spPr>
          <a:xfrm>
            <a:off x="8025800" y="4561584"/>
            <a:ext cx="404720" cy="409754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E26271-33A4-4564-B820-B36A9BB6E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32" r="17852" b="5245"/>
          <a:stretch/>
        </p:blipFill>
        <p:spPr>
          <a:xfrm>
            <a:off x="7523747" y="1408"/>
            <a:ext cx="4668253" cy="29964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601571-4F30-40F0-BB99-35A5910BDDC4}"/>
              </a:ext>
            </a:extLst>
          </p:cNvPr>
          <p:cNvSpPr txBox="1"/>
          <p:nvPr/>
        </p:nvSpPr>
        <p:spPr>
          <a:xfrm>
            <a:off x="354635" y="6284544"/>
            <a:ext cx="6521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* 11 июня 2019 г.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объявили о поиске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SMM-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менеджера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FD4CDB0-62D5-4CF3-A931-6787A71AA7D9}"/>
              </a:ext>
            </a:extLst>
          </p:cNvPr>
          <p:cNvSpPr/>
          <p:nvPr/>
        </p:nvSpPr>
        <p:spPr>
          <a:xfrm>
            <a:off x="8600532" y="3786075"/>
            <a:ext cx="3331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Есть научное комьюнити, но нет читательского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690A1AE-49FE-4F30-939D-E8EE0D95EA0D}"/>
              </a:ext>
            </a:extLst>
          </p:cNvPr>
          <p:cNvSpPr/>
          <p:nvPr/>
        </p:nvSpPr>
        <p:spPr>
          <a:xfrm>
            <a:off x="8600532" y="4441781"/>
            <a:ext cx="3331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Анимация как перспективный формат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0FE669-0EC5-46D5-ABB0-F4203BB27D6D}"/>
              </a:ext>
            </a:extLst>
          </p:cNvPr>
          <p:cNvSpPr txBox="1"/>
          <p:nvPr/>
        </p:nvSpPr>
        <p:spPr>
          <a:xfrm>
            <a:off x="315879" y="1115840"/>
            <a:ext cx="652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24 мая 2019 г.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ПостНауке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исполнилось 7 лет – объявлено обновление проекта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F6EAF3-D1DC-4D1B-A978-B8AD1DA90B22}"/>
              </a:ext>
            </a:extLst>
          </p:cNvPr>
          <p:cNvSpPr txBox="1"/>
          <p:nvPr/>
        </p:nvSpPr>
        <p:spPr>
          <a:xfrm>
            <a:off x="592605" y="1854298"/>
            <a:ext cx="652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 проекту присоединился филантроп и популяризатор науки Роман Авдеев. Он вложит в него 100 млн рублей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824F95C-84C6-46BF-BF1D-625B80907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10" t="4772" r="5056" b="4531"/>
          <a:stretch/>
        </p:blipFill>
        <p:spPr>
          <a:xfrm>
            <a:off x="315879" y="2730257"/>
            <a:ext cx="553452" cy="565032"/>
          </a:xfrm>
          <a:prstGeom prst="ellipse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0D03BB5-43B0-4B18-86EE-A8008A00408A}"/>
              </a:ext>
            </a:extLst>
          </p:cNvPr>
          <p:cNvSpPr/>
          <p:nvPr/>
        </p:nvSpPr>
        <p:spPr>
          <a:xfrm>
            <a:off x="935981" y="26858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обновление сайта (появятся опции активности для пользователей)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2D6B0D4-4923-4C19-A257-5F389C86449B}"/>
              </a:ext>
            </a:extLst>
          </p:cNvPr>
          <p:cNvSpPr/>
          <p:nvPr/>
        </p:nvSpPr>
        <p:spPr>
          <a:xfrm>
            <a:off x="971879" y="33869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лаборатория для регулярных исследований в области научной коммуникации и социологии знания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F35F517-96FF-47C1-BDCF-5BB51B759EE2}"/>
              </a:ext>
            </a:extLst>
          </p:cNvPr>
          <p:cNvSpPr/>
          <p:nvPr/>
        </p:nvSpPr>
        <p:spPr>
          <a:xfrm>
            <a:off x="971879" y="55341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над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подкастами,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перезапуск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проекта «Библиотека «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ПостНауки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429C59-C7F1-43DE-9028-EB0B1BB3FC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10" t="4772" r="5056" b="4531"/>
          <a:stretch/>
        </p:blipFill>
        <p:spPr>
          <a:xfrm>
            <a:off x="342695" y="4856898"/>
            <a:ext cx="553452" cy="565032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E231345-07FB-48AE-B5B4-AD1BB22DC4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10" t="4772" r="5056" b="4531"/>
          <a:stretch/>
        </p:blipFill>
        <p:spPr>
          <a:xfrm>
            <a:off x="333421" y="3427592"/>
            <a:ext cx="553452" cy="565032"/>
          </a:xfrm>
          <a:prstGeom prst="ellipse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544D1EF-CCD8-49C9-99C5-8E23932448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10" t="4772" r="5056" b="4531"/>
          <a:stretch/>
        </p:blipFill>
        <p:spPr>
          <a:xfrm>
            <a:off x="344061" y="4124927"/>
            <a:ext cx="553452" cy="565032"/>
          </a:xfrm>
          <a:prstGeom prst="ellipse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1186167-3CEF-433E-BF98-60B8FEA2CEEE}"/>
              </a:ext>
            </a:extLst>
          </p:cNvPr>
          <p:cNvSpPr/>
          <p:nvPr/>
        </p:nvSpPr>
        <p:spPr>
          <a:xfrm>
            <a:off x="971879" y="4219774"/>
            <a:ext cx="363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запуск мобильного приложения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BF6CA36-5EB0-4316-8467-9763D61EF38E}"/>
              </a:ext>
            </a:extLst>
          </p:cNvPr>
          <p:cNvSpPr/>
          <p:nvPr/>
        </p:nvSpPr>
        <p:spPr>
          <a:xfrm>
            <a:off x="971879" y="48134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над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формированием активного комьюнити подписчиков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6756FDE-B505-4207-845E-A293463C2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10" t="4772" r="5056" b="4531"/>
          <a:stretch/>
        </p:blipFill>
        <p:spPr>
          <a:xfrm>
            <a:off x="354635" y="5534110"/>
            <a:ext cx="553452" cy="565032"/>
          </a:xfrm>
          <a:prstGeom prst="ellipse">
            <a:avLst/>
          </a:prstGeom>
        </p:spPr>
      </p:pic>
      <p:cxnSp>
        <p:nvCxnSpPr>
          <p:cNvPr id="9216" name="Прямая соединительная линия 9215">
            <a:extLst>
              <a:ext uri="{FF2B5EF4-FFF2-40B4-BE49-F238E27FC236}">
                <a16:creationId xmlns:a16="http://schemas.microsoft.com/office/drawing/2014/main" id="{6C196140-E952-4B68-A7CE-FDB4E11D89CF}"/>
              </a:ext>
            </a:extLst>
          </p:cNvPr>
          <p:cNvCxnSpPr>
            <a:cxnSpLocks/>
          </p:cNvCxnSpPr>
          <p:nvPr/>
        </p:nvCxnSpPr>
        <p:spPr>
          <a:xfrm flipV="1">
            <a:off x="315879" y="6585808"/>
            <a:ext cx="6939163" cy="37291"/>
          </a:xfrm>
          <a:prstGeom prst="line">
            <a:avLst/>
          </a:prstGeom>
          <a:ln w="38100">
            <a:solidFill>
              <a:srgbClr val="EA6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996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AEB7CA8-BD02-48E5-914A-5E585609A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" t="1590"/>
          <a:stretch/>
        </p:blipFill>
        <p:spPr>
          <a:xfrm>
            <a:off x="7597458" y="822629"/>
            <a:ext cx="2430758" cy="237901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8ADC462-89BA-4B83-ADBD-6A0F6D84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0" r="6364"/>
          <a:stretch/>
        </p:blipFill>
        <p:spPr>
          <a:xfrm>
            <a:off x="8531403" y="1949036"/>
            <a:ext cx="3679126" cy="23197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088591-83A1-46CA-9D08-77B32465311E}"/>
              </a:ext>
            </a:extLst>
          </p:cNvPr>
          <p:cNvSpPr txBox="1"/>
          <p:nvPr/>
        </p:nvSpPr>
        <p:spPr>
          <a:xfrm>
            <a:off x="289082" y="5546769"/>
            <a:ext cx="665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Варианты прихода: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Через поиск по ученому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Прямой переход на сайт 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1453A-132D-44EB-B5D5-098D96578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8" t="3845" r="3660" b="6748"/>
          <a:stretch/>
        </p:blipFill>
        <p:spPr>
          <a:xfrm>
            <a:off x="7125785" y="4195130"/>
            <a:ext cx="4355356" cy="231970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81415CA-ACCF-4ED4-8F4B-EA18B7E00A6C}"/>
              </a:ext>
            </a:extLst>
          </p:cNvPr>
          <p:cNvSpPr txBox="1"/>
          <p:nvPr/>
        </p:nvSpPr>
        <p:spPr>
          <a:xfrm>
            <a:off x="466797" y="301086"/>
            <a:ext cx="8064605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СЦЕНАРИЙ 1. КОМЬЮНИТИ ВОКРУГ СТАРОГО ФОРМАТА КОНТЕНТА</a:t>
            </a:r>
          </a:p>
        </p:txBody>
      </p:sp>
      <p:grpSp>
        <p:nvGrpSpPr>
          <p:cNvPr id="4107" name="Группа 4106">
            <a:extLst>
              <a:ext uri="{FF2B5EF4-FFF2-40B4-BE49-F238E27FC236}">
                <a16:creationId xmlns:a16="http://schemas.microsoft.com/office/drawing/2014/main" id="{2E409BCB-E521-45BA-8B98-3DE974A0FDCE}"/>
              </a:ext>
            </a:extLst>
          </p:cNvPr>
          <p:cNvGrpSpPr/>
          <p:nvPr/>
        </p:nvGrpSpPr>
        <p:grpSpPr>
          <a:xfrm>
            <a:off x="466798" y="2328691"/>
            <a:ext cx="6368572" cy="2778147"/>
            <a:chOff x="610197" y="1310774"/>
            <a:chExt cx="6368572" cy="277814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FBB28-DDA8-4253-BD49-855A5A2D09A6}"/>
                </a:ext>
              </a:extLst>
            </p:cNvPr>
            <p:cNvSpPr txBox="1"/>
            <p:nvPr/>
          </p:nvSpPr>
          <p:spPr>
            <a:xfrm>
              <a:off x="621102" y="1406094"/>
              <a:ext cx="3063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1. КОНТЕНТ КАК ПРОДУКТ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AAFBD-B2D4-4D30-828C-21E0D2716957}"/>
                </a:ext>
              </a:extLst>
            </p:cNvPr>
            <p:cNvSpPr txBox="1"/>
            <p:nvPr/>
          </p:nvSpPr>
          <p:spPr>
            <a:xfrm>
              <a:off x="610197" y="2026946"/>
              <a:ext cx="4799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2. Акцент на ученом или известном человеке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E74F9B-84A6-4C47-B73A-5A0333F6E59C}"/>
                </a:ext>
              </a:extLst>
            </p:cNvPr>
            <p:cNvSpPr txBox="1"/>
            <p:nvPr/>
          </p:nvSpPr>
          <p:spPr>
            <a:xfrm>
              <a:off x="612870" y="2656788"/>
              <a:ext cx="6365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3. Аудитория приходит посмотреть на конкретного человека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2F45E8-9E4A-4EAB-A446-EC69C1734E5F}"/>
                </a:ext>
              </a:extLst>
            </p:cNvPr>
            <p:cNvSpPr txBox="1"/>
            <p:nvPr/>
          </p:nvSpPr>
          <p:spPr>
            <a:xfrm>
              <a:off x="610197" y="3255832"/>
              <a:ext cx="6028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4. Чтобы сохранить аудиторию необходимо много материала с этим конкретным человеком</a:t>
              </a:r>
            </a:p>
          </p:txBody>
        </p:sp>
        <p:cxnSp>
          <p:nvCxnSpPr>
            <p:cNvPr id="4097" name="Соединитель: уступ 4096">
              <a:extLst>
                <a:ext uri="{FF2B5EF4-FFF2-40B4-BE49-F238E27FC236}">
                  <a16:creationId xmlns:a16="http://schemas.microsoft.com/office/drawing/2014/main" id="{2B993A9D-1290-49C3-80AE-F3A784ADC66C}"/>
                </a:ext>
              </a:extLst>
            </p:cNvPr>
            <p:cNvCxnSpPr>
              <a:cxnSpLocks/>
            </p:cNvCxnSpPr>
            <p:nvPr/>
          </p:nvCxnSpPr>
          <p:spPr>
            <a:xfrm>
              <a:off x="960863" y="1310774"/>
              <a:ext cx="5635092" cy="2778147"/>
            </a:xfrm>
            <a:prstGeom prst="bentConnector3">
              <a:avLst>
                <a:gd name="adj1" fmla="val -8478"/>
              </a:avLst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13" name="Соединитель: изогнутый 4112">
            <a:extLst>
              <a:ext uri="{FF2B5EF4-FFF2-40B4-BE49-F238E27FC236}">
                <a16:creationId xmlns:a16="http://schemas.microsoft.com/office/drawing/2014/main" id="{FF73B8E0-C1F3-487B-9D08-3AD7430B7031}"/>
              </a:ext>
            </a:extLst>
          </p:cNvPr>
          <p:cNvCxnSpPr>
            <a:cxnSpLocks/>
          </p:cNvCxnSpPr>
          <p:nvPr/>
        </p:nvCxnSpPr>
        <p:spPr>
          <a:xfrm>
            <a:off x="6419552" y="4509869"/>
            <a:ext cx="2597488" cy="1996536"/>
          </a:xfrm>
          <a:prstGeom prst="curvedConnector4">
            <a:avLst>
              <a:gd name="adj1" fmla="val 8081"/>
              <a:gd name="adj2" fmla="val 107993"/>
            </a:avLst>
          </a:prstGeom>
          <a:ln w="5715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0" name="Соединитель: изогнутый 4119">
            <a:extLst>
              <a:ext uri="{FF2B5EF4-FFF2-40B4-BE49-F238E27FC236}">
                <a16:creationId xmlns:a16="http://schemas.microsoft.com/office/drawing/2014/main" id="{4B595625-1CCF-46A7-AC12-1E65E8FD41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52624" y="1451292"/>
            <a:ext cx="1823081" cy="1732687"/>
          </a:xfrm>
          <a:prstGeom prst="curvedConnector3">
            <a:avLst/>
          </a:prstGeom>
          <a:ln w="5715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486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F088591-83A1-46CA-9D08-77B32465311E}"/>
              </a:ext>
            </a:extLst>
          </p:cNvPr>
          <p:cNvSpPr txBox="1"/>
          <p:nvPr/>
        </p:nvSpPr>
        <p:spPr>
          <a:xfrm>
            <a:off x="2526955" y="1072994"/>
            <a:ext cx="665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ВАРИАНТЫ ПРИХОДА АУДИТОРИИ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1415CA-ACCF-4ED4-8F4B-EA18B7E00A6C}"/>
              </a:ext>
            </a:extLst>
          </p:cNvPr>
          <p:cNvSpPr txBox="1"/>
          <p:nvPr/>
        </p:nvSpPr>
        <p:spPr>
          <a:xfrm>
            <a:off x="466797" y="301086"/>
            <a:ext cx="8064605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СЦЕНАРИЙ 1. КОМЬЮНИТИ ВОКРУГ СТАРОГО ФОРМАТА КОНТЕНТА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AED5DA0-8813-4AA8-A6A3-2E057E44CFAC}"/>
              </a:ext>
            </a:extLst>
          </p:cNvPr>
          <p:cNvGrpSpPr/>
          <p:nvPr/>
        </p:nvGrpSpPr>
        <p:grpSpPr>
          <a:xfrm>
            <a:off x="1702019" y="1568270"/>
            <a:ext cx="2642132" cy="1860730"/>
            <a:chOff x="751525" y="4111670"/>
            <a:chExt cx="1847295" cy="1973179"/>
          </a:xfrm>
        </p:grpSpPr>
        <p:sp>
          <p:nvSpPr>
            <p:cNvPr id="4" name="Блок-схема: узел 3">
              <a:extLst>
                <a:ext uri="{FF2B5EF4-FFF2-40B4-BE49-F238E27FC236}">
                  <a16:creationId xmlns:a16="http://schemas.microsoft.com/office/drawing/2014/main" id="{E8705B4F-3AA6-4587-9617-B68B5433CB4F}"/>
                </a:ext>
              </a:extLst>
            </p:cNvPr>
            <p:cNvSpPr/>
            <p:nvPr/>
          </p:nvSpPr>
          <p:spPr>
            <a:xfrm>
              <a:off x="751525" y="4111670"/>
              <a:ext cx="1847295" cy="1973179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A66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F3748BF8-E903-4F7D-906D-6938B3CD4387}"/>
                </a:ext>
              </a:extLst>
            </p:cNvPr>
            <p:cNvSpPr/>
            <p:nvPr/>
          </p:nvSpPr>
          <p:spPr>
            <a:xfrm>
              <a:off x="795075" y="4364470"/>
              <a:ext cx="1760195" cy="1566607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ЧЕРЕЗ ПОИСКОВЫЙ ЗАПРОС ПО КОНКРЕТНОМУ УЧЕНОМУ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9374642-D38E-4D57-91F9-6058D334F73C}"/>
              </a:ext>
            </a:extLst>
          </p:cNvPr>
          <p:cNvGrpSpPr/>
          <p:nvPr/>
        </p:nvGrpSpPr>
        <p:grpSpPr>
          <a:xfrm>
            <a:off x="7363975" y="1568270"/>
            <a:ext cx="2642133" cy="1860730"/>
            <a:chOff x="751525" y="4111670"/>
            <a:chExt cx="1847296" cy="1973179"/>
          </a:xfrm>
        </p:grpSpPr>
        <p:sp>
          <p:nvSpPr>
            <p:cNvPr id="22" name="Блок-схема: узел 21">
              <a:extLst>
                <a:ext uri="{FF2B5EF4-FFF2-40B4-BE49-F238E27FC236}">
                  <a16:creationId xmlns:a16="http://schemas.microsoft.com/office/drawing/2014/main" id="{B800226A-AE6A-462B-90A1-67F2EF91F5F5}"/>
                </a:ext>
              </a:extLst>
            </p:cNvPr>
            <p:cNvSpPr/>
            <p:nvPr/>
          </p:nvSpPr>
          <p:spPr>
            <a:xfrm>
              <a:off x="751525" y="4111670"/>
              <a:ext cx="1847295" cy="1973179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A66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25A008A-6BC5-4101-8D95-AE3680D7DA17}"/>
                </a:ext>
              </a:extLst>
            </p:cNvPr>
            <p:cNvSpPr/>
            <p:nvPr/>
          </p:nvSpPr>
          <p:spPr>
            <a:xfrm>
              <a:off x="751525" y="4755564"/>
              <a:ext cx="1847296" cy="685391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ПРЯМОЙ ПЕРЕХОД НА САЙТ </a:t>
              </a:r>
            </a:p>
          </p:txBody>
        </p:sp>
      </p:grpSp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D7F0F026-881B-471F-AFBC-E4983C8ED60D}"/>
              </a:ext>
            </a:extLst>
          </p:cNvPr>
          <p:cNvCxnSpPr>
            <a:stCxn id="21" idx="2"/>
          </p:cNvCxnSpPr>
          <p:nvPr/>
        </p:nvCxnSpPr>
        <p:spPr>
          <a:xfrm rot="5400000">
            <a:off x="4872059" y="1219774"/>
            <a:ext cx="790231" cy="1173779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Соединитель: изогнутый 10">
            <a:extLst>
              <a:ext uri="{FF2B5EF4-FFF2-40B4-BE49-F238E27FC236}">
                <a16:creationId xmlns:a16="http://schemas.microsoft.com/office/drawing/2014/main" id="{6FA5E554-2450-4D58-AD6A-232D35DBC954}"/>
              </a:ext>
            </a:extLst>
          </p:cNvPr>
          <p:cNvCxnSpPr>
            <a:stCxn id="21" idx="2"/>
          </p:cNvCxnSpPr>
          <p:nvPr/>
        </p:nvCxnSpPr>
        <p:spPr>
          <a:xfrm rot="16200000" flipH="1">
            <a:off x="6087248" y="1178363"/>
            <a:ext cx="802263" cy="1268632"/>
          </a:xfrm>
          <a:prstGeom prst="curvedConnector2">
            <a:avLst/>
          </a:prstGeom>
          <a:ln w="57150">
            <a:solidFill>
              <a:srgbClr val="EA6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7CC87A-DD15-4E3B-99D4-3F1BF5B93B8E}"/>
              </a:ext>
            </a:extLst>
          </p:cNvPr>
          <p:cNvSpPr txBox="1"/>
          <p:nvPr/>
        </p:nvSpPr>
        <p:spPr>
          <a:xfrm>
            <a:off x="1169068" y="3658725"/>
            <a:ext cx="985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Аудитория – либо специалисты, либо заинтересованы сферой, которую представляет ученый. 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78C37B4-3842-4CDB-988E-D46B4AD9F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4" t="3840" r="7506" b="3945"/>
          <a:stretch/>
        </p:blipFill>
        <p:spPr>
          <a:xfrm>
            <a:off x="466797" y="4431803"/>
            <a:ext cx="404720" cy="409754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D3C4455-1148-45E7-ABC0-8EEDFE951BA0}"/>
              </a:ext>
            </a:extLst>
          </p:cNvPr>
          <p:cNvSpPr txBox="1"/>
          <p:nvPr/>
        </p:nvSpPr>
        <p:spPr>
          <a:xfrm>
            <a:off x="871517" y="4313515"/>
            <a:ext cx="10853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 дополнительный канал связи – е-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mail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рассылка,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которая бы оповещала о выходе новых материалов по интересуемой теме. Также, в рассылке можно предлагать подборку старых материалов по релевантной тематике.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9BFE070-E6DB-4C46-B7F4-64BC2D460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4" t="3840" r="7506" b="3945"/>
          <a:stretch/>
        </p:blipFill>
        <p:spPr>
          <a:xfrm>
            <a:off x="466797" y="5375444"/>
            <a:ext cx="404720" cy="409754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F2511E9-7E5B-404A-B2FE-14B8B5FF7CDD}"/>
              </a:ext>
            </a:extLst>
          </p:cNvPr>
          <p:cNvSpPr txBox="1"/>
          <p:nvPr/>
        </p:nvSpPr>
        <p:spPr>
          <a:xfrm>
            <a:off x="871517" y="5279900"/>
            <a:ext cx="1085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мобильное приложение со структурированной лентой по выбранным пользователям темам.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28A519-54FA-4300-A36E-764CF939B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4" t="3840" r="7506" b="3945"/>
          <a:stretch/>
        </p:blipFill>
        <p:spPr>
          <a:xfrm>
            <a:off x="466797" y="6147160"/>
            <a:ext cx="404720" cy="409754"/>
          </a:xfrm>
          <a:prstGeom prst="ellipse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628F568-A608-4980-A35C-1916A7FB1455}"/>
              </a:ext>
            </a:extLst>
          </p:cNvPr>
          <p:cNvSpPr txBox="1"/>
          <p:nvPr/>
        </p:nvSpPr>
        <p:spPr>
          <a:xfrm>
            <a:off x="871517" y="5938263"/>
            <a:ext cx="10853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Вовлеченность на сайте.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Например, регистрация пользователей и возможность достигать определенного статуса при выполнении следующих действий – просмотра видео, выполнения тестов и т.д.</a:t>
            </a:r>
          </a:p>
        </p:txBody>
      </p:sp>
    </p:spTree>
    <p:extLst>
      <p:ext uri="{BB962C8B-B14F-4D97-AF65-F5344CB8AC3E}">
        <p14:creationId xmlns:p14="http://schemas.microsoft.com/office/powerpoint/2010/main" val="308908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Группа 4106">
            <a:extLst>
              <a:ext uri="{FF2B5EF4-FFF2-40B4-BE49-F238E27FC236}">
                <a16:creationId xmlns:a16="http://schemas.microsoft.com/office/drawing/2014/main" id="{2E409BCB-E521-45BA-8B98-3DE974A0FDCE}"/>
              </a:ext>
            </a:extLst>
          </p:cNvPr>
          <p:cNvGrpSpPr/>
          <p:nvPr/>
        </p:nvGrpSpPr>
        <p:grpSpPr>
          <a:xfrm>
            <a:off x="466798" y="2232439"/>
            <a:ext cx="7834990" cy="2905046"/>
            <a:chOff x="610198" y="1310774"/>
            <a:chExt cx="6544431" cy="280402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FBB28-DDA8-4253-BD49-855A5A2D09A6}"/>
                </a:ext>
              </a:extLst>
            </p:cNvPr>
            <p:cNvSpPr txBox="1"/>
            <p:nvPr/>
          </p:nvSpPr>
          <p:spPr>
            <a:xfrm>
              <a:off x="610198" y="1975322"/>
              <a:ext cx="3063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1. КОНТЕНТ КАК ПРОДУКТ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AAFBD-B2D4-4D30-828C-21E0D2716957}"/>
                </a:ext>
              </a:extLst>
            </p:cNvPr>
            <p:cNvSpPr txBox="1"/>
            <p:nvPr/>
          </p:nvSpPr>
          <p:spPr>
            <a:xfrm>
              <a:off x="610198" y="2639624"/>
              <a:ext cx="5373285" cy="89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2. Акцента на ученом или известном человеке </a:t>
              </a: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нет.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Игровой 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инфотейнмент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без значительного смыслового упрощения.</a:t>
              </a:r>
            </a:p>
          </p:txBody>
        </p:sp>
        <p:cxnSp>
          <p:nvCxnSpPr>
            <p:cNvPr id="4097" name="Соединитель: уступ 4096">
              <a:extLst>
                <a:ext uri="{FF2B5EF4-FFF2-40B4-BE49-F238E27FC236}">
                  <a16:creationId xmlns:a16="http://schemas.microsoft.com/office/drawing/2014/main" id="{2B993A9D-1290-49C3-80AE-F3A784ADC66C}"/>
                </a:ext>
              </a:extLst>
            </p:cNvPr>
            <p:cNvCxnSpPr>
              <a:cxnSpLocks/>
            </p:cNvCxnSpPr>
            <p:nvPr/>
          </p:nvCxnSpPr>
          <p:spPr>
            <a:xfrm>
              <a:off x="960863" y="1310774"/>
              <a:ext cx="6193766" cy="2804026"/>
            </a:xfrm>
            <a:prstGeom prst="bentConnector3">
              <a:avLst>
                <a:gd name="adj1" fmla="val -7521"/>
              </a:avLst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5D49A59-F3DE-4E16-BEC5-D7B0FC306B7B}"/>
              </a:ext>
            </a:extLst>
          </p:cNvPr>
          <p:cNvSpPr txBox="1"/>
          <p:nvPr/>
        </p:nvSpPr>
        <p:spPr>
          <a:xfrm>
            <a:off x="466798" y="301085"/>
            <a:ext cx="9014086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СЦЕНАРИЙ 2. КОМЬЮНИТИ ВОКРУГ НОВЫХ ФОРМАТОВ.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85ADB-BDC9-4F03-AB05-D746B8AE040D}"/>
              </a:ext>
            </a:extLst>
          </p:cNvPr>
          <p:cNvSpPr txBox="1"/>
          <p:nvPr/>
        </p:nvSpPr>
        <p:spPr>
          <a:xfrm>
            <a:off x="298356" y="1518862"/>
            <a:ext cx="729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Новые форматы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анимация и подкасты.</a:t>
            </a:r>
          </a:p>
        </p:txBody>
      </p:sp>
    </p:spTree>
    <p:extLst>
      <p:ext uri="{BB962C8B-B14F-4D97-AF65-F5344CB8AC3E}">
        <p14:creationId xmlns:p14="http://schemas.microsoft.com/office/powerpoint/2010/main" val="2187779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51066" y="1663649"/>
            <a:ext cx="2073402" cy="680136"/>
          </a:xfrm>
          <a:custGeom>
            <a:avLst/>
            <a:gdLst/>
            <a:ahLst/>
            <a:cxnLst/>
            <a:rect l="l" t="t" r="r" b="b"/>
            <a:pathLst>
              <a:path w="2073402" h="680136">
                <a:moveTo>
                  <a:pt x="0" y="680136"/>
                </a:moveTo>
                <a:lnTo>
                  <a:pt x="0" y="0"/>
                </a:lnTo>
                <a:lnTo>
                  <a:pt x="2073402" y="0"/>
                </a:lnTo>
                <a:lnTo>
                  <a:pt x="2073402" y="680136"/>
                </a:lnTo>
                <a:lnTo>
                  <a:pt x="0" y="680136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74812" y="2334323"/>
            <a:ext cx="9525" cy="2252726"/>
          </a:xfrm>
          <a:custGeom>
            <a:avLst/>
            <a:gdLst/>
            <a:ahLst/>
            <a:cxnLst/>
            <a:rect l="l" t="t" r="r" b="b"/>
            <a:pathLst>
              <a:path w="9525" h="2252726">
                <a:moveTo>
                  <a:pt x="4763" y="4763"/>
                </a:moveTo>
                <a:lnTo>
                  <a:pt x="4763" y="2247964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1541" y="2339022"/>
            <a:ext cx="2092452" cy="9525"/>
          </a:xfrm>
          <a:custGeom>
            <a:avLst/>
            <a:gdLst/>
            <a:ahLst/>
            <a:cxnLst/>
            <a:rect l="l" t="t" r="r" b="b"/>
            <a:pathLst>
              <a:path w="2092452" h="9525">
                <a:moveTo>
                  <a:pt x="4763" y="4763"/>
                </a:moveTo>
                <a:lnTo>
                  <a:pt x="2087690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41541" y="3442271"/>
            <a:ext cx="2092452" cy="9525"/>
          </a:xfrm>
          <a:custGeom>
            <a:avLst/>
            <a:gdLst/>
            <a:ahLst/>
            <a:cxnLst/>
            <a:rect l="l" t="t" r="r" b="b"/>
            <a:pathLst>
              <a:path w="2092452" h="9525">
                <a:moveTo>
                  <a:pt x="4763" y="4763"/>
                </a:moveTo>
                <a:lnTo>
                  <a:pt x="2087690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6304" y="1654111"/>
            <a:ext cx="9525" cy="2932938"/>
          </a:xfrm>
          <a:custGeom>
            <a:avLst/>
            <a:gdLst/>
            <a:ahLst/>
            <a:cxnLst/>
            <a:rect l="l" t="t" r="r" b="b"/>
            <a:pathLst>
              <a:path w="9525" h="2932938">
                <a:moveTo>
                  <a:pt x="4762" y="4763"/>
                </a:moveTo>
                <a:lnTo>
                  <a:pt x="4762" y="2928176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19769" y="1654111"/>
            <a:ext cx="9525" cy="2932938"/>
          </a:xfrm>
          <a:custGeom>
            <a:avLst/>
            <a:gdLst/>
            <a:ahLst/>
            <a:cxnLst/>
            <a:rect l="l" t="t" r="r" b="b"/>
            <a:pathLst>
              <a:path w="9525" h="2932938">
                <a:moveTo>
                  <a:pt x="4763" y="4763"/>
                </a:moveTo>
                <a:lnTo>
                  <a:pt x="4763" y="2928176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41541" y="1658937"/>
            <a:ext cx="2092452" cy="9525"/>
          </a:xfrm>
          <a:custGeom>
            <a:avLst/>
            <a:gdLst/>
            <a:ahLst/>
            <a:cxnLst/>
            <a:rect l="l" t="t" r="r" b="b"/>
            <a:pathLst>
              <a:path w="2092452" h="9525">
                <a:moveTo>
                  <a:pt x="4763" y="4763"/>
                </a:moveTo>
                <a:lnTo>
                  <a:pt x="2087690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1541" y="4572825"/>
            <a:ext cx="2092452" cy="9525"/>
          </a:xfrm>
          <a:custGeom>
            <a:avLst/>
            <a:gdLst/>
            <a:ahLst/>
            <a:cxnLst/>
            <a:rect l="l" t="t" r="r" b="b"/>
            <a:pathLst>
              <a:path w="2092452" h="9525">
                <a:moveTo>
                  <a:pt x="4763" y="4763"/>
                </a:moveTo>
                <a:lnTo>
                  <a:pt x="2087690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1"/>
          <p:cNvSpPr txBox="1"/>
          <p:nvPr/>
        </p:nvSpPr>
        <p:spPr>
          <a:xfrm>
            <a:off x="709574" y="1896824"/>
            <a:ext cx="978153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42620" y="2540000"/>
            <a:ext cx="1346522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Высокая степень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контроля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государства над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861057" y="2422271"/>
            <a:ext cx="207429" cy="2108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42620" y="3565652"/>
            <a:ext cx="1215526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Цензура сверху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906778" y="3526027"/>
            <a:ext cx="212238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1400" b="1" spc="10" dirty="0"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227453" y="1663623"/>
            <a:ext cx="2209800" cy="676605"/>
          </a:xfrm>
          <a:custGeom>
            <a:avLst/>
            <a:gdLst/>
            <a:ahLst/>
            <a:cxnLst/>
            <a:rect l="l" t="t" r="r" b="b"/>
            <a:pathLst>
              <a:path w="2209800" h="676605">
                <a:moveTo>
                  <a:pt x="0" y="676606"/>
                </a:moveTo>
                <a:lnTo>
                  <a:pt x="0" y="0"/>
                </a:lnTo>
                <a:lnTo>
                  <a:pt x="2209800" y="0"/>
                </a:lnTo>
                <a:lnTo>
                  <a:pt x="2209800" y="676606"/>
                </a:lnTo>
                <a:lnTo>
                  <a:pt x="0" y="676606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934269" y="2330767"/>
            <a:ext cx="9525" cy="2757678"/>
          </a:xfrm>
          <a:custGeom>
            <a:avLst/>
            <a:gdLst/>
            <a:ahLst/>
            <a:cxnLst/>
            <a:rect l="l" t="t" r="r" b="b"/>
            <a:pathLst>
              <a:path w="9525" h="2757678">
                <a:moveTo>
                  <a:pt x="4763" y="4763"/>
                </a:moveTo>
                <a:lnTo>
                  <a:pt x="4763" y="2752916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217991" y="2335466"/>
            <a:ext cx="2228850" cy="9525"/>
          </a:xfrm>
          <a:custGeom>
            <a:avLst/>
            <a:gdLst/>
            <a:ahLst/>
            <a:cxnLst/>
            <a:rect l="l" t="t" r="r" b="b"/>
            <a:pathLst>
              <a:path w="2228850" h="9525">
                <a:moveTo>
                  <a:pt x="4763" y="4763"/>
                </a:moveTo>
                <a:lnTo>
                  <a:pt x="2224088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217991" y="3709733"/>
            <a:ext cx="2228850" cy="9525"/>
          </a:xfrm>
          <a:custGeom>
            <a:avLst/>
            <a:gdLst/>
            <a:ahLst/>
            <a:cxnLst/>
            <a:rect l="l" t="t" r="r" b="b"/>
            <a:pathLst>
              <a:path w="2228850" h="9525">
                <a:moveTo>
                  <a:pt x="4763" y="4763"/>
                </a:moveTo>
                <a:lnTo>
                  <a:pt x="2224088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222690" y="1654111"/>
            <a:ext cx="9525" cy="3434334"/>
          </a:xfrm>
          <a:custGeom>
            <a:avLst/>
            <a:gdLst/>
            <a:ahLst/>
            <a:cxnLst/>
            <a:rect l="l" t="t" r="r" b="b"/>
            <a:pathLst>
              <a:path w="9525" h="3434334">
                <a:moveTo>
                  <a:pt x="4763" y="4763"/>
                </a:moveTo>
                <a:lnTo>
                  <a:pt x="4763" y="3429572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432490" y="1654111"/>
            <a:ext cx="9525" cy="3434334"/>
          </a:xfrm>
          <a:custGeom>
            <a:avLst/>
            <a:gdLst/>
            <a:ahLst/>
            <a:cxnLst/>
            <a:rect l="l" t="t" r="r" b="b"/>
            <a:pathLst>
              <a:path w="9525" h="3434334">
                <a:moveTo>
                  <a:pt x="4763" y="4763"/>
                </a:moveTo>
                <a:lnTo>
                  <a:pt x="4763" y="3429572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6"/>
          <p:cNvSpPr/>
          <p:nvPr/>
        </p:nvSpPr>
        <p:spPr>
          <a:xfrm>
            <a:off x="2217991" y="1658937"/>
            <a:ext cx="2228850" cy="9525"/>
          </a:xfrm>
          <a:custGeom>
            <a:avLst/>
            <a:gdLst/>
            <a:ahLst/>
            <a:cxnLst/>
            <a:rect l="l" t="t" r="r" b="b"/>
            <a:pathLst>
              <a:path w="2228850" h="9525">
                <a:moveTo>
                  <a:pt x="4763" y="4763"/>
                </a:moveTo>
                <a:lnTo>
                  <a:pt x="2224088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217991" y="5074221"/>
            <a:ext cx="2228850" cy="9525"/>
          </a:xfrm>
          <a:custGeom>
            <a:avLst/>
            <a:gdLst/>
            <a:ahLst/>
            <a:cxnLst/>
            <a:rect l="l" t="t" r="r" b="b"/>
            <a:pathLst>
              <a:path w="2228850" h="9525">
                <a:moveTo>
                  <a:pt x="4763" y="4763"/>
                </a:moveTo>
                <a:lnTo>
                  <a:pt x="2224088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783078" y="1895300"/>
            <a:ext cx="1123449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308274" y="2489200"/>
            <a:ext cx="1675525" cy="1098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Падение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140" b="1" spc="10" dirty="0" err="1">
                <a:latin typeface="Arial" panose="020B0604020202020204" pitchFamily="34" charset="0"/>
                <a:cs typeface="Arial" panose="020B0604020202020204" pitchFamily="34" charset="0"/>
              </a:rPr>
              <a:t>платежеспособнос</a:t>
            </a:r>
            <a:r>
              <a:rPr sz="1200" b="1" spc="10" dirty="0" err="1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 населения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(отсутствие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привычки платить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за контент)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030980" y="2418969"/>
            <a:ext cx="207429" cy="2108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319274" y="4133215"/>
            <a:ext cx="1156407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Низкий барьер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входа для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конкурентов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030980" y="3793363"/>
            <a:ext cx="207429" cy="2108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440301" y="1663649"/>
            <a:ext cx="2209038" cy="680136"/>
          </a:xfrm>
          <a:custGeom>
            <a:avLst/>
            <a:gdLst/>
            <a:ahLst/>
            <a:cxnLst/>
            <a:rect l="l" t="t" r="r" b="b"/>
            <a:pathLst>
              <a:path w="2209038" h="680136">
                <a:moveTo>
                  <a:pt x="0" y="680136"/>
                </a:moveTo>
                <a:lnTo>
                  <a:pt x="0" y="0"/>
                </a:lnTo>
                <a:lnTo>
                  <a:pt x="2209038" y="0"/>
                </a:lnTo>
                <a:lnTo>
                  <a:pt x="2209038" y="680136"/>
                </a:lnTo>
                <a:lnTo>
                  <a:pt x="0" y="680136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440301" y="2343823"/>
            <a:ext cx="1765808" cy="1187666"/>
          </a:xfrm>
          <a:custGeom>
            <a:avLst/>
            <a:gdLst/>
            <a:ahLst/>
            <a:cxnLst/>
            <a:rect l="l" t="t" r="r" b="b"/>
            <a:pathLst>
              <a:path w="1765808" h="1187666">
                <a:moveTo>
                  <a:pt x="0" y="1187666"/>
                </a:moveTo>
                <a:lnTo>
                  <a:pt x="0" y="0"/>
                </a:lnTo>
                <a:lnTo>
                  <a:pt x="1765808" y="0"/>
                </a:lnTo>
                <a:lnTo>
                  <a:pt x="1765808" y="1187666"/>
                </a:lnTo>
                <a:lnTo>
                  <a:pt x="0" y="1187666"/>
                </a:ln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206109" y="2343823"/>
            <a:ext cx="443268" cy="1187666"/>
          </a:xfrm>
          <a:custGeom>
            <a:avLst/>
            <a:gdLst/>
            <a:ahLst/>
            <a:cxnLst/>
            <a:rect l="l" t="t" r="r" b="b"/>
            <a:pathLst>
              <a:path w="443268" h="1187666">
                <a:moveTo>
                  <a:pt x="0" y="1187666"/>
                </a:moveTo>
                <a:lnTo>
                  <a:pt x="0" y="0"/>
                </a:lnTo>
                <a:lnTo>
                  <a:pt x="443268" y="0"/>
                </a:lnTo>
                <a:lnTo>
                  <a:pt x="443268" y="1187666"/>
                </a:lnTo>
                <a:lnTo>
                  <a:pt x="0" y="1187666"/>
                </a:ln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440301" y="3531489"/>
            <a:ext cx="1765808" cy="1355852"/>
          </a:xfrm>
          <a:custGeom>
            <a:avLst/>
            <a:gdLst/>
            <a:ahLst/>
            <a:cxnLst/>
            <a:rect l="l" t="t" r="r" b="b"/>
            <a:pathLst>
              <a:path w="1765808" h="1355852">
                <a:moveTo>
                  <a:pt x="0" y="1355852"/>
                </a:moveTo>
                <a:lnTo>
                  <a:pt x="0" y="0"/>
                </a:lnTo>
                <a:lnTo>
                  <a:pt x="1765808" y="0"/>
                </a:lnTo>
                <a:lnTo>
                  <a:pt x="1765808" y="1355852"/>
                </a:lnTo>
                <a:lnTo>
                  <a:pt x="0" y="1355852"/>
                </a:ln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206109" y="3531489"/>
            <a:ext cx="443268" cy="1355852"/>
          </a:xfrm>
          <a:custGeom>
            <a:avLst/>
            <a:gdLst/>
            <a:ahLst/>
            <a:cxnLst/>
            <a:rect l="l" t="t" r="r" b="b"/>
            <a:pathLst>
              <a:path w="443268" h="1355852">
                <a:moveTo>
                  <a:pt x="0" y="1355852"/>
                </a:moveTo>
                <a:lnTo>
                  <a:pt x="0" y="0"/>
                </a:lnTo>
                <a:lnTo>
                  <a:pt x="443268" y="0"/>
                </a:lnTo>
                <a:lnTo>
                  <a:pt x="443268" y="1355852"/>
                </a:lnTo>
                <a:lnTo>
                  <a:pt x="0" y="1355852"/>
                </a:ln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440301" y="4887315"/>
            <a:ext cx="1765808" cy="1188720"/>
          </a:xfrm>
          <a:custGeom>
            <a:avLst/>
            <a:gdLst/>
            <a:ahLst/>
            <a:cxnLst/>
            <a:rect l="l" t="t" r="r" b="b"/>
            <a:pathLst>
              <a:path w="1765808" h="1188720">
                <a:moveTo>
                  <a:pt x="0" y="1188720"/>
                </a:moveTo>
                <a:lnTo>
                  <a:pt x="0" y="0"/>
                </a:lnTo>
                <a:lnTo>
                  <a:pt x="1765808" y="0"/>
                </a:lnTo>
                <a:lnTo>
                  <a:pt x="1765808" y="1188720"/>
                </a:lnTo>
                <a:lnTo>
                  <a:pt x="0" y="1188720"/>
                </a:ln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206109" y="4887315"/>
            <a:ext cx="443268" cy="1188720"/>
          </a:xfrm>
          <a:custGeom>
            <a:avLst/>
            <a:gdLst/>
            <a:ahLst/>
            <a:cxnLst/>
            <a:rect l="l" t="t" r="r" b="b"/>
            <a:pathLst>
              <a:path w="443268" h="1188720">
                <a:moveTo>
                  <a:pt x="0" y="1188720"/>
                </a:moveTo>
                <a:lnTo>
                  <a:pt x="0" y="0"/>
                </a:lnTo>
                <a:lnTo>
                  <a:pt x="443268" y="0"/>
                </a:lnTo>
                <a:lnTo>
                  <a:pt x="443268" y="1188720"/>
                </a:lnTo>
                <a:lnTo>
                  <a:pt x="0" y="1188720"/>
                </a:ln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201346" y="2334323"/>
            <a:ext cx="9525" cy="3751224"/>
          </a:xfrm>
          <a:custGeom>
            <a:avLst/>
            <a:gdLst/>
            <a:ahLst/>
            <a:cxnLst/>
            <a:rect l="l" t="t" r="r" b="b"/>
            <a:pathLst>
              <a:path w="9525" h="3751224">
                <a:moveTo>
                  <a:pt x="4763" y="4763"/>
                </a:moveTo>
                <a:lnTo>
                  <a:pt x="4763" y="3746462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430712" y="2339022"/>
            <a:ext cx="2228215" cy="9525"/>
          </a:xfrm>
          <a:custGeom>
            <a:avLst/>
            <a:gdLst/>
            <a:ahLst/>
            <a:cxnLst/>
            <a:rect l="l" t="t" r="r" b="b"/>
            <a:pathLst>
              <a:path w="2228215" h="9525">
                <a:moveTo>
                  <a:pt x="4763" y="4763"/>
                </a:moveTo>
                <a:lnTo>
                  <a:pt x="2223453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430712" y="3526726"/>
            <a:ext cx="2228215" cy="9525"/>
          </a:xfrm>
          <a:custGeom>
            <a:avLst/>
            <a:gdLst/>
            <a:ahLst/>
            <a:cxnLst/>
            <a:rect l="l" t="t" r="r" b="b"/>
            <a:pathLst>
              <a:path w="2228215" h="9525">
                <a:moveTo>
                  <a:pt x="4763" y="4763"/>
                </a:moveTo>
                <a:lnTo>
                  <a:pt x="2223453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30712" y="4882578"/>
            <a:ext cx="2228215" cy="9525"/>
          </a:xfrm>
          <a:custGeom>
            <a:avLst/>
            <a:gdLst/>
            <a:ahLst/>
            <a:cxnLst/>
            <a:rect l="l" t="t" r="r" b="b"/>
            <a:pathLst>
              <a:path w="2228215" h="9525">
                <a:moveTo>
                  <a:pt x="4763" y="4763"/>
                </a:moveTo>
                <a:lnTo>
                  <a:pt x="2223453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435538" y="1654111"/>
            <a:ext cx="9525" cy="4431436"/>
          </a:xfrm>
          <a:custGeom>
            <a:avLst/>
            <a:gdLst/>
            <a:ahLst/>
            <a:cxnLst/>
            <a:rect l="l" t="t" r="r" b="b"/>
            <a:pathLst>
              <a:path w="9525" h="4431436">
                <a:moveTo>
                  <a:pt x="4763" y="4763"/>
                </a:moveTo>
                <a:lnTo>
                  <a:pt x="4763" y="4426674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44576" y="1654111"/>
            <a:ext cx="9525" cy="4431436"/>
          </a:xfrm>
          <a:custGeom>
            <a:avLst/>
            <a:gdLst/>
            <a:ahLst/>
            <a:cxnLst/>
            <a:rect l="l" t="t" r="r" b="b"/>
            <a:pathLst>
              <a:path w="9525" h="4431436">
                <a:moveTo>
                  <a:pt x="4763" y="4763"/>
                </a:moveTo>
                <a:lnTo>
                  <a:pt x="4763" y="4426674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430712" y="1658937"/>
            <a:ext cx="2228215" cy="9525"/>
          </a:xfrm>
          <a:custGeom>
            <a:avLst/>
            <a:gdLst/>
            <a:ahLst/>
            <a:cxnLst/>
            <a:rect l="l" t="t" r="r" b="b"/>
            <a:pathLst>
              <a:path w="2228215" h="9525">
                <a:moveTo>
                  <a:pt x="4763" y="4763"/>
                </a:moveTo>
                <a:lnTo>
                  <a:pt x="2223453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430712" y="6071273"/>
            <a:ext cx="2228215" cy="9525"/>
          </a:xfrm>
          <a:custGeom>
            <a:avLst/>
            <a:gdLst/>
            <a:ahLst/>
            <a:cxnLst/>
            <a:rect l="l" t="t" r="r" b="b"/>
            <a:pathLst>
              <a:path w="2228215" h="9525">
                <a:moveTo>
                  <a:pt x="4763" y="4762"/>
                </a:moveTo>
                <a:lnTo>
                  <a:pt x="2223453" y="4762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035550" y="1896824"/>
            <a:ext cx="1045223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 panose="020B0604020202020204" pitchFamily="34" charset="0"/>
                <a:cs typeface="Arial" panose="020B0604020202020204" pitchFamily="34" charset="0"/>
              </a:rPr>
              <a:t>Общество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532122" y="2582418"/>
            <a:ext cx="1450782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Рост спроса на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контент в крупных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городах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298438" y="2863977"/>
            <a:ext cx="249107" cy="2062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532122" y="3945763"/>
            <a:ext cx="1486689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Постепенный рост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грамотности в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медиапотреблении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298438" y="4135882"/>
            <a:ext cx="249107" cy="2062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532122" y="4943983"/>
            <a:ext cx="1477071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Рациональное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медиапотребление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(поиск удобных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форматов,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затратное время)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298438" y="5408422"/>
            <a:ext cx="249107" cy="2062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latin typeface="Arial" panose="020B0604020202020204" pitchFamily="34" charset="0"/>
                <a:cs typeface="Arial" panose="020B0604020202020204" pitchFamily="34" charset="0"/>
              </a:rPr>
              <a:t>+ 1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649339" y="1663662"/>
            <a:ext cx="2119249" cy="680250"/>
          </a:xfrm>
          <a:custGeom>
            <a:avLst/>
            <a:gdLst/>
            <a:ahLst/>
            <a:cxnLst/>
            <a:rect l="l" t="t" r="r" b="b"/>
            <a:pathLst>
              <a:path w="2119249" h="680250">
                <a:moveTo>
                  <a:pt x="0" y="680250"/>
                </a:moveTo>
                <a:lnTo>
                  <a:pt x="0" y="0"/>
                </a:lnTo>
                <a:lnTo>
                  <a:pt x="2119249" y="0"/>
                </a:lnTo>
                <a:lnTo>
                  <a:pt x="2119249" y="680250"/>
                </a:lnTo>
                <a:lnTo>
                  <a:pt x="0" y="680250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291131" y="2334450"/>
            <a:ext cx="9525" cy="1847850"/>
          </a:xfrm>
          <a:custGeom>
            <a:avLst/>
            <a:gdLst/>
            <a:ahLst/>
            <a:cxnLst/>
            <a:rect l="l" t="t" r="r" b="b"/>
            <a:pathLst>
              <a:path w="9525" h="1847850">
                <a:moveTo>
                  <a:pt x="4762" y="4763"/>
                </a:moveTo>
                <a:lnTo>
                  <a:pt x="4762" y="1843088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639877" y="2339149"/>
            <a:ext cx="2138299" cy="9525"/>
          </a:xfrm>
          <a:custGeom>
            <a:avLst/>
            <a:gdLst/>
            <a:ahLst/>
            <a:cxnLst/>
            <a:rect l="l" t="t" r="r" b="b"/>
            <a:pathLst>
              <a:path w="2138299" h="9525">
                <a:moveTo>
                  <a:pt x="4763" y="4763"/>
                </a:moveTo>
                <a:lnTo>
                  <a:pt x="2133537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639877" y="3162109"/>
            <a:ext cx="2138299" cy="9525"/>
          </a:xfrm>
          <a:custGeom>
            <a:avLst/>
            <a:gdLst/>
            <a:ahLst/>
            <a:cxnLst/>
            <a:rect l="l" t="t" r="r" b="b"/>
            <a:pathLst>
              <a:path w="2138299" h="9525">
                <a:moveTo>
                  <a:pt x="4763" y="4762"/>
                </a:moveTo>
                <a:lnTo>
                  <a:pt x="2133537" y="4762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644576" y="1654111"/>
            <a:ext cx="9525" cy="2528189"/>
          </a:xfrm>
          <a:custGeom>
            <a:avLst/>
            <a:gdLst/>
            <a:ahLst/>
            <a:cxnLst/>
            <a:rect l="l" t="t" r="r" b="b"/>
            <a:pathLst>
              <a:path w="9525" h="2528189">
                <a:moveTo>
                  <a:pt x="4763" y="4763"/>
                </a:moveTo>
                <a:lnTo>
                  <a:pt x="4763" y="2523427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763826" y="1654111"/>
            <a:ext cx="9525" cy="2528189"/>
          </a:xfrm>
          <a:custGeom>
            <a:avLst/>
            <a:gdLst/>
            <a:ahLst/>
            <a:cxnLst/>
            <a:rect l="l" t="t" r="r" b="b"/>
            <a:pathLst>
              <a:path w="9525" h="2528189">
                <a:moveTo>
                  <a:pt x="4762" y="4763"/>
                </a:moveTo>
                <a:lnTo>
                  <a:pt x="4762" y="2523427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639877" y="1658937"/>
            <a:ext cx="2138299" cy="9525"/>
          </a:xfrm>
          <a:custGeom>
            <a:avLst/>
            <a:gdLst/>
            <a:ahLst/>
            <a:cxnLst/>
            <a:rect l="l" t="t" r="r" b="b"/>
            <a:pathLst>
              <a:path w="2138299" h="9525">
                <a:moveTo>
                  <a:pt x="4763" y="4763"/>
                </a:moveTo>
                <a:lnTo>
                  <a:pt x="2133537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639877" y="4167949"/>
            <a:ext cx="2138299" cy="9525"/>
          </a:xfrm>
          <a:custGeom>
            <a:avLst/>
            <a:gdLst/>
            <a:ahLst/>
            <a:cxnLst/>
            <a:rect l="l" t="t" r="r" b="b"/>
            <a:pathLst>
              <a:path w="2138299" h="9525">
                <a:moveTo>
                  <a:pt x="4763" y="4763"/>
                </a:moveTo>
                <a:lnTo>
                  <a:pt x="2133537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130796" y="1897078"/>
            <a:ext cx="1186350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741541" y="2400173"/>
            <a:ext cx="1278235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Развитие новых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форматов –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подкастов, в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первую очередь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388096" y="2674493"/>
            <a:ext cx="183384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741541" y="3223133"/>
            <a:ext cx="1298048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Спрос на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альтернативный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контент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(каналы на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YouTube)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388096" y="3588617"/>
            <a:ext cx="138821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771636" y="1663662"/>
            <a:ext cx="1150048" cy="680250"/>
          </a:xfrm>
          <a:custGeom>
            <a:avLst/>
            <a:gdLst/>
            <a:ahLst/>
            <a:cxnLst/>
            <a:rect l="l" t="t" r="r" b="b"/>
            <a:pathLst>
              <a:path w="1150048" h="680250">
                <a:moveTo>
                  <a:pt x="0" y="680250"/>
                </a:moveTo>
                <a:lnTo>
                  <a:pt x="0" y="0"/>
                </a:lnTo>
                <a:lnTo>
                  <a:pt x="1150048" y="0"/>
                </a:lnTo>
                <a:lnTo>
                  <a:pt x="1150048" y="680250"/>
                </a:lnTo>
                <a:lnTo>
                  <a:pt x="0" y="680250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660319" y="2334450"/>
            <a:ext cx="9525" cy="627633"/>
          </a:xfrm>
          <a:custGeom>
            <a:avLst/>
            <a:gdLst/>
            <a:ahLst/>
            <a:cxnLst/>
            <a:rect l="l" t="t" r="r" b="b"/>
            <a:pathLst>
              <a:path w="9525" h="627633">
                <a:moveTo>
                  <a:pt x="4762" y="4763"/>
                </a:moveTo>
                <a:lnTo>
                  <a:pt x="4762" y="622871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762047" y="2339149"/>
            <a:ext cx="1169162" cy="9525"/>
          </a:xfrm>
          <a:custGeom>
            <a:avLst/>
            <a:gdLst/>
            <a:ahLst/>
            <a:cxnLst/>
            <a:rect l="l" t="t" r="r" b="b"/>
            <a:pathLst>
              <a:path w="1169162" h="9525">
                <a:moveTo>
                  <a:pt x="4763" y="4763"/>
                </a:moveTo>
                <a:lnTo>
                  <a:pt x="1164400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766873" y="1654111"/>
            <a:ext cx="9525" cy="1307972"/>
          </a:xfrm>
          <a:custGeom>
            <a:avLst/>
            <a:gdLst/>
            <a:ahLst/>
            <a:cxnLst/>
            <a:rect l="l" t="t" r="r" b="b"/>
            <a:pathLst>
              <a:path w="9525" h="1307972">
                <a:moveTo>
                  <a:pt x="4763" y="4763"/>
                </a:moveTo>
                <a:lnTo>
                  <a:pt x="4763" y="1303210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916858" y="1654111"/>
            <a:ext cx="9525" cy="1307972"/>
          </a:xfrm>
          <a:custGeom>
            <a:avLst/>
            <a:gdLst/>
            <a:ahLst/>
            <a:cxnLst/>
            <a:rect l="l" t="t" r="r" b="b"/>
            <a:pathLst>
              <a:path w="9525" h="1307972">
                <a:moveTo>
                  <a:pt x="4763" y="4763"/>
                </a:moveTo>
                <a:lnTo>
                  <a:pt x="4763" y="1303210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762047" y="1658937"/>
            <a:ext cx="1169162" cy="9525"/>
          </a:xfrm>
          <a:custGeom>
            <a:avLst/>
            <a:gdLst/>
            <a:ahLst/>
            <a:cxnLst/>
            <a:rect l="l" t="t" r="r" b="b"/>
            <a:pathLst>
              <a:path w="1169162" h="9525">
                <a:moveTo>
                  <a:pt x="4763" y="4763"/>
                </a:moveTo>
                <a:lnTo>
                  <a:pt x="1164400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762047" y="2947860"/>
            <a:ext cx="1169162" cy="9525"/>
          </a:xfrm>
          <a:custGeom>
            <a:avLst/>
            <a:gdLst/>
            <a:ahLst/>
            <a:cxnLst/>
            <a:rect l="l" t="t" r="r" b="b"/>
            <a:pathLst>
              <a:path w="1169162" h="9525">
                <a:moveTo>
                  <a:pt x="4763" y="4763"/>
                </a:moveTo>
                <a:lnTo>
                  <a:pt x="1164400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877935" y="1897078"/>
            <a:ext cx="959943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8864219" y="2400173"/>
            <a:ext cx="473848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Их нет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9749282" y="2422652"/>
            <a:ext cx="100669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921621" y="1663662"/>
            <a:ext cx="2119249" cy="680250"/>
          </a:xfrm>
          <a:custGeom>
            <a:avLst/>
            <a:gdLst/>
            <a:ahLst/>
            <a:cxnLst/>
            <a:rect l="l" t="t" r="r" b="b"/>
            <a:pathLst>
              <a:path w="2119249" h="680250">
                <a:moveTo>
                  <a:pt x="0" y="680250"/>
                </a:moveTo>
                <a:lnTo>
                  <a:pt x="0" y="0"/>
                </a:lnTo>
                <a:lnTo>
                  <a:pt x="2119249" y="0"/>
                </a:lnTo>
                <a:lnTo>
                  <a:pt x="2119249" y="680250"/>
                </a:lnTo>
                <a:lnTo>
                  <a:pt x="0" y="680250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1563414" y="2334450"/>
            <a:ext cx="9525" cy="1024890"/>
          </a:xfrm>
          <a:custGeom>
            <a:avLst/>
            <a:gdLst/>
            <a:ahLst/>
            <a:cxnLst/>
            <a:rect l="l" t="t" r="r" b="b"/>
            <a:pathLst>
              <a:path w="9525" h="1024890">
                <a:moveTo>
                  <a:pt x="4762" y="4763"/>
                </a:moveTo>
                <a:lnTo>
                  <a:pt x="4762" y="1020128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912159" y="2339149"/>
            <a:ext cx="2138299" cy="9525"/>
          </a:xfrm>
          <a:custGeom>
            <a:avLst/>
            <a:gdLst/>
            <a:ahLst/>
            <a:cxnLst/>
            <a:rect l="l" t="t" r="r" b="b"/>
            <a:pathLst>
              <a:path w="2138299" h="9525">
                <a:moveTo>
                  <a:pt x="4763" y="4763"/>
                </a:moveTo>
                <a:lnTo>
                  <a:pt x="2133537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916858" y="1654111"/>
            <a:ext cx="9525" cy="1705229"/>
          </a:xfrm>
          <a:custGeom>
            <a:avLst/>
            <a:gdLst/>
            <a:ahLst/>
            <a:cxnLst/>
            <a:rect l="l" t="t" r="r" b="b"/>
            <a:pathLst>
              <a:path w="9525" h="1705229">
                <a:moveTo>
                  <a:pt x="4763" y="4763"/>
                </a:moveTo>
                <a:lnTo>
                  <a:pt x="4763" y="1700467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036107" y="1654111"/>
            <a:ext cx="9525" cy="1705229"/>
          </a:xfrm>
          <a:custGeom>
            <a:avLst/>
            <a:gdLst/>
            <a:ahLst/>
            <a:cxnLst/>
            <a:rect l="l" t="t" r="r" b="b"/>
            <a:pathLst>
              <a:path w="9525" h="1705229">
                <a:moveTo>
                  <a:pt x="4763" y="4763"/>
                </a:moveTo>
                <a:lnTo>
                  <a:pt x="4763" y="1700467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912159" y="1658937"/>
            <a:ext cx="2138299" cy="9525"/>
          </a:xfrm>
          <a:custGeom>
            <a:avLst/>
            <a:gdLst/>
            <a:ahLst/>
            <a:cxnLst/>
            <a:rect l="l" t="t" r="r" b="b"/>
            <a:pathLst>
              <a:path w="2138299" h="9525">
                <a:moveTo>
                  <a:pt x="4763" y="4763"/>
                </a:moveTo>
                <a:lnTo>
                  <a:pt x="2133537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9912159" y="3344989"/>
            <a:ext cx="2138299" cy="9525"/>
          </a:xfrm>
          <a:custGeom>
            <a:avLst/>
            <a:gdLst/>
            <a:ahLst/>
            <a:cxnLst/>
            <a:rect l="l" t="t" r="r" b="b"/>
            <a:pathLst>
              <a:path w="2138299" h="9525">
                <a:moveTo>
                  <a:pt x="4763" y="4763"/>
                </a:moveTo>
                <a:lnTo>
                  <a:pt x="2133537" y="4763"/>
                </a:lnTo>
              </a:path>
            </a:pathLst>
          </a:custGeom>
          <a:ln w="9525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0603103" y="1897078"/>
            <a:ext cx="772840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 panose="020B0604020202020204" pitchFamily="34" charset="0"/>
                <a:cs typeface="Arial" panose="020B0604020202020204" pitchFamily="34" charset="0"/>
              </a:rPr>
              <a:t>Законы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0014204" y="2400173"/>
            <a:ext cx="1408527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Ужесточение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законодательства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в области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контроля над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latin typeface="Arial" panose="020B0604020202020204" pitchFamily="34" charset="0"/>
                <a:cs typeface="Arial" panose="020B0604020202020204" pitchFamily="34" charset="0"/>
              </a:rPr>
              <a:t>медиа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1760454" y="2422652"/>
            <a:ext cx="100669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8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15824"/>
            <a:ext cx="871728" cy="871728"/>
          </a:xfrm>
          <a:prstGeom prst="rect">
            <a:avLst/>
          </a:prstGeom>
        </p:spPr>
      </p:pic>
      <p:sp>
        <p:nvSpPr>
          <p:cNvPr id="87" name="text 1"/>
          <p:cNvSpPr txBox="1"/>
          <p:nvPr/>
        </p:nvSpPr>
        <p:spPr>
          <a:xfrm>
            <a:off x="2029968" y="244093"/>
            <a:ext cx="3123356" cy="313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 panose="020B0604020202020204" pitchFamily="34" charset="0"/>
                <a:cs typeface="Arial" panose="020B0604020202020204" pitchFamily="34" charset="0"/>
              </a:rPr>
              <a:t>АНАЛИЗ МАКРОСРЕДЫ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 1"/>
          <p:cNvSpPr txBox="1"/>
          <p:nvPr/>
        </p:nvSpPr>
        <p:spPr>
          <a:xfrm>
            <a:off x="2029968" y="609854"/>
            <a:ext cx="921406" cy="2816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30" b="1" spc="10" dirty="0">
                <a:latin typeface="Arial" panose="020B0604020202020204" pitchFamily="34" charset="0"/>
                <a:cs typeface="Arial" panose="020B0604020202020204" pitchFamily="34" charset="0"/>
              </a:rPr>
              <a:t>PESTEL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5D49A59-F3DE-4E16-BEC5-D7B0FC306B7B}"/>
              </a:ext>
            </a:extLst>
          </p:cNvPr>
          <p:cNvSpPr txBox="1"/>
          <p:nvPr/>
        </p:nvSpPr>
        <p:spPr>
          <a:xfrm>
            <a:off x="466798" y="301085"/>
            <a:ext cx="9014086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0" b="1" dirty="0">
                <a:latin typeface="Arial" panose="020B0604020202020204" pitchFamily="34" charset="0"/>
                <a:cs typeface="Arial" panose="020B0604020202020204" pitchFamily="34" charset="0"/>
              </a:rPr>
              <a:t>СЦЕНАРИЙ 2. КОМЬЮНИТИ ВОКРУГ НОВЫХ ФОРМАТОВ.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145A2-CA08-4831-BFF1-D4C601A1B8B1}"/>
              </a:ext>
            </a:extLst>
          </p:cNvPr>
          <p:cNvSpPr txBox="1"/>
          <p:nvPr/>
        </p:nvSpPr>
        <p:spPr>
          <a:xfrm>
            <a:off x="2526955" y="1072994"/>
            <a:ext cx="665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ВАРИАНТЫ ПРИХОДА АУДИТОРИИ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DBB9797-7940-4F3B-8F84-79AC64AB37C3}"/>
              </a:ext>
            </a:extLst>
          </p:cNvPr>
          <p:cNvGrpSpPr/>
          <p:nvPr/>
        </p:nvGrpSpPr>
        <p:grpSpPr>
          <a:xfrm>
            <a:off x="1702020" y="1568270"/>
            <a:ext cx="2668926" cy="1200329"/>
            <a:chOff x="751526" y="4111670"/>
            <a:chExt cx="1866029" cy="1272868"/>
          </a:xfrm>
        </p:grpSpPr>
        <p:sp>
          <p:nvSpPr>
            <p:cNvPr id="11" name="Блок-схема: узел 10">
              <a:extLst>
                <a:ext uri="{FF2B5EF4-FFF2-40B4-BE49-F238E27FC236}">
                  <a16:creationId xmlns:a16="http://schemas.microsoft.com/office/drawing/2014/main" id="{8250FF25-7C71-48BE-9915-E33BC7B4A5FB}"/>
                </a:ext>
              </a:extLst>
            </p:cNvPr>
            <p:cNvSpPr/>
            <p:nvPr/>
          </p:nvSpPr>
          <p:spPr>
            <a:xfrm>
              <a:off x="751526" y="4111670"/>
              <a:ext cx="1842853" cy="1272868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A66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7A9026E-1BF9-4444-808F-CFD4435BE345}"/>
                </a:ext>
              </a:extLst>
            </p:cNvPr>
            <p:cNvSpPr/>
            <p:nvPr/>
          </p:nvSpPr>
          <p:spPr>
            <a:xfrm>
              <a:off x="770259" y="4559738"/>
              <a:ext cx="1847296" cy="391652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СОЦИАЛЬНЫЕ СЕТИ</a:t>
              </a:r>
            </a:p>
          </p:txBody>
        </p:sp>
      </p:grp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AE5EA725-E0D8-46BC-B406-FFF793259CAD}"/>
              </a:ext>
            </a:extLst>
          </p:cNvPr>
          <p:cNvCxnSpPr>
            <a:stCxn id="9" idx="2"/>
          </p:cNvCxnSpPr>
          <p:nvPr/>
        </p:nvCxnSpPr>
        <p:spPr>
          <a:xfrm rot="5400000">
            <a:off x="4872059" y="1219774"/>
            <a:ext cx="790231" cy="1173779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Соединитель: изогнутый 16">
            <a:extLst>
              <a:ext uri="{FF2B5EF4-FFF2-40B4-BE49-F238E27FC236}">
                <a16:creationId xmlns:a16="http://schemas.microsoft.com/office/drawing/2014/main" id="{814A5EEC-01AC-4A78-97C2-9EB3110DE65C}"/>
              </a:ext>
            </a:extLst>
          </p:cNvPr>
          <p:cNvCxnSpPr>
            <a:stCxn id="9" idx="2"/>
          </p:cNvCxnSpPr>
          <p:nvPr/>
        </p:nvCxnSpPr>
        <p:spPr>
          <a:xfrm rot="16200000" flipH="1">
            <a:off x="6087248" y="1178363"/>
            <a:ext cx="802263" cy="1268632"/>
          </a:xfrm>
          <a:prstGeom prst="curvedConnector2">
            <a:avLst/>
          </a:prstGeom>
          <a:ln w="57150">
            <a:solidFill>
              <a:srgbClr val="EA6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35D0207-1635-4BE0-A722-FE1FAC3F3F07}"/>
              </a:ext>
            </a:extLst>
          </p:cNvPr>
          <p:cNvGrpSpPr/>
          <p:nvPr/>
        </p:nvGrpSpPr>
        <p:grpSpPr>
          <a:xfrm>
            <a:off x="7437073" y="1568269"/>
            <a:ext cx="2668926" cy="1200329"/>
            <a:chOff x="751526" y="4111670"/>
            <a:chExt cx="1866029" cy="1272868"/>
          </a:xfrm>
        </p:grpSpPr>
        <p:sp>
          <p:nvSpPr>
            <p:cNvPr id="21" name="Блок-схема: узел 20">
              <a:extLst>
                <a:ext uri="{FF2B5EF4-FFF2-40B4-BE49-F238E27FC236}">
                  <a16:creationId xmlns:a16="http://schemas.microsoft.com/office/drawing/2014/main" id="{249057A2-6783-4BC4-906C-1B0D1661EE33}"/>
                </a:ext>
              </a:extLst>
            </p:cNvPr>
            <p:cNvSpPr/>
            <p:nvPr/>
          </p:nvSpPr>
          <p:spPr>
            <a:xfrm>
              <a:off x="751526" y="4111670"/>
              <a:ext cx="1842853" cy="1272868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A66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CABCD11-A401-4378-B439-16CBC84BFE3E}"/>
                </a:ext>
              </a:extLst>
            </p:cNvPr>
            <p:cNvSpPr/>
            <p:nvPr/>
          </p:nvSpPr>
          <p:spPr>
            <a:xfrm>
              <a:off x="770259" y="4559738"/>
              <a:ext cx="1847296" cy="685390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ПРЯМЫЕ ПЕРЕХОДЫ НА САЙТ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D582ACB-C8D5-41DF-B983-1DD351717A7C}"/>
              </a:ext>
            </a:extLst>
          </p:cNvPr>
          <p:cNvGrpSpPr/>
          <p:nvPr/>
        </p:nvGrpSpPr>
        <p:grpSpPr>
          <a:xfrm>
            <a:off x="4569547" y="2728679"/>
            <a:ext cx="2675231" cy="1200329"/>
            <a:chOff x="751526" y="4111670"/>
            <a:chExt cx="1870437" cy="1272868"/>
          </a:xfrm>
        </p:grpSpPr>
        <p:sp>
          <p:nvSpPr>
            <p:cNvPr id="25" name="Блок-схема: узел 24">
              <a:extLst>
                <a:ext uri="{FF2B5EF4-FFF2-40B4-BE49-F238E27FC236}">
                  <a16:creationId xmlns:a16="http://schemas.microsoft.com/office/drawing/2014/main" id="{00899ADB-EDDC-4C7C-A864-341BD2323CBD}"/>
                </a:ext>
              </a:extLst>
            </p:cNvPr>
            <p:cNvSpPr/>
            <p:nvPr/>
          </p:nvSpPr>
          <p:spPr>
            <a:xfrm>
              <a:off x="751526" y="4111670"/>
              <a:ext cx="1842853" cy="1272868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A66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C6B7D748-6895-4C4F-BF2B-7ACFC0D0690B}"/>
                </a:ext>
              </a:extLst>
            </p:cNvPr>
            <p:cNvSpPr/>
            <p:nvPr/>
          </p:nvSpPr>
          <p:spPr>
            <a:xfrm>
              <a:off x="774667" y="4405408"/>
              <a:ext cx="1847296" cy="685390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МОБИЛЬНЫЕ ПРИЛОЖЕНИЯ</a:t>
              </a:r>
            </a:p>
          </p:txBody>
        </p:sp>
      </p:grp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90E073CE-9BA8-413B-A2A0-42FF0C528ACA}"/>
              </a:ext>
            </a:extLst>
          </p:cNvPr>
          <p:cNvCxnSpPr>
            <a:stCxn id="9" idx="2"/>
          </p:cNvCxnSpPr>
          <p:nvPr/>
        </p:nvCxnSpPr>
        <p:spPr>
          <a:xfrm>
            <a:off x="5854063" y="1411548"/>
            <a:ext cx="0" cy="1225585"/>
          </a:xfrm>
          <a:prstGeom prst="straightConnector1">
            <a:avLst/>
          </a:prstGeom>
          <a:ln w="57150">
            <a:solidFill>
              <a:srgbClr val="EA6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13C4ECE-0270-4B38-9790-CCDD7A20FB97}"/>
              </a:ext>
            </a:extLst>
          </p:cNvPr>
          <p:cNvGrpSpPr/>
          <p:nvPr/>
        </p:nvGrpSpPr>
        <p:grpSpPr>
          <a:xfrm>
            <a:off x="466798" y="4206006"/>
            <a:ext cx="11282793" cy="1875792"/>
            <a:chOff x="466797" y="4431803"/>
            <a:chExt cx="11282793" cy="18757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846D673-0C2B-42FE-8D2C-C3C20C278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74" t="3840" r="7506" b="3945"/>
            <a:stretch/>
          </p:blipFill>
          <p:spPr>
            <a:xfrm>
              <a:off x="466797" y="4431803"/>
              <a:ext cx="404720" cy="409754"/>
            </a:xfrm>
            <a:prstGeom prst="ellipse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078E1C-E4EE-4DF8-81BA-0A1CA12D955E}"/>
                </a:ext>
              </a:extLst>
            </p:cNvPr>
            <p:cNvSpPr txBox="1"/>
            <p:nvPr/>
          </p:nvSpPr>
          <p:spPr>
            <a:xfrm>
              <a:off x="895904" y="4431803"/>
              <a:ext cx="1085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Таргетированая</a:t>
              </a: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 реклама в социальных сетях.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5126AE6-4E23-4036-84C1-00E02931D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74" t="3840" r="7506" b="3945"/>
            <a:stretch/>
          </p:blipFill>
          <p:spPr>
            <a:xfrm>
              <a:off x="466797" y="5289481"/>
              <a:ext cx="404720" cy="409754"/>
            </a:xfrm>
            <a:prstGeom prst="ellipse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EA58482-4642-4F38-876B-4F030BE3DEFE}"/>
                </a:ext>
              </a:extLst>
            </p:cNvPr>
            <p:cNvSpPr txBox="1"/>
            <p:nvPr/>
          </p:nvSpPr>
          <p:spPr>
            <a:xfrm>
              <a:off x="895904" y="5269046"/>
              <a:ext cx="10853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Мобильное приложение для пользователей с основным контентом сайта + выход подкастов на платформах.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7AE358-6A39-44A9-AE8E-715BFF40A820}"/>
                </a:ext>
              </a:extLst>
            </p:cNvPr>
            <p:cNvSpPr txBox="1"/>
            <p:nvPr/>
          </p:nvSpPr>
          <p:spPr>
            <a:xfrm>
              <a:off x="871517" y="5938263"/>
              <a:ext cx="1085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379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FFC9381-7B5B-4B67-BADF-6645292D74A1}"/>
              </a:ext>
            </a:extLst>
          </p:cNvPr>
          <p:cNvGrpSpPr/>
          <p:nvPr/>
        </p:nvGrpSpPr>
        <p:grpSpPr>
          <a:xfrm>
            <a:off x="1964035" y="1348738"/>
            <a:ext cx="2007109" cy="1839468"/>
            <a:chOff x="498391" y="3949948"/>
            <a:chExt cx="2007109" cy="1839468"/>
          </a:xfrm>
        </p:grpSpPr>
        <p:pic>
          <p:nvPicPr>
            <p:cNvPr id="86" name="Imag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064" y="4137890"/>
              <a:ext cx="1515767" cy="1482622"/>
            </a:xfrm>
            <a:prstGeom prst="flowChartConnector">
              <a:avLst/>
            </a:prstGeom>
            <a:ln>
              <a:noFill/>
            </a:ln>
          </p:spPr>
        </p:pic>
        <p:sp>
          <p:nvSpPr>
            <p:cNvPr id="35" name="object 124">
              <a:extLst>
                <a:ext uri="{FF2B5EF4-FFF2-40B4-BE49-F238E27FC236}">
                  <a16:creationId xmlns:a16="http://schemas.microsoft.com/office/drawing/2014/main" id="{32781AB4-B6BD-4DA5-B693-CC84DB099328}"/>
                </a:ext>
              </a:extLst>
            </p:cNvPr>
            <p:cNvSpPr/>
            <p:nvPr/>
          </p:nvSpPr>
          <p:spPr>
            <a:xfrm>
              <a:off x="498391" y="3949948"/>
              <a:ext cx="2007109" cy="1839468"/>
            </a:xfrm>
            <a:custGeom>
              <a:avLst/>
              <a:gdLst/>
              <a:ahLst/>
              <a:cxnLst/>
              <a:rect l="l" t="t" r="r" b="b"/>
              <a:pathLst>
                <a:path w="2564891" h="2461260">
                  <a:moveTo>
                    <a:pt x="28956" y="1230630"/>
                  </a:moveTo>
                  <a:cubicBezTo>
                    <a:pt x="28956" y="566928"/>
                    <a:pt x="590169" y="28956"/>
                    <a:pt x="1282446" y="28956"/>
                  </a:cubicBezTo>
                  <a:cubicBezTo>
                    <a:pt x="1974723" y="28956"/>
                    <a:pt x="2535935" y="566928"/>
                    <a:pt x="2535935" y="1230630"/>
                  </a:cubicBezTo>
                  <a:cubicBezTo>
                    <a:pt x="2535935" y="1894332"/>
                    <a:pt x="1974723" y="2432304"/>
                    <a:pt x="1282446" y="2432304"/>
                  </a:cubicBezTo>
                  <a:cubicBezTo>
                    <a:pt x="590169" y="2432304"/>
                    <a:pt x="28956" y="1894332"/>
                    <a:pt x="28956" y="1230630"/>
                  </a:cubicBezTo>
                  <a:close/>
                </a:path>
              </a:pathLst>
            </a:custGeom>
            <a:ln w="57912">
              <a:solidFill>
                <a:srgbClr val="EA66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0AC6302-634F-424B-B950-5519CF0C2774}"/>
              </a:ext>
            </a:extLst>
          </p:cNvPr>
          <p:cNvGrpSpPr/>
          <p:nvPr/>
        </p:nvGrpSpPr>
        <p:grpSpPr>
          <a:xfrm>
            <a:off x="6325722" y="1358258"/>
            <a:ext cx="2007109" cy="1839467"/>
            <a:chOff x="8167115" y="1165860"/>
            <a:chExt cx="2564892" cy="2461260"/>
          </a:xfrm>
        </p:grpSpPr>
        <p:sp>
          <p:nvSpPr>
            <p:cNvPr id="116" name="object 116"/>
            <p:cNvSpPr/>
            <p:nvPr/>
          </p:nvSpPr>
          <p:spPr>
            <a:xfrm>
              <a:off x="8167115" y="1165860"/>
              <a:ext cx="2564892" cy="2461260"/>
            </a:xfrm>
            <a:custGeom>
              <a:avLst/>
              <a:gdLst/>
              <a:ahLst/>
              <a:cxnLst/>
              <a:rect l="l" t="t" r="r" b="b"/>
              <a:pathLst>
                <a:path w="2564892" h="2461260">
                  <a:moveTo>
                    <a:pt x="28957" y="1230630"/>
                  </a:moveTo>
                  <a:cubicBezTo>
                    <a:pt x="28957" y="566928"/>
                    <a:pt x="590170" y="28956"/>
                    <a:pt x="1282447" y="28956"/>
                  </a:cubicBezTo>
                  <a:cubicBezTo>
                    <a:pt x="1974724" y="28956"/>
                    <a:pt x="2535937" y="566928"/>
                    <a:pt x="2535937" y="1230630"/>
                  </a:cubicBezTo>
                  <a:cubicBezTo>
                    <a:pt x="2535937" y="1894332"/>
                    <a:pt x="1974724" y="2432304"/>
                    <a:pt x="1282447" y="2432304"/>
                  </a:cubicBezTo>
                  <a:cubicBezTo>
                    <a:pt x="590170" y="2432304"/>
                    <a:pt x="28957" y="1894332"/>
                    <a:pt x="28957" y="1230630"/>
                  </a:cubicBezTo>
                  <a:close/>
                </a:path>
              </a:pathLst>
            </a:custGeom>
            <a:ln w="57912">
              <a:solidFill>
                <a:srgbClr val="EA66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82" name="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672" y="1385316"/>
              <a:ext cx="2051304" cy="2048255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345466E-F406-42B9-A57B-12EC886FAA86}"/>
              </a:ext>
            </a:extLst>
          </p:cNvPr>
          <p:cNvGrpSpPr/>
          <p:nvPr/>
        </p:nvGrpSpPr>
        <p:grpSpPr>
          <a:xfrm>
            <a:off x="2034307" y="4077664"/>
            <a:ext cx="2007108" cy="1825303"/>
            <a:chOff x="2904744" y="4002024"/>
            <a:chExt cx="2564892" cy="2462784"/>
          </a:xfrm>
        </p:grpSpPr>
        <p:sp>
          <p:nvSpPr>
            <p:cNvPr id="120" name="object 120"/>
            <p:cNvSpPr/>
            <p:nvPr/>
          </p:nvSpPr>
          <p:spPr>
            <a:xfrm>
              <a:off x="2904744" y="4002024"/>
              <a:ext cx="2564892" cy="2462784"/>
            </a:xfrm>
            <a:custGeom>
              <a:avLst/>
              <a:gdLst/>
              <a:ahLst/>
              <a:cxnLst/>
              <a:rect l="l" t="t" r="r" b="b"/>
              <a:pathLst>
                <a:path w="2564892" h="2462784">
                  <a:moveTo>
                    <a:pt x="28956" y="1231392"/>
                  </a:moveTo>
                  <a:cubicBezTo>
                    <a:pt x="28956" y="567309"/>
                    <a:pt x="590169" y="28956"/>
                    <a:pt x="1282446" y="28956"/>
                  </a:cubicBezTo>
                  <a:cubicBezTo>
                    <a:pt x="1974723" y="28956"/>
                    <a:pt x="2535936" y="567309"/>
                    <a:pt x="2535936" y="1231392"/>
                  </a:cubicBezTo>
                  <a:cubicBezTo>
                    <a:pt x="2535936" y="1895475"/>
                    <a:pt x="1974723" y="2433828"/>
                    <a:pt x="1282446" y="2433828"/>
                  </a:cubicBezTo>
                  <a:cubicBezTo>
                    <a:pt x="590169" y="2433828"/>
                    <a:pt x="28956" y="1895475"/>
                    <a:pt x="28956" y="1231392"/>
                  </a:cubicBezTo>
                  <a:close/>
                </a:path>
              </a:pathLst>
            </a:custGeom>
            <a:ln w="57912">
              <a:solidFill>
                <a:srgbClr val="EA66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83" name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492" y="4221480"/>
              <a:ext cx="2025396" cy="2025396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A42F13A-B577-47CB-B4DA-9D6F51F6906C}"/>
              </a:ext>
            </a:extLst>
          </p:cNvPr>
          <p:cNvGrpSpPr/>
          <p:nvPr/>
        </p:nvGrpSpPr>
        <p:grpSpPr>
          <a:xfrm>
            <a:off x="6931153" y="4029456"/>
            <a:ext cx="2020003" cy="1808002"/>
            <a:chOff x="6391656" y="4000500"/>
            <a:chExt cx="2564893" cy="2462784"/>
          </a:xfrm>
        </p:grpSpPr>
        <p:sp>
          <p:nvSpPr>
            <p:cNvPr id="122" name="object 122"/>
            <p:cNvSpPr/>
            <p:nvPr/>
          </p:nvSpPr>
          <p:spPr>
            <a:xfrm>
              <a:off x="6391656" y="4000500"/>
              <a:ext cx="2564893" cy="2462784"/>
            </a:xfrm>
            <a:custGeom>
              <a:avLst/>
              <a:gdLst/>
              <a:ahLst/>
              <a:cxnLst/>
              <a:rect l="l" t="t" r="r" b="b"/>
              <a:pathLst>
                <a:path w="2564893" h="2462784">
                  <a:moveTo>
                    <a:pt x="28956" y="1231392"/>
                  </a:moveTo>
                  <a:cubicBezTo>
                    <a:pt x="28956" y="567309"/>
                    <a:pt x="590169" y="28956"/>
                    <a:pt x="1282446" y="28956"/>
                  </a:cubicBezTo>
                  <a:cubicBezTo>
                    <a:pt x="1974723" y="28956"/>
                    <a:pt x="2535936" y="567309"/>
                    <a:pt x="2535936" y="1231392"/>
                  </a:cubicBezTo>
                  <a:cubicBezTo>
                    <a:pt x="2535936" y="1895475"/>
                    <a:pt x="1974723" y="2433828"/>
                    <a:pt x="1282446" y="2433828"/>
                  </a:cubicBezTo>
                  <a:cubicBezTo>
                    <a:pt x="590169" y="2433828"/>
                    <a:pt x="28956" y="1895475"/>
                    <a:pt x="28956" y="1231392"/>
                  </a:cubicBezTo>
                  <a:close/>
                </a:path>
              </a:pathLst>
            </a:custGeom>
            <a:ln w="57912">
              <a:solidFill>
                <a:srgbClr val="EA663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84" name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119" y="4218432"/>
              <a:ext cx="2023872" cy="2025396"/>
            </a:xfrm>
            <a:prstGeom prst="rect">
              <a:avLst/>
            </a:prstGeom>
          </p:spPr>
        </p:pic>
      </p:grpSp>
      <p:pic>
        <p:nvPicPr>
          <p:cNvPr id="8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68" y="166419"/>
            <a:ext cx="57912" cy="865251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100128" y="2115774"/>
            <a:ext cx="181011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Бартенева Мария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748314" y="2145362"/>
            <a:ext cx="2024978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Иванова Анастасия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264659" y="4742226"/>
            <a:ext cx="1663340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Арустамян Лиза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313756" y="4680366"/>
            <a:ext cx="147854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 err="1">
                <a:latin typeface="Arial"/>
                <a:cs typeface="Arial"/>
              </a:rPr>
              <a:t>Володин</a:t>
            </a:r>
            <a:r>
              <a:rPr lang="ru-RU" sz="1600" b="1" spc="10" dirty="0">
                <a:latin typeface="Arial"/>
                <a:cs typeface="Arial"/>
              </a:rPr>
              <a:t> Иван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693868" y="372820"/>
            <a:ext cx="990143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latin typeface="Arial" panose="020B0604020202020204" pitchFamily="34" charset="0"/>
                <a:cs typeface="Arial" panose="020B0604020202020204" pitchFamily="34" charset="0"/>
              </a:rPr>
              <a:t>Q &amp; A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">
            <a:extLst>
              <a:ext uri="{FF2B5EF4-FFF2-40B4-BE49-F238E27FC236}">
                <a16:creationId xmlns:a16="http://schemas.microsoft.com/office/drawing/2014/main" id="{D7B6BA3E-599B-4F68-AD3D-F76FA2886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4" y="152400"/>
            <a:ext cx="871728" cy="8717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06397"/>
            <a:ext cx="871728" cy="87172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029968" y="244093"/>
            <a:ext cx="3121752" cy="313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 panose="020B0604020202020204" pitchFamily="34" charset="0"/>
                <a:cs typeface="Arial" panose="020B0604020202020204" pitchFamily="34" charset="0"/>
              </a:rPr>
              <a:t>АНАЛИЗ МИКРОСРЕДЫ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029968" y="609854"/>
            <a:ext cx="2106154" cy="313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 panose="020B0604020202020204" pitchFamily="34" charset="0"/>
                <a:cs typeface="Arial" panose="020B0604020202020204" pitchFamily="34" charset="0"/>
              </a:rPr>
              <a:t>5 СИЛ ПОРТЕРА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64236" y="1441704"/>
            <a:ext cx="2090928" cy="745236"/>
          </a:xfrm>
          <a:custGeom>
            <a:avLst/>
            <a:gdLst/>
            <a:ahLst/>
            <a:cxnLst/>
            <a:rect l="l" t="t" r="r" b="b"/>
            <a:pathLst>
              <a:path w="2090928" h="745236">
                <a:moveTo>
                  <a:pt x="0" y="745236"/>
                </a:moveTo>
                <a:lnTo>
                  <a:pt x="0" y="0"/>
                </a:lnTo>
                <a:lnTo>
                  <a:pt x="2090928" y="0"/>
                </a:lnTo>
                <a:lnTo>
                  <a:pt x="2090928" y="745236"/>
                </a:lnTo>
                <a:lnTo>
                  <a:pt x="0" y="745236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85520" y="1612313"/>
            <a:ext cx="1659942" cy="4216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Внутриотраслевая</a:t>
            </a:r>
            <a:endParaRPr sz="137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651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конкуренция</a:t>
            </a:r>
            <a:endParaRPr sz="13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639568" y="1441704"/>
            <a:ext cx="2093976" cy="745236"/>
          </a:xfrm>
          <a:custGeom>
            <a:avLst/>
            <a:gdLst/>
            <a:ahLst/>
            <a:cxnLst/>
            <a:rect l="l" t="t" r="r" b="b"/>
            <a:pathLst>
              <a:path w="2093976" h="745236">
                <a:moveTo>
                  <a:pt x="0" y="745236"/>
                </a:moveTo>
                <a:lnTo>
                  <a:pt x="0" y="0"/>
                </a:lnTo>
                <a:lnTo>
                  <a:pt x="2093976" y="0"/>
                </a:lnTo>
                <a:lnTo>
                  <a:pt x="2093976" y="745236"/>
                </a:lnTo>
                <a:lnTo>
                  <a:pt x="0" y="745236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887726" y="1612313"/>
            <a:ext cx="1594475" cy="4216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Появление новых</a:t>
            </a:r>
            <a:endParaRPr sz="137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5008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игроков</a:t>
            </a:r>
            <a:endParaRPr sz="13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916424" y="1441704"/>
            <a:ext cx="2090928" cy="745236"/>
          </a:xfrm>
          <a:custGeom>
            <a:avLst/>
            <a:gdLst/>
            <a:ahLst/>
            <a:cxnLst/>
            <a:rect l="l" t="t" r="r" b="b"/>
            <a:pathLst>
              <a:path w="2090928" h="745236">
                <a:moveTo>
                  <a:pt x="0" y="745236"/>
                </a:moveTo>
                <a:lnTo>
                  <a:pt x="0" y="0"/>
                </a:lnTo>
                <a:lnTo>
                  <a:pt x="2090928" y="0"/>
                </a:lnTo>
                <a:lnTo>
                  <a:pt x="2090928" y="745236"/>
                </a:lnTo>
                <a:lnTo>
                  <a:pt x="0" y="745236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998122" y="1710363"/>
            <a:ext cx="1985544" cy="2108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Продукты-заменители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190231" y="1452372"/>
            <a:ext cx="2093976" cy="743712"/>
          </a:xfrm>
          <a:custGeom>
            <a:avLst/>
            <a:gdLst/>
            <a:ahLst/>
            <a:cxnLst/>
            <a:rect l="l" t="t" r="r" b="b"/>
            <a:pathLst>
              <a:path w="2093976" h="743712">
                <a:moveTo>
                  <a:pt x="0" y="743712"/>
                </a:moveTo>
                <a:lnTo>
                  <a:pt x="0" y="0"/>
                </a:lnTo>
                <a:lnTo>
                  <a:pt x="2093977" y="0"/>
                </a:lnTo>
                <a:lnTo>
                  <a:pt x="2093977" y="743712"/>
                </a:lnTo>
                <a:lnTo>
                  <a:pt x="0" y="743712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555992" y="1621965"/>
            <a:ext cx="1339662" cy="4216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latin typeface="Arial" panose="020B0604020202020204" pitchFamily="34" charset="0"/>
                <a:cs typeface="Arial" panose="020B0604020202020204" pitchFamily="34" charset="0"/>
              </a:rPr>
              <a:t>Рыночная сила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011">
              <a:lnSpc>
                <a:spcPct val="100000"/>
              </a:lnSpc>
            </a:pPr>
            <a:r>
              <a:rPr sz="1400" b="1" spc="10" dirty="0">
                <a:latin typeface="Arial" panose="020B0604020202020204" pitchFamily="34" charset="0"/>
                <a:cs typeface="Arial" panose="020B0604020202020204" pitchFamily="34" charset="0"/>
              </a:rPr>
              <a:t>поставщиков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9442704" y="1441704"/>
            <a:ext cx="2090928" cy="745236"/>
          </a:xfrm>
          <a:custGeom>
            <a:avLst/>
            <a:gdLst/>
            <a:ahLst/>
            <a:cxnLst/>
            <a:rect l="l" t="t" r="r" b="b"/>
            <a:pathLst>
              <a:path w="2090928" h="745236">
                <a:moveTo>
                  <a:pt x="0" y="745236"/>
                </a:moveTo>
                <a:lnTo>
                  <a:pt x="0" y="0"/>
                </a:lnTo>
                <a:lnTo>
                  <a:pt x="2090928" y="0"/>
                </a:lnTo>
                <a:lnTo>
                  <a:pt x="2090928" y="745236"/>
                </a:lnTo>
                <a:lnTo>
                  <a:pt x="0" y="745236"/>
                </a:lnTo>
                <a:close/>
              </a:path>
            </a:pathLst>
          </a:custGeom>
          <a:solidFill>
            <a:srgbClr val="E9E7E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9806305" y="1612313"/>
            <a:ext cx="1365246" cy="4262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 panose="020B0604020202020204" pitchFamily="34" charset="0"/>
                <a:cs typeface="Arial" panose="020B0604020202020204" pitchFamily="34" charset="0"/>
              </a:rPr>
              <a:t>Рыночная сила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103">
              <a:lnSpc>
                <a:spcPct val="100000"/>
              </a:lnSpc>
            </a:pPr>
            <a:r>
              <a:rPr sz="1400" b="1" spc="10" dirty="0">
                <a:latin typeface="Arial" panose="020B0604020202020204" pitchFamily="34" charset="0"/>
                <a:cs typeface="Arial" panose="020B0604020202020204" pitchFamily="34" charset="0"/>
              </a:rPr>
              <a:t>потребителей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64540" y="2441321"/>
            <a:ext cx="2067938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Высокие темпы роста рынка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64540" y="2807081"/>
            <a:ext cx="196534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Уровень насыщения рынка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высокий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64540" y="3355721"/>
            <a:ext cx="1808829" cy="11079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Товар на рынке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стандартизирован по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ключевым свойствам, но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отличается по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дополнительным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преимуществам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64540" y="4636135"/>
            <a:ext cx="164641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Высокая эластичность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спроса по цене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64540" y="5184775"/>
            <a:ext cx="2043829" cy="3647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latin typeface="Arial" panose="020B0604020202020204" pitchFamily="34" charset="0"/>
                <a:cs typeface="Arial" panose="020B0604020202020204" pitchFamily="34" charset="0"/>
              </a:rPr>
              <a:t>Низкие входные и выходные</a:t>
            </a:r>
            <a:endParaRPr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барьеры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653919" y="2422652"/>
            <a:ext cx="199740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Несколько крупных игроков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держат около 50% рынка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653919" y="2971673"/>
            <a:ext cx="201382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Дифференциация продукта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– существуют микро-ниши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653919" y="3520313"/>
            <a:ext cx="150951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Высокая лояльность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потребителей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4917059" y="2441321"/>
            <a:ext cx="1405193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Большой выбор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низкокачественных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альтернатив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917059" y="3172841"/>
            <a:ext cx="1665199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Характерно появление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новых технологий,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материалов, каналов.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4917059" y="3721481"/>
            <a:ext cx="2122761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Пример: диалоги с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просветителями и учеными в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формате подкастов (1 млн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просмотров) или формат,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которого нет у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4917059" y="4636135"/>
            <a:ext cx="2093586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Конкурентов (жанр: light +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hard, контент: мультфильм +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лонгрид)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7206361" y="2446782"/>
            <a:ext cx="204921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Незначительное количество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поставщиков, где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7206361" y="2812542"/>
            <a:ext cx="210288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преимущество у узнаваемых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брендов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206361" y="3361436"/>
            <a:ext cx="153202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Отрасль не является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приоритетной для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206361" y="3727196"/>
            <a:ext cx="2107628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поставщиков, но реализация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в ней своих ресурсов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является прибыльным в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репутационном плане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9443593" y="2413000"/>
            <a:ext cx="964623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Склонность к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9443593" y="2413000"/>
            <a:ext cx="206845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82218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переключению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на товары-субституты: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9443593" y="2779014"/>
            <a:ext cx="410112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товар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9443593" y="2779014"/>
            <a:ext cx="2086533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41959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компании частично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уникален, есть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отличительные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характеристики, важные для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 panose="020B0604020202020204" pitchFamily="34" charset="0"/>
                <a:cs typeface="Arial" panose="020B0604020202020204" pitchFamily="34" charset="0"/>
              </a:rPr>
              <a:t>клиентов.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5509260"/>
            <a:ext cx="1670304" cy="1264920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2040"/>
          </a:xfrm>
          <a:prstGeom prst="rect">
            <a:avLst/>
          </a:prstGeom>
        </p:spPr>
      </p:pic>
      <p:pic>
        <p:nvPicPr>
          <p:cNvPr id="5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48768"/>
            <a:ext cx="871728" cy="873251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934210" y="376682"/>
            <a:ext cx="6845504" cy="2929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latin typeface="Arial"/>
                <a:cs typeface="Arial"/>
              </a:rPr>
              <a:t>ОСНОВНЫЕ КОНКУРЕНТЫ НА РОССИЙСКОМ РЫНКЕ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705356" y="45719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7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0" y="1741932"/>
            <a:ext cx="1153668" cy="1152144"/>
          </a:xfrm>
          <a:prstGeom prst="rect">
            <a:avLst/>
          </a:prstGeom>
        </p:spPr>
      </p:pic>
      <p:pic>
        <p:nvPicPr>
          <p:cNvPr id="5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0" y="3302508"/>
            <a:ext cx="3290316" cy="1720596"/>
          </a:xfrm>
          <a:prstGeom prst="rect">
            <a:avLst/>
          </a:prstGeom>
        </p:spPr>
      </p:pic>
      <p:pic>
        <p:nvPicPr>
          <p:cNvPr id="5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5236463"/>
            <a:ext cx="1671828" cy="1621536"/>
          </a:xfrm>
          <a:prstGeom prst="rect">
            <a:avLst/>
          </a:prstGeom>
        </p:spPr>
      </p:pic>
      <p:pic>
        <p:nvPicPr>
          <p:cNvPr id="5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964" y="3447288"/>
            <a:ext cx="3752088" cy="958596"/>
          </a:xfrm>
          <a:prstGeom prst="rect">
            <a:avLst/>
          </a:prstGeom>
        </p:spPr>
      </p:pic>
      <p:pic>
        <p:nvPicPr>
          <p:cNvPr id="6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" y="4695444"/>
            <a:ext cx="2587751" cy="862584"/>
          </a:xfrm>
          <a:prstGeom prst="rect">
            <a:avLst/>
          </a:prstGeom>
        </p:spPr>
      </p:pic>
      <p:pic>
        <p:nvPicPr>
          <p:cNvPr id="6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6" y="4707636"/>
            <a:ext cx="3752088" cy="838200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3553968"/>
            <a:ext cx="3057144" cy="745236"/>
          </a:xfrm>
          <a:prstGeom prst="rect">
            <a:avLst/>
          </a:prstGeom>
        </p:spPr>
      </p:pic>
      <p:pic>
        <p:nvPicPr>
          <p:cNvPr id="63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832" y="1671828"/>
            <a:ext cx="2260092" cy="1152143"/>
          </a:xfrm>
          <a:prstGeom prst="rect">
            <a:avLst/>
          </a:prstGeom>
        </p:spPr>
      </p:pic>
      <p:pic>
        <p:nvPicPr>
          <p:cNvPr id="64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0" y="1714500"/>
            <a:ext cx="1179575" cy="1179576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04" y="1714500"/>
            <a:ext cx="1179576" cy="1179576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" y="1458468"/>
            <a:ext cx="1691640" cy="16916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096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115824"/>
            <a:ext cx="871728" cy="87172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906524" y="244093"/>
            <a:ext cx="3411017" cy="2929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/>
                <a:cs typeface="Arial"/>
              </a:rPr>
              <a:t>КЛЮЧЕВЫЕ ПРОДУКТЫ 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906524" y="609854"/>
            <a:ext cx="1866290" cy="2929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/>
                <a:cs typeface="Arial"/>
              </a:rPr>
              <a:t>КОНКУРЕНТЫ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705356" y="112775"/>
            <a:ext cx="57912" cy="903986"/>
          </a:xfrm>
          <a:custGeom>
            <a:avLst/>
            <a:gdLst/>
            <a:ahLst/>
            <a:cxnLst/>
            <a:rect l="l" t="t" r="r" b="b"/>
            <a:pathLst>
              <a:path w="57912" h="903986">
                <a:moveTo>
                  <a:pt x="28956" y="28956"/>
                </a:moveTo>
                <a:lnTo>
                  <a:pt x="28956" y="875031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906170" y="2338070"/>
            <a:ext cx="5701432" cy="2545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Видео с учеными </a:t>
            </a:r>
            <a:r>
              <a:rPr sz="1910" spc="10" dirty="0">
                <a:latin typeface="Calibri"/>
                <a:cs typeface="Calibri"/>
              </a:rPr>
              <a:t>(Курсера, Открытое образование)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1235" y="4964557"/>
            <a:ext cx="6733593" cy="2545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Контент, Тесты + анимационные ролики </a:t>
            </a:r>
            <a:r>
              <a:rPr sz="1820" spc="10" dirty="0">
                <a:latin typeface="Calibri"/>
                <a:cs typeface="Calibri"/>
              </a:rPr>
              <a:t>(N+1, Naked Science)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06170" y="2969640"/>
            <a:ext cx="4510648" cy="2545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Академия ПостНауки </a:t>
            </a:r>
            <a:r>
              <a:rPr sz="1910" spc="10" dirty="0">
                <a:latin typeface="Calibri"/>
                <a:cs typeface="Calibri"/>
              </a:rPr>
              <a:t>(Arzamas Academy)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84224" y="3623691"/>
            <a:ext cx="1993561" cy="2445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ПостНаука_Книги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84224" y="4293997"/>
            <a:ext cx="5465352" cy="2545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Радиорубка_ «Сагандокинз» </a:t>
            </a:r>
            <a:r>
              <a:rPr sz="1910" spc="10" dirty="0">
                <a:latin typeface="Calibri"/>
                <a:cs typeface="Calibri"/>
              </a:rPr>
              <a:t>(Подкасты Арзамас)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25196" y="2257044"/>
            <a:ext cx="367284" cy="368808"/>
          </a:xfrm>
          <a:custGeom>
            <a:avLst/>
            <a:gdLst/>
            <a:ahLst/>
            <a:cxnLst/>
            <a:rect l="l" t="t" r="r" b="b"/>
            <a:pathLst>
              <a:path w="367284" h="368808">
                <a:moveTo>
                  <a:pt x="0" y="184404"/>
                </a:moveTo>
                <a:cubicBezTo>
                  <a:pt x="0" y="82550"/>
                  <a:pt x="82219" y="0"/>
                  <a:pt x="183642" y="0"/>
                </a:cubicBezTo>
                <a:cubicBezTo>
                  <a:pt x="285064" y="0"/>
                  <a:pt x="367284" y="82550"/>
                  <a:pt x="367284" y="184404"/>
                </a:cubicBezTo>
                <a:cubicBezTo>
                  <a:pt x="367284" y="286258"/>
                  <a:pt x="285064" y="368808"/>
                  <a:pt x="183642" y="368808"/>
                </a:cubicBezTo>
                <a:cubicBezTo>
                  <a:pt x="82219" y="368808"/>
                  <a:pt x="0" y="286258"/>
                  <a:pt x="0" y="184404"/>
                </a:cubicBez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1292" y="2903220"/>
            <a:ext cx="368808" cy="370332"/>
          </a:xfrm>
          <a:custGeom>
            <a:avLst/>
            <a:gdLst/>
            <a:ahLst/>
            <a:cxnLst/>
            <a:rect l="l" t="t" r="r" b="b"/>
            <a:pathLst>
              <a:path w="368808" h="370332">
                <a:moveTo>
                  <a:pt x="0" y="185166"/>
                </a:moveTo>
                <a:cubicBezTo>
                  <a:pt x="0" y="82931"/>
                  <a:pt x="82562" y="0"/>
                  <a:pt x="184404" y="0"/>
                </a:cubicBezTo>
                <a:cubicBezTo>
                  <a:pt x="286245" y="0"/>
                  <a:pt x="368808" y="82931"/>
                  <a:pt x="368808" y="185166"/>
                </a:cubicBezTo>
                <a:cubicBezTo>
                  <a:pt x="368808" y="287401"/>
                  <a:pt x="286245" y="370332"/>
                  <a:pt x="184404" y="370332"/>
                </a:cubicBezTo>
                <a:cubicBezTo>
                  <a:pt x="82562" y="370332"/>
                  <a:pt x="0" y="287401"/>
                  <a:pt x="0" y="185166"/>
                </a:cubicBez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2816" y="3550920"/>
            <a:ext cx="367283" cy="368808"/>
          </a:xfrm>
          <a:custGeom>
            <a:avLst/>
            <a:gdLst/>
            <a:ahLst/>
            <a:cxnLst/>
            <a:rect l="l" t="t" r="r" b="b"/>
            <a:pathLst>
              <a:path w="367283" h="368808">
                <a:moveTo>
                  <a:pt x="0" y="184404"/>
                </a:moveTo>
                <a:cubicBezTo>
                  <a:pt x="0" y="82550"/>
                  <a:pt x="82219" y="0"/>
                  <a:pt x="183642" y="0"/>
                </a:cubicBezTo>
                <a:cubicBezTo>
                  <a:pt x="285064" y="0"/>
                  <a:pt x="367284" y="82550"/>
                  <a:pt x="367284" y="184404"/>
                </a:cubicBezTo>
                <a:cubicBezTo>
                  <a:pt x="367284" y="286258"/>
                  <a:pt x="285064" y="368808"/>
                  <a:pt x="183642" y="368808"/>
                </a:cubicBezTo>
                <a:cubicBezTo>
                  <a:pt x="82219" y="368808"/>
                  <a:pt x="0" y="286258"/>
                  <a:pt x="0" y="184404"/>
                </a:cubicBez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1292" y="4200144"/>
            <a:ext cx="367284" cy="370332"/>
          </a:xfrm>
          <a:custGeom>
            <a:avLst/>
            <a:gdLst/>
            <a:ahLst/>
            <a:cxnLst/>
            <a:rect l="l" t="t" r="r" b="b"/>
            <a:pathLst>
              <a:path w="367284" h="370332">
                <a:moveTo>
                  <a:pt x="0" y="185166"/>
                </a:moveTo>
                <a:cubicBezTo>
                  <a:pt x="0" y="82931"/>
                  <a:pt x="82219" y="0"/>
                  <a:pt x="183642" y="0"/>
                </a:cubicBezTo>
                <a:cubicBezTo>
                  <a:pt x="285064" y="0"/>
                  <a:pt x="367284" y="82931"/>
                  <a:pt x="367284" y="185166"/>
                </a:cubicBezTo>
                <a:cubicBezTo>
                  <a:pt x="367284" y="287401"/>
                  <a:pt x="285064" y="370332"/>
                  <a:pt x="183642" y="370332"/>
                </a:cubicBezTo>
                <a:cubicBezTo>
                  <a:pt x="82219" y="370332"/>
                  <a:pt x="0" y="287401"/>
                  <a:pt x="0" y="185166"/>
                </a:cubicBez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5196" y="4837176"/>
            <a:ext cx="367284" cy="370332"/>
          </a:xfrm>
          <a:custGeom>
            <a:avLst/>
            <a:gdLst/>
            <a:ahLst/>
            <a:cxnLst/>
            <a:rect l="l" t="t" r="r" b="b"/>
            <a:pathLst>
              <a:path w="367284" h="370332">
                <a:moveTo>
                  <a:pt x="0" y="185166"/>
                </a:moveTo>
                <a:cubicBezTo>
                  <a:pt x="0" y="82931"/>
                  <a:pt x="82219" y="0"/>
                  <a:pt x="183642" y="0"/>
                </a:cubicBezTo>
                <a:cubicBezTo>
                  <a:pt x="285064" y="0"/>
                  <a:pt x="367284" y="82931"/>
                  <a:pt x="367284" y="185166"/>
                </a:cubicBezTo>
                <a:cubicBezTo>
                  <a:pt x="367284" y="287401"/>
                  <a:pt x="285064" y="370332"/>
                  <a:pt x="183642" y="370332"/>
                </a:cubicBezTo>
                <a:cubicBezTo>
                  <a:pt x="82219" y="370332"/>
                  <a:pt x="0" y="287401"/>
                  <a:pt x="0" y="185166"/>
                </a:cubicBez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5196" y="5443728"/>
            <a:ext cx="367284" cy="370332"/>
          </a:xfrm>
          <a:custGeom>
            <a:avLst/>
            <a:gdLst/>
            <a:ahLst/>
            <a:cxnLst/>
            <a:rect l="l" t="t" r="r" b="b"/>
            <a:pathLst>
              <a:path w="367284" h="370332">
                <a:moveTo>
                  <a:pt x="0" y="185166"/>
                </a:moveTo>
                <a:cubicBezTo>
                  <a:pt x="0" y="82931"/>
                  <a:pt x="82219" y="0"/>
                  <a:pt x="183642" y="0"/>
                </a:cubicBezTo>
                <a:cubicBezTo>
                  <a:pt x="285064" y="0"/>
                  <a:pt x="367284" y="82931"/>
                  <a:pt x="367284" y="185166"/>
                </a:cubicBezTo>
                <a:cubicBezTo>
                  <a:pt x="367284" y="287426"/>
                  <a:pt x="285064" y="370332"/>
                  <a:pt x="183642" y="370332"/>
                </a:cubicBezTo>
                <a:cubicBezTo>
                  <a:pt x="82219" y="370332"/>
                  <a:pt x="0" y="287426"/>
                  <a:pt x="0" y="185166"/>
                </a:cubicBez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84224" y="5515965"/>
            <a:ext cx="2255887" cy="2548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Подкасты </a:t>
            </a:r>
            <a:r>
              <a:rPr sz="1910" spc="10" dirty="0">
                <a:latin typeface="Calibri"/>
                <a:cs typeface="Calibri"/>
              </a:rPr>
              <a:t>(Арзамас)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308592" y="2631948"/>
            <a:ext cx="1766316" cy="1362456"/>
          </a:xfrm>
          <a:custGeom>
            <a:avLst/>
            <a:gdLst/>
            <a:ahLst/>
            <a:cxnLst/>
            <a:rect l="l" t="t" r="r" b="b"/>
            <a:pathLst>
              <a:path w="1766316" h="1362456">
                <a:moveTo>
                  <a:pt x="28956" y="681228"/>
                </a:moveTo>
                <a:cubicBezTo>
                  <a:pt x="28956" y="320929"/>
                  <a:pt x="411353" y="28956"/>
                  <a:pt x="883158" y="28956"/>
                </a:cubicBezTo>
                <a:cubicBezTo>
                  <a:pt x="1354963" y="28956"/>
                  <a:pt x="1737360" y="320929"/>
                  <a:pt x="1737360" y="681228"/>
                </a:cubicBezTo>
                <a:cubicBezTo>
                  <a:pt x="1737360" y="1041527"/>
                  <a:pt x="1354963" y="1333500"/>
                  <a:pt x="883158" y="1333500"/>
                </a:cubicBezTo>
                <a:cubicBezTo>
                  <a:pt x="411353" y="1333500"/>
                  <a:pt x="28956" y="1041527"/>
                  <a:pt x="28956" y="681228"/>
                </a:cubicBezTo>
                <a:close/>
              </a:path>
            </a:pathLst>
          </a:custGeom>
          <a:ln w="57912">
            <a:solidFill>
              <a:srgbClr val="70AD4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994392" y="1354836"/>
            <a:ext cx="1766316" cy="1362456"/>
          </a:xfrm>
          <a:custGeom>
            <a:avLst/>
            <a:gdLst/>
            <a:ahLst/>
            <a:cxnLst/>
            <a:rect l="l" t="t" r="r" b="b"/>
            <a:pathLst>
              <a:path w="1766316" h="1362456">
                <a:moveTo>
                  <a:pt x="28956" y="681228"/>
                </a:moveTo>
                <a:cubicBezTo>
                  <a:pt x="28956" y="320929"/>
                  <a:pt x="411353" y="28956"/>
                  <a:pt x="883158" y="28956"/>
                </a:cubicBezTo>
                <a:cubicBezTo>
                  <a:pt x="1354963" y="28956"/>
                  <a:pt x="1737360" y="320929"/>
                  <a:pt x="1737360" y="681228"/>
                </a:cubicBezTo>
                <a:cubicBezTo>
                  <a:pt x="1737360" y="1041527"/>
                  <a:pt x="1354963" y="1333500"/>
                  <a:pt x="883158" y="1333500"/>
                </a:cubicBezTo>
                <a:cubicBezTo>
                  <a:pt x="411353" y="1333500"/>
                  <a:pt x="28956" y="1041527"/>
                  <a:pt x="28956" y="681228"/>
                </a:cubicBezTo>
                <a:close/>
              </a:path>
            </a:pathLst>
          </a:custGeom>
          <a:ln w="57912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061960" y="1546860"/>
            <a:ext cx="1764792" cy="1360932"/>
          </a:xfrm>
          <a:custGeom>
            <a:avLst/>
            <a:gdLst/>
            <a:ahLst/>
            <a:cxnLst/>
            <a:rect l="l" t="t" r="r" b="b"/>
            <a:pathLst>
              <a:path w="1764792" h="1360932">
                <a:moveTo>
                  <a:pt x="28956" y="680466"/>
                </a:moveTo>
                <a:cubicBezTo>
                  <a:pt x="28956" y="320675"/>
                  <a:pt x="411099" y="28956"/>
                  <a:pt x="882396" y="28956"/>
                </a:cubicBezTo>
                <a:cubicBezTo>
                  <a:pt x="1353693" y="28956"/>
                  <a:pt x="1735836" y="320675"/>
                  <a:pt x="1735836" y="680466"/>
                </a:cubicBezTo>
                <a:cubicBezTo>
                  <a:pt x="1735836" y="1040257"/>
                  <a:pt x="1353693" y="1331976"/>
                  <a:pt x="882396" y="1331976"/>
                </a:cubicBezTo>
                <a:cubicBezTo>
                  <a:pt x="411099" y="1331976"/>
                  <a:pt x="28956" y="1040257"/>
                  <a:pt x="28956" y="680466"/>
                </a:cubicBez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169908" y="1955292"/>
            <a:ext cx="1706880" cy="1304544"/>
          </a:xfrm>
          <a:custGeom>
            <a:avLst/>
            <a:gdLst/>
            <a:ahLst/>
            <a:cxnLst/>
            <a:rect l="l" t="t" r="r" b="b"/>
            <a:pathLst>
              <a:path w="1706880" h="1304544">
                <a:moveTo>
                  <a:pt x="0" y="652272"/>
                </a:moveTo>
                <a:cubicBezTo>
                  <a:pt x="0" y="291973"/>
                  <a:pt x="382143" y="0"/>
                  <a:pt x="853440" y="0"/>
                </a:cubicBezTo>
                <a:cubicBezTo>
                  <a:pt x="1324737" y="0"/>
                  <a:pt x="1706880" y="291973"/>
                  <a:pt x="1706880" y="652272"/>
                </a:cubicBezTo>
                <a:cubicBezTo>
                  <a:pt x="1706880" y="1012571"/>
                  <a:pt x="1324737" y="1304544"/>
                  <a:pt x="853440" y="1304544"/>
                </a:cubicBezTo>
                <a:cubicBezTo>
                  <a:pt x="382143" y="1304544"/>
                  <a:pt x="0" y="1012571"/>
                  <a:pt x="0" y="652272"/>
                </a:cubicBezTo>
                <a:close/>
              </a:path>
            </a:pathLst>
          </a:custGeom>
          <a:solidFill>
            <a:srgbClr val="EA66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9505823" y="2547366"/>
            <a:ext cx="1087907" cy="219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ПостНаука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0383901" y="1552448"/>
            <a:ext cx="664376" cy="1713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Курсера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452739" y="1962404"/>
            <a:ext cx="674717" cy="1713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Arzamas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429879" y="2195576"/>
            <a:ext cx="721969" cy="1713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Academy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9686290" y="3370199"/>
            <a:ext cx="1102122" cy="3847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82523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N+1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19" b="1" spc="10" dirty="0">
                <a:latin typeface="Arial"/>
                <a:cs typeface="Arial"/>
              </a:rPr>
              <a:t>Naked Science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0615295" y="1825498"/>
            <a:ext cx="1048985" cy="38471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4968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Открытое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образование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679436" y="4640580"/>
            <a:ext cx="4427220" cy="1668780"/>
          </a:xfrm>
          <a:custGeom>
            <a:avLst/>
            <a:gdLst/>
            <a:ahLst/>
            <a:cxnLst/>
            <a:rect l="l" t="t" r="r" b="b"/>
            <a:pathLst>
              <a:path w="4427220" h="1668780">
                <a:moveTo>
                  <a:pt x="0" y="1668780"/>
                </a:moveTo>
                <a:lnTo>
                  <a:pt x="0" y="0"/>
                </a:lnTo>
                <a:lnTo>
                  <a:pt x="4427220" y="0"/>
                </a:lnTo>
                <a:lnTo>
                  <a:pt x="4427220" y="1668780"/>
                </a:lnTo>
                <a:lnTo>
                  <a:pt x="0" y="1668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233410" y="5519166"/>
            <a:ext cx="553212" cy="434340"/>
          </a:xfrm>
          <a:custGeom>
            <a:avLst/>
            <a:gdLst/>
            <a:ahLst/>
            <a:cxnLst/>
            <a:rect l="l" t="t" r="r" b="b"/>
            <a:pathLst>
              <a:path w="553212" h="434340">
                <a:moveTo>
                  <a:pt x="0" y="434340"/>
                </a:moveTo>
                <a:lnTo>
                  <a:pt x="0" y="0"/>
                </a:lnTo>
                <a:lnTo>
                  <a:pt x="553212" y="0"/>
                </a:lnTo>
                <a:lnTo>
                  <a:pt x="553212" y="434340"/>
                </a:lnTo>
                <a:lnTo>
                  <a:pt x="0" y="43434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5" y="5506212"/>
            <a:ext cx="579120" cy="460248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9615678" y="5785866"/>
            <a:ext cx="553212" cy="167640"/>
          </a:xfrm>
          <a:custGeom>
            <a:avLst/>
            <a:gdLst/>
            <a:ahLst/>
            <a:cxnLst/>
            <a:rect l="l" t="t" r="r" b="b"/>
            <a:pathLst>
              <a:path w="553212" h="167640">
                <a:moveTo>
                  <a:pt x="0" y="167640"/>
                </a:moveTo>
                <a:lnTo>
                  <a:pt x="0" y="0"/>
                </a:lnTo>
                <a:lnTo>
                  <a:pt x="553212" y="0"/>
                </a:lnTo>
                <a:lnTo>
                  <a:pt x="553212" y="167640"/>
                </a:lnTo>
                <a:lnTo>
                  <a:pt x="0" y="16764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24" y="5772912"/>
            <a:ext cx="579120" cy="193548"/>
          </a:xfrm>
          <a:prstGeom prst="rect">
            <a:avLst/>
          </a:prstGeom>
        </p:spPr>
      </p:pic>
      <p:sp>
        <p:nvSpPr>
          <p:cNvPr id="107" name="object 107"/>
          <p:cNvSpPr/>
          <p:nvPr/>
        </p:nvSpPr>
        <p:spPr>
          <a:xfrm>
            <a:off x="10997946" y="5820918"/>
            <a:ext cx="553212" cy="132588"/>
          </a:xfrm>
          <a:custGeom>
            <a:avLst/>
            <a:gdLst/>
            <a:ahLst/>
            <a:cxnLst/>
            <a:rect l="l" t="t" r="r" b="b"/>
            <a:pathLst>
              <a:path w="553212" h="132588">
                <a:moveTo>
                  <a:pt x="0" y="132588"/>
                </a:moveTo>
                <a:lnTo>
                  <a:pt x="0" y="0"/>
                </a:lnTo>
                <a:lnTo>
                  <a:pt x="553212" y="0"/>
                </a:lnTo>
                <a:lnTo>
                  <a:pt x="553212" y="132588"/>
                </a:lnTo>
                <a:lnTo>
                  <a:pt x="0" y="132588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92" y="5807964"/>
            <a:ext cx="579120" cy="158496"/>
          </a:xfrm>
          <a:prstGeom prst="rect">
            <a:avLst/>
          </a:prstGeom>
        </p:spPr>
      </p:pic>
      <p:sp>
        <p:nvSpPr>
          <p:cNvPr id="16" name="text 1"/>
          <p:cNvSpPr txBox="1"/>
          <p:nvPr/>
        </p:nvSpPr>
        <p:spPr>
          <a:xfrm>
            <a:off x="8352155" y="5345557"/>
            <a:ext cx="344384" cy="1098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b="1" spc="10" dirty="0">
                <a:latin typeface="Arial"/>
                <a:cs typeface="Arial"/>
              </a:rPr>
              <a:t>104,37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9763633" y="5613425"/>
            <a:ext cx="286550" cy="1098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b="1" spc="10" dirty="0">
                <a:latin typeface="Arial"/>
                <a:cs typeface="Arial"/>
              </a:rPr>
              <a:t>40,19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1146282" y="5647868"/>
            <a:ext cx="286550" cy="1098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b="1" spc="10" dirty="0">
                <a:latin typeface="Arial"/>
                <a:cs typeface="Arial"/>
              </a:rPr>
              <a:t>31,94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374126" y="6049518"/>
            <a:ext cx="315344" cy="1782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Arial Black"/>
                <a:cs typeface="Arial Black"/>
              </a:rPr>
              <a:t>N+1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9508871" y="6049518"/>
            <a:ext cx="863433" cy="165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39" spc="10" dirty="0">
                <a:latin typeface="Arial Black"/>
                <a:cs typeface="Arial Black"/>
              </a:rPr>
              <a:t>ПостНаука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0796270" y="6049518"/>
            <a:ext cx="1000676" cy="1782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Arial Black"/>
                <a:cs typeface="Arial Black"/>
              </a:rPr>
              <a:t>Naked Scince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201279" y="4709795"/>
            <a:ext cx="3423850" cy="1713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ИЦ ТОП-3 МЕДИА НАУЧНО-ПОПУЛЯРНОЙ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9181211" y="4927727"/>
            <a:ext cx="1458737" cy="1713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ТЕМАТИКИ , 2018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3569</Words>
  <Application>Microsoft Office PowerPoint</Application>
  <PresentationFormat>Широкоэкранный</PresentationFormat>
  <Paragraphs>616</Paragraphs>
  <Slides>61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8" baseType="lpstr">
      <vt:lpstr>Arial</vt:lpstr>
      <vt:lpstr>Arial Black</vt:lpstr>
      <vt:lpstr>Bahnschrift SemiLight Condensed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Отсутсвие адаптации контента ПостНауки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SMM – АКТИВНОСТЬ</vt:lpstr>
      <vt:lpstr> </vt:lpstr>
      <vt:lpstr> </vt:lpstr>
      <vt:lpstr> </vt:lpstr>
      <vt:lpstr>Анализ ключевых конкурентов</vt:lpstr>
      <vt:lpstr>АНАЛИЗ СИТУАЦИИ У КОНКУРЕНТОВ. Arzamas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СИТУАЦИИ У КОНКУРЕНТОВ. N+1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Ресепшн</dc:creator>
  <cp:lastModifiedBy>Настя Анастасия</cp:lastModifiedBy>
  <cp:revision>56</cp:revision>
  <dcterms:created xsi:type="dcterms:W3CDTF">2019-06-14T19:30:46Z</dcterms:created>
  <dcterms:modified xsi:type="dcterms:W3CDTF">2019-06-15T08:23:53Z</dcterms:modified>
</cp:coreProperties>
</file>