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51" roundtripDataSignature="AMtx7mhYvT5gXwU1/g8fuTiE581ylChYh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D88D204A-CD01-48C2-A5EB-9CD65A6C250D}">
  <a:tblStyle styleId="{D88D204A-CD01-48C2-A5EB-9CD65A6C250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44" Type="http://schemas.openxmlformats.org/officeDocument/2006/relationships/slide" Target="slides/slide38.xml"/><Relationship Id="rId43" Type="http://schemas.openxmlformats.org/officeDocument/2006/relationships/slide" Target="slides/slide37.xml"/><Relationship Id="rId46" Type="http://schemas.openxmlformats.org/officeDocument/2006/relationships/slide" Target="slides/slide40.xml"/><Relationship Id="rId45" Type="http://schemas.openxmlformats.org/officeDocument/2006/relationships/slide" Target="slides/slide39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48" Type="http://schemas.openxmlformats.org/officeDocument/2006/relationships/slide" Target="slides/slide42.xml"/><Relationship Id="rId47" Type="http://schemas.openxmlformats.org/officeDocument/2006/relationships/slide" Target="slides/slide41.xml"/><Relationship Id="rId49" Type="http://schemas.openxmlformats.org/officeDocument/2006/relationships/slide" Target="slides/slide4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3" Type="http://schemas.openxmlformats.org/officeDocument/2006/relationships/slide" Target="slides/slide27.xml"/><Relationship Id="rId32" Type="http://schemas.openxmlformats.org/officeDocument/2006/relationships/slide" Target="slides/slide26.xml"/><Relationship Id="rId35" Type="http://schemas.openxmlformats.org/officeDocument/2006/relationships/slide" Target="slides/slide29.xml"/><Relationship Id="rId34" Type="http://schemas.openxmlformats.org/officeDocument/2006/relationships/slide" Target="slides/slide28.xml"/><Relationship Id="rId37" Type="http://schemas.openxmlformats.org/officeDocument/2006/relationships/slide" Target="slides/slide31.xml"/><Relationship Id="rId36" Type="http://schemas.openxmlformats.org/officeDocument/2006/relationships/slide" Target="slides/slide30.xml"/><Relationship Id="rId39" Type="http://schemas.openxmlformats.org/officeDocument/2006/relationships/slide" Target="slides/slide33.xml"/><Relationship Id="rId38" Type="http://schemas.openxmlformats.org/officeDocument/2006/relationships/slide" Target="slides/slide32.xml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9" Type="http://schemas.openxmlformats.org/officeDocument/2006/relationships/slide" Target="slides/slide23.xml"/><Relationship Id="rId51" Type="http://customschemas.google.com/relationships/presentationmetadata" Target="metadata"/><Relationship Id="rId50" Type="http://schemas.openxmlformats.org/officeDocument/2006/relationships/slide" Target="slides/slide4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5b7536d848_0_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5b7536d848_0_2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g5b7536d848_0_2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5997cd8172_5_10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5997cd8172_5_10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g5997cd8172_5_10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5997cd8172_2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5997cd8172_2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g5997cd8172_2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5997cd8172_5_1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5997cd8172_5_11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g5997cd8172_5_11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4" name="Google Shape;304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5b7536d848_0_4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5b7536d848_0_4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g5b7536d848_0_4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5b7536d848_0_5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5b7536d848_0_5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g5b7536d848_0_5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" name="Google Shape;390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5997cd8172_5_4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5997cd8172_5_4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g5997cd8172_5_4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3" name="Google Shape;423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0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2" name="Google Shape;452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4" name="Google Shape;464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4" name="Google Shape;494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5b7536d704_0_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3" name="Google Shape;523;g5b7536d704_0_1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4" name="Google Shape;524;g5b7536d704_0_1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5b7536d704_0_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0" name="Google Shape;530;g5b7536d704_0_2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1" name="Google Shape;531;g5b7536d704_0_2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5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g5b7536d704_0_4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7" name="Google Shape;537;g5b7536d704_0_4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8" name="Google Shape;538;g5b7536d704_0_4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7" name="Google Shape;547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5997cd8172_5_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5997cd8172_5_3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g5997cd8172_5_3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3" name="Google Shape;553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9" name="Google Shape;559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3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g5b7536d848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5" name="Google Shape;565;g5b7536d848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g5b7536d848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0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g5997cd8172_5_6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2" name="Google Shape;572;g5997cd8172_5_6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3" name="Google Shape;573;g5997cd8172_5_6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7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g5997cd8172_5_7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9" name="Google Shape;579;g5997cd8172_5_7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0" name="Google Shape;580;g5997cd8172_5_7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4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6" name="Google Shape;586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5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Google Shape;596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7" name="Google Shape;597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8" name="Google Shape;598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7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g5997cd8172_5_5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9" name="Google Shape;629;g5997cd8172_5_5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0" name="Google Shape;630;g5997cd8172_5_5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4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g5997cd8172_5_5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6" name="Google Shape;636;g5997cd8172_5_5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7" name="Google Shape;637;g5997cd8172_5_5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Google Shape;642;g5b7536d848_0_5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3" name="Google Shape;643;g5b7536d848_0_5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4" name="Google Shape;644;g5b7536d848_0_5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5997cd8172_5_8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5997cd8172_5_8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g5997cd8172_5_8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8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g5b7536d848_4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0" name="Google Shape;650;g5b7536d848_4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1" name="Google Shape;651;g5b7536d848_4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5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5b7536d848_4_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5b7536d848_4_3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8" name="Google Shape;658;g5b7536d848_4_3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2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Google Shape;663;g5b7536d848_4_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4" name="Google Shape;664;g5b7536d848_4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5" name="Google Shape;665;g5b7536d848_4_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9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g5b7536d848_4_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1" name="Google Shape;671;g5b7536d848_4_1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2" name="Google Shape;672;g5b7536d848_4_1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0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g5b7536d848_4_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2" name="Google Shape;682;g5b7536d848_4_2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3" name="Google Shape;683;g5b7536d848_4_2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5997cd8172_5_8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5997cd8172_5_8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g5997cd8172_5_8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5b7536d704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g5b7536d704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5b7536d848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5b7536d848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g5b7536d848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5b7536d848_0_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5b7536d848_0_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g5b7536d848_0_1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итульный слайд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D-ShadowLong.png" id="17" name="Google Shape;17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4242851"/>
            <a:ext cx="8968084" cy="27594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D-ShadowShort.png" id="18" name="Google Shape;18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11716" y="4243845"/>
            <a:ext cx="3077108" cy="27694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22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22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22"/>
          <p:cNvSpPr txBox="1"/>
          <p:nvPr>
            <p:ph type="ctrTitle"/>
          </p:nvPr>
        </p:nvSpPr>
        <p:spPr>
          <a:xfrm>
            <a:off x="680322" y="2733709"/>
            <a:ext cx="8144134" cy="13730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Trebuchet MS"/>
              <a:buNone/>
              <a:defRPr sz="5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2"/>
          <p:cNvSpPr txBox="1"/>
          <p:nvPr>
            <p:ph idx="1" type="subTitle"/>
          </p:nvPr>
        </p:nvSpPr>
        <p:spPr>
          <a:xfrm>
            <a:off x="680322" y="4394039"/>
            <a:ext cx="8144134" cy="1117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3" name="Google Shape;23;p22"/>
          <p:cNvSpPr txBox="1"/>
          <p:nvPr>
            <p:ph idx="10" type="dt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2"/>
          <p:cNvSpPr txBox="1"/>
          <p:nvPr>
            <p:ph idx="11" type="ftr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2"/>
          <p:cNvSpPr txBox="1"/>
          <p:nvPr>
            <p:ph idx="12" type="sldNum"/>
          </p:nvPr>
        </p:nvSpPr>
        <p:spPr>
          <a:xfrm>
            <a:off x="9255346" y="2750337"/>
            <a:ext cx="1171888" cy="1356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Панорамная фотография с подписью">
  <p:cSld name="Панорамная фотография с подписью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D-ShadowLong.png" id="108" name="Google Shape;108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5928628"/>
            <a:ext cx="10437812" cy="32116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D-ShadowShort.png" id="109" name="Google Shape;109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6" y="5929622"/>
            <a:ext cx="1602997" cy="14427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31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3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31"/>
          <p:cNvSpPr txBox="1"/>
          <p:nvPr>
            <p:ph type="title"/>
          </p:nvPr>
        </p:nvSpPr>
        <p:spPr>
          <a:xfrm>
            <a:off x="680322" y="4711616"/>
            <a:ext cx="9613859" cy="4530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rebuchet M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31"/>
          <p:cNvSpPr/>
          <p:nvPr>
            <p:ph idx="2" type="pic"/>
          </p:nvPr>
        </p:nvSpPr>
        <p:spPr>
          <a:xfrm>
            <a:off x="680322" y="609597"/>
            <a:ext cx="9613859" cy="3589575"/>
          </a:xfrm>
          <a:prstGeom prst="rect">
            <a:avLst/>
          </a:prstGeom>
          <a:noFill/>
          <a:ln>
            <a:noFill/>
          </a:ln>
          <a:effectLst>
            <a:outerShdw blurRad="76200" rotWithShape="0" algn="tl" dir="5040000" dist="63500">
              <a:srgbClr val="000000">
                <a:alpha val="40784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4" name="Google Shape;114;p31"/>
          <p:cNvSpPr txBox="1"/>
          <p:nvPr>
            <p:ph idx="1" type="body"/>
          </p:nvPr>
        </p:nvSpPr>
        <p:spPr>
          <a:xfrm>
            <a:off x="680319" y="5169583"/>
            <a:ext cx="9613862" cy="6229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15" name="Google Shape;115;p31"/>
          <p:cNvSpPr txBox="1"/>
          <p:nvPr>
            <p:ph idx="10" type="dt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31"/>
          <p:cNvSpPr txBox="1"/>
          <p:nvPr>
            <p:ph idx="11" type="ftr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31"/>
          <p:cNvSpPr txBox="1"/>
          <p:nvPr>
            <p:ph idx="12" type="sldNum"/>
          </p:nvPr>
        </p:nvSpPr>
        <p:spPr>
          <a:xfrm>
            <a:off x="10729455" y="4711309"/>
            <a:ext cx="1154151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подпись">
  <p:cSld name="Заголовок и подпись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D-ShadowLong.png" id="119" name="Google Shape;119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5928628"/>
            <a:ext cx="10437812" cy="32116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D-ShadowShort.png" id="120" name="Google Shape;120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6" y="5929622"/>
            <a:ext cx="1602997" cy="14427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32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32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32"/>
          <p:cNvSpPr txBox="1"/>
          <p:nvPr>
            <p:ph type="title"/>
          </p:nvPr>
        </p:nvSpPr>
        <p:spPr>
          <a:xfrm>
            <a:off x="680322" y="609597"/>
            <a:ext cx="9613858" cy="359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32"/>
          <p:cNvSpPr txBox="1"/>
          <p:nvPr>
            <p:ph idx="1" type="body"/>
          </p:nvPr>
        </p:nvSpPr>
        <p:spPr>
          <a:xfrm>
            <a:off x="680322" y="4711615"/>
            <a:ext cx="9613859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25" name="Google Shape;125;p32"/>
          <p:cNvSpPr txBox="1"/>
          <p:nvPr>
            <p:ph idx="10" type="dt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32"/>
          <p:cNvSpPr txBox="1"/>
          <p:nvPr>
            <p:ph idx="11" type="ftr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32"/>
          <p:cNvSpPr txBox="1"/>
          <p:nvPr>
            <p:ph idx="12" type="sldNum"/>
          </p:nvPr>
        </p:nvSpPr>
        <p:spPr>
          <a:xfrm>
            <a:off x="10729455" y="4711615"/>
            <a:ext cx="1154151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Цитата с подписью">
  <p:cSld name="Цитата с подписью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D-ShadowLong.png" id="129" name="Google Shape;129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5928628"/>
            <a:ext cx="10437812" cy="32116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D-ShadowShort.png" id="130" name="Google Shape;130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6" y="5929622"/>
            <a:ext cx="1602997" cy="14427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3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33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33"/>
          <p:cNvSpPr txBox="1"/>
          <p:nvPr>
            <p:ph type="title"/>
          </p:nvPr>
        </p:nvSpPr>
        <p:spPr>
          <a:xfrm>
            <a:off x="1127856" y="609598"/>
            <a:ext cx="8718877" cy="3036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33"/>
          <p:cNvSpPr txBox="1"/>
          <p:nvPr>
            <p:ph idx="1" type="body"/>
          </p:nvPr>
        </p:nvSpPr>
        <p:spPr>
          <a:xfrm>
            <a:off x="1402288" y="3653379"/>
            <a:ext cx="8156579" cy="5489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35" name="Google Shape;135;p33"/>
          <p:cNvSpPr txBox="1"/>
          <p:nvPr>
            <p:ph idx="2" type="body"/>
          </p:nvPr>
        </p:nvSpPr>
        <p:spPr>
          <a:xfrm>
            <a:off x="680322" y="4711615"/>
            <a:ext cx="9613859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36" name="Google Shape;136;p33"/>
          <p:cNvSpPr txBox="1"/>
          <p:nvPr>
            <p:ph idx="10" type="dt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33"/>
          <p:cNvSpPr txBox="1"/>
          <p:nvPr>
            <p:ph idx="11" type="ftr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33"/>
          <p:cNvSpPr txBox="1"/>
          <p:nvPr>
            <p:ph idx="12" type="sldNum"/>
          </p:nvPr>
        </p:nvSpPr>
        <p:spPr>
          <a:xfrm>
            <a:off x="10729455" y="4709925"/>
            <a:ext cx="1154151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39" name="Google Shape;139;p33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Trebuchet MS"/>
              <a:buNone/>
            </a:pPr>
            <a:r>
              <a:rPr b="0" i="0" lang="ru-RU" sz="72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“</a:t>
            </a:r>
            <a:endParaRPr/>
          </a:p>
        </p:txBody>
      </p:sp>
      <p:sp>
        <p:nvSpPr>
          <p:cNvPr id="140" name="Google Shape;140;p33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Trebuchet MS"/>
              <a:buNone/>
            </a:pPr>
            <a:r>
              <a:rPr b="0" i="0" lang="ru-RU" sz="72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Карточка имени">
  <p:cSld name="Карточка имени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D-ShadowLong.png" id="142" name="Google Shape;142;p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5928628"/>
            <a:ext cx="10437812" cy="32116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D-ShadowShort.png" id="143" name="Google Shape;143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6" y="5929622"/>
            <a:ext cx="1602997" cy="14427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34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3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34"/>
          <p:cNvSpPr txBox="1"/>
          <p:nvPr>
            <p:ph type="title"/>
          </p:nvPr>
        </p:nvSpPr>
        <p:spPr>
          <a:xfrm>
            <a:off x="680319" y="4711615"/>
            <a:ext cx="9613862" cy="5885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34"/>
          <p:cNvSpPr txBox="1"/>
          <p:nvPr>
            <p:ph idx="1" type="body"/>
          </p:nvPr>
        </p:nvSpPr>
        <p:spPr>
          <a:xfrm>
            <a:off x="680320" y="5300149"/>
            <a:ext cx="9613862" cy="5022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8" name="Google Shape;148;p34"/>
          <p:cNvSpPr txBox="1"/>
          <p:nvPr>
            <p:ph idx="10" type="dt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34"/>
          <p:cNvSpPr txBox="1"/>
          <p:nvPr>
            <p:ph idx="11" type="ftr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34"/>
          <p:cNvSpPr txBox="1"/>
          <p:nvPr>
            <p:ph idx="12" type="sldNum"/>
          </p:nvPr>
        </p:nvSpPr>
        <p:spPr>
          <a:xfrm>
            <a:off x="10729455" y="4709925"/>
            <a:ext cx="1154151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ри колонки">
  <p:cSld name="Три колонки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D-ShadowLong.png" id="152" name="Google Shape;152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1970240"/>
            <a:ext cx="10437812" cy="32116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D-ShadowShort.png" id="153" name="Google Shape;153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6" y="1971234"/>
            <a:ext cx="1602997" cy="14427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3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3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35"/>
          <p:cNvSpPr txBox="1"/>
          <p:nvPr>
            <p:ph type="title"/>
          </p:nvPr>
        </p:nvSpPr>
        <p:spPr>
          <a:xfrm>
            <a:off x="669222" y="753228"/>
            <a:ext cx="9624960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35"/>
          <p:cNvSpPr txBox="1"/>
          <p:nvPr>
            <p:ph idx="1" type="body"/>
          </p:nvPr>
        </p:nvSpPr>
        <p:spPr>
          <a:xfrm>
            <a:off x="660946" y="2336873"/>
            <a:ext cx="3070034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58" name="Google Shape;158;p35"/>
          <p:cNvSpPr txBox="1"/>
          <p:nvPr>
            <p:ph idx="2" type="body"/>
          </p:nvPr>
        </p:nvSpPr>
        <p:spPr>
          <a:xfrm>
            <a:off x="680322" y="3022673"/>
            <a:ext cx="3049702" cy="29135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59" name="Google Shape;159;p35"/>
          <p:cNvSpPr txBox="1"/>
          <p:nvPr>
            <p:ph idx="3" type="body"/>
          </p:nvPr>
        </p:nvSpPr>
        <p:spPr>
          <a:xfrm>
            <a:off x="3956025" y="2336873"/>
            <a:ext cx="3063240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60" name="Google Shape;160;p35"/>
          <p:cNvSpPr txBox="1"/>
          <p:nvPr>
            <p:ph idx="4" type="body"/>
          </p:nvPr>
        </p:nvSpPr>
        <p:spPr>
          <a:xfrm>
            <a:off x="3945470" y="3022673"/>
            <a:ext cx="3063240" cy="29135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61" name="Google Shape;161;p35"/>
          <p:cNvSpPr txBox="1"/>
          <p:nvPr>
            <p:ph idx="5" type="body"/>
          </p:nvPr>
        </p:nvSpPr>
        <p:spPr>
          <a:xfrm>
            <a:off x="7224156" y="2336873"/>
            <a:ext cx="3070025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62" name="Google Shape;162;p35"/>
          <p:cNvSpPr txBox="1"/>
          <p:nvPr>
            <p:ph idx="6" type="body"/>
          </p:nvPr>
        </p:nvSpPr>
        <p:spPr>
          <a:xfrm>
            <a:off x="7224156" y="3022673"/>
            <a:ext cx="3070025" cy="29135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63" name="Google Shape;163;p35"/>
          <p:cNvSpPr txBox="1"/>
          <p:nvPr>
            <p:ph idx="10" type="dt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35"/>
          <p:cNvSpPr txBox="1"/>
          <p:nvPr>
            <p:ph idx="11" type="ftr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35"/>
          <p:cNvSpPr txBox="1"/>
          <p:nvPr>
            <p:ph idx="12" type="sldNum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Столбец с тремя рисунками">
  <p:cSld name="Столбец с тремя рисунками"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D-ShadowLong.png" id="167" name="Google Shape;167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1970240"/>
            <a:ext cx="10437812" cy="32116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D-ShadowShort.png" id="168" name="Google Shape;168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6" y="1971234"/>
            <a:ext cx="1602997" cy="14427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3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3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36"/>
          <p:cNvSpPr txBox="1"/>
          <p:nvPr>
            <p:ph type="title"/>
          </p:nvPr>
        </p:nvSpPr>
        <p:spPr>
          <a:xfrm>
            <a:off x="680322" y="753228"/>
            <a:ext cx="9613860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36"/>
          <p:cNvSpPr txBox="1"/>
          <p:nvPr>
            <p:ph idx="1" type="body"/>
          </p:nvPr>
        </p:nvSpPr>
        <p:spPr>
          <a:xfrm>
            <a:off x="680318" y="4297503"/>
            <a:ext cx="3049705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73" name="Google Shape;173;p36"/>
          <p:cNvSpPr/>
          <p:nvPr>
            <p:ph idx="2" type="pic"/>
          </p:nvPr>
        </p:nvSpPr>
        <p:spPr>
          <a:xfrm>
            <a:off x="680318" y="2336873"/>
            <a:ext cx="3049705" cy="1524000"/>
          </a:xfrm>
          <a:prstGeom prst="roundRect">
            <a:avLst>
              <a:gd fmla="val 0" name="adj"/>
            </a:avLst>
          </a:prstGeom>
          <a:noFill/>
          <a:ln>
            <a:noFill/>
          </a:ln>
          <a:effectLst>
            <a:outerShdw blurRad="50800" rotWithShape="0" algn="tl" dir="5400000" dist="50800">
              <a:srgbClr val="000000">
                <a:alpha val="42745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74" name="Google Shape;174;p36"/>
          <p:cNvSpPr txBox="1"/>
          <p:nvPr>
            <p:ph idx="3" type="body"/>
          </p:nvPr>
        </p:nvSpPr>
        <p:spPr>
          <a:xfrm>
            <a:off x="680318" y="4873765"/>
            <a:ext cx="3049705" cy="10624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75" name="Google Shape;175;p36"/>
          <p:cNvSpPr txBox="1"/>
          <p:nvPr>
            <p:ph idx="4" type="body"/>
          </p:nvPr>
        </p:nvSpPr>
        <p:spPr>
          <a:xfrm>
            <a:off x="3945471" y="4297503"/>
            <a:ext cx="3063240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76" name="Google Shape;176;p36"/>
          <p:cNvSpPr/>
          <p:nvPr>
            <p:ph idx="5" type="pic"/>
          </p:nvPr>
        </p:nvSpPr>
        <p:spPr>
          <a:xfrm>
            <a:off x="3945470" y="2336873"/>
            <a:ext cx="3063240" cy="1524000"/>
          </a:xfrm>
          <a:prstGeom prst="roundRect">
            <a:avLst>
              <a:gd fmla="val 0" name="adj"/>
            </a:avLst>
          </a:prstGeom>
          <a:noFill/>
          <a:ln>
            <a:noFill/>
          </a:ln>
          <a:effectLst>
            <a:outerShdw blurRad="50800" rotWithShape="0" algn="tl" dir="5400000" dist="50800">
              <a:srgbClr val="000000">
                <a:alpha val="42745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77" name="Google Shape;177;p36"/>
          <p:cNvSpPr txBox="1"/>
          <p:nvPr>
            <p:ph idx="6" type="body"/>
          </p:nvPr>
        </p:nvSpPr>
        <p:spPr>
          <a:xfrm>
            <a:off x="3944117" y="4873764"/>
            <a:ext cx="3067297" cy="10624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78" name="Google Shape;178;p36"/>
          <p:cNvSpPr txBox="1"/>
          <p:nvPr>
            <p:ph idx="7" type="body"/>
          </p:nvPr>
        </p:nvSpPr>
        <p:spPr>
          <a:xfrm>
            <a:off x="7230678" y="4297503"/>
            <a:ext cx="3063505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79" name="Google Shape;179;p36"/>
          <p:cNvSpPr/>
          <p:nvPr>
            <p:ph idx="8" type="pic"/>
          </p:nvPr>
        </p:nvSpPr>
        <p:spPr>
          <a:xfrm>
            <a:off x="7230677" y="2336873"/>
            <a:ext cx="3063505" cy="1524000"/>
          </a:xfrm>
          <a:prstGeom prst="roundRect">
            <a:avLst>
              <a:gd fmla="val 0" name="adj"/>
            </a:avLst>
          </a:prstGeom>
          <a:noFill/>
          <a:ln>
            <a:noFill/>
          </a:ln>
          <a:effectLst>
            <a:outerShdw blurRad="50800" rotWithShape="0" algn="tl" dir="5400000" dist="50800">
              <a:srgbClr val="000000">
                <a:alpha val="42745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80" name="Google Shape;180;p36"/>
          <p:cNvSpPr txBox="1"/>
          <p:nvPr>
            <p:ph idx="9" type="body"/>
          </p:nvPr>
        </p:nvSpPr>
        <p:spPr>
          <a:xfrm>
            <a:off x="7230553" y="4873762"/>
            <a:ext cx="3067563" cy="10624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81" name="Google Shape;181;p36"/>
          <p:cNvSpPr txBox="1"/>
          <p:nvPr>
            <p:ph idx="10" type="dt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2" name="Google Shape;182;p36"/>
          <p:cNvSpPr txBox="1"/>
          <p:nvPr>
            <p:ph idx="11" type="ftr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3" name="Google Shape;183;p36"/>
          <p:cNvSpPr txBox="1"/>
          <p:nvPr>
            <p:ph idx="12" type="sldNum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вертикальный текст" type="vertTx">
  <p:cSld name="VERTICAL_TEXT"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D-ShadowLong.png" id="185" name="Google Shape;185;p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1970240"/>
            <a:ext cx="10437812" cy="32116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D-ShadowShort.png" id="186" name="Google Shape;186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6" y="1971234"/>
            <a:ext cx="1602997" cy="144270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3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3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37"/>
          <p:cNvSpPr txBox="1"/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0" name="Google Shape;190;p37"/>
          <p:cNvSpPr txBox="1"/>
          <p:nvPr>
            <p:ph idx="1" type="body"/>
          </p:nvPr>
        </p:nvSpPr>
        <p:spPr>
          <a:xfrm rot="5400000">
            <a:off x="3687593" y="-670399"/>
            <a:ext cx="3599316" cy="96138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1" name="Google Shape;191;p37"/>
          <p:cNvSpPr txBox="1"/>
          <p:nvPr>
            <p:ph idx="10" type="dt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37"/>
          <p:cNvSpPr txBox="1"/>
          <p:nvPr>
            <p:ph idx="11" type="ftr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3" name="Google Shape;193;p37"/>
          <p:cNvSpPr txBox="1"/>
          <p:nvPr>
            <p:ph idx="12" type="sldNum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Вертикальный заголовок и текст" type="vertTitleAndTx">
  <p:cSld name="VERTICAL_TITLE_AND_VERTICAL_TEXT"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8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38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38"/>
          <p:cNvSpPr txBox="1"/>
          <p:nvPr>
            <p:ph type="title"/>
          </p:nvPr>
        </p:nvSpPr>
        <p:spPr>
          <a:xfrm rot="5400000">
            <a:off x="8489252" y="2249576"/>
            <a:ext cx="4353760" cy="10738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8" name="Google Shape;198;p38"/>
          <p:cNvSpPr txBox="1"/>
          <p:nvPr>
            <p:ph idx="1" type="body"/>
          </p:nvPr>
        </p:nvSpPr>
        <p:spPr>
          <a:xfrm rot="5400000">
            <a:off x="2452029" y="-1162110"/>
            <a:ext cx="5326589" cy="88700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9" name="Google Shape;199;p38"/>
          <p:cNvSpPr txBox="1"/>
          <p:nvPr>
            <p:ph idx="10" type="dt"/>
          </p:nvPr>
        </p:nvSpPr>
        <p:spPr>
          <a:xfrm>
            <a:off x="6807126" y="5936187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0" name="Google Shape;200;p38"/>
          <p:cNvSpPr txBox="1"/>
          <p:nvPr>
            <p:ph idx="11" type="ftr"/>
          </p:nvPr>
        </p:nvSpPr>
        <p:spPr>
          <a:xfrm>
            <a:off x="680321" y="5936188"/>
            <a:ext cx="612680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1" name="Google Shape;201;p38"/>
          <p:cNvSpPr txBox="1"/>
          <p:nvPr>
            <p:ph idx="12" type="sldNum"/>
          </p:nvPr>
        </p:nvSpPr>
        <p:spPr>
          <a:xfrm>
            <a:off x="10097550" y="5398633"/>
            <a:ext cx="1154151" cy="10907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algn="ctr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algn="ctr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algn="ctr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algn="ctr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algn="ctr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algn="ctr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algn="ctr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algn="ctr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Сравнение" type="twoTxTwoObj">
  <p:cSld name="TWO_OBJECTS_WITH_TEX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D-ShadowLong.png" id="27" name="Google Shape;27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1970240"/>
            <a:ext cx="10437812" cy="32116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D-ShadowShort.png" id="28" name="Google Shape;28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6" y="1971234"/>
            <a:ext cx="1602997" cy="14427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23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23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23"/>
          <p:cNvSpPr txBox="1"/>
          <p:nvPr>
            <p:ph type="title"/>
          </p:nvPr>
        </p:nvSpPr>
        <p:spPr>
          <a:xfrm>
            <a:off x="680319" y="753229"/>
            <a:ext cx="9613863" cy="10809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3"/>
          <p:cNvSpPr txBox="1"/>
          <p:nvPr>
            <p:ph idx="1" type="body"/>
          </p:nvPr>
        </p:nvSpPr>
        <p:spPr>
          <a:xfrm>
            <a:off x="906350" y="2336873"/>
            <a:ext cx="4472327" cy="6931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3" name="Google Shape;33;p23"/>
          <p:cNvSpPr txBox="1"/>
          <p:nvPr>
            <p:ph idx="2" type="body"/>
          </p:nvPr>
        </p:nvSpPr>
        <p:spPr>
          <a:xfrm>
            <a:off x="680322" y="3030008"/>
            <a:ext cx="4698355" cy="2906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23"/>
          <p:cNvSpPr txBox="1"/>
          <p:nvPr>
            <p:ph idx="3" type="body"/>
          </p:nvPr>
        </p:nvSpPr>
        <p:spPr>
          <a:xfrm>
            <a:off x="5820154" y="2336873"/>
            <a:ext cx="4474028" cy="6920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5" name="Google Shape;35;p23"/>
          <p:cNvSpPr txBox="1"/>
          <p:nvPr>
            <p:ph idx="4" type="body"/>
          </p:nvPr>
        </p:nvSpPr>
        <p:spPr>
          <a:xfrm>
            <a:off x="5594123" y="3030008"/>
            <a:ext cx="4700059" cy="2906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23"/>
          <p:cNvSpPr txBox="1"/>
          <p:nvPr>
            <p:ph idx="10" type="dt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3"/>
          <p:cNvSpPr txBox="1"/>
          <p:nvPr>
            <p:ph idx="11" type="ftr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3"/>
          <p:cNvSpPr txBox="1"/>
          <p:nvPr>
            <p:ph idx="12" type="sldNum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объект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D-ShadowLong.png" id="40" name="Google Shape;40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1970240"/>
            <a:ext cx="10437812" cy="32116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D-ShadowShort.png" id="41" name="Google Shape;41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6" y="1971234"/>
            <a:ext cx="1602997" cy="14427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24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24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24"/>
          <p:cNvSpPr txBox="1"/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4"/>
          <p:cNvSpPr txBox="1"/>
          <p:nvPr>
            <p:ph idx="1" type="body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4"/>
          <p:cNvSpPr txBox="1"/>
          <p:nvPr>
            <p:ph idx="10" type="dt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4"/>
          <p:cNvSpPr txBox="1"/>
          <p:nvPr>
            <p:ph idx="11" type="ftr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4"/>
          <p:cNvSpPr txBox="1"/>
          <p:nvPr>
            <p:ph idx="12" type="sldNum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раздела" type="secHead">
  <p:cSld name="SECTION_HEAD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D-ShadowLong.png" id="50" name="Google Shape;50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1" y="4086907"/>
            <a:ext cx="10437812" cy="32116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D-ShadowShort.png" id="51" name="Google Shape;51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4" y="4087901"/>
            <a:ext cx="1602997" cy="14427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25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25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25"/>
          <p:cNvSpPr txBox="1"/>
          <p:nvPr>
            <p:ph type="title"/>
          </p:nvPr>
        </p:nvSpPr>
        <p:spPr>
          <a:xfrm>
            <a:off x="680322" y="2869895"/>
            <a:ext cx="9613860" cy="10907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5"/>
          <p:cNvSpPr txBox="1"/>
          <p:nvPr>
            <p:ph idx="1" type="body"/>
          </p:nvPr>
        </p:nvSpPr>
        <p:spPr>
          <a:xfrm>
            <a:off x="680322" y="4232171"/>
            <a:ext cx="9613860" cy="17040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6" name="Google Shape;56;p25"/>
          <p:cNvSpPr txBox="1"/>
          <p:nvPr>
            <p:ph idx="10" type="dt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5"/>
          <p:cNvSpPr txBox="1"/>
          <p:nvPr>
            <p:ph idx="11" type="ftr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5"/>
          <p:cNvSpPr txBox="1"/>
          <p:nvPr>
            <p:ph idx="12" type="sldNum"/>
          </p:nvPr>
        </p:nvSpPr>
        <p:spPr>
          <a:xfrm>
            <a:off x="10729455" y="2869895"/>
            <a:ext cx="1154151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олько заголовок" type="titleOnly">
  <p:cSld name="TITLE_ONLY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D-ShadowLong.png" id="60" name="Google Shape;60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1970240"/>
            <a:ext cx="10437812" cy="32116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D-ShadowShort.png" id="61" name="Google Shape;61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6" y="1971234"/>
            <a:ext cx="1602997" cy="14427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2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26"/>
          <p:cNvSpPr txBox="1"/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6"/>
          <p:cNvSpPr txBox="1"/>
          <p:nvPr>
            <p:ph idx="10" type="dt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6"/>
          <p:cNvSpPr txBox="1"/>
          <p:nvPr>
            <p:ph idx="11" type="ftr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6"/>
          <p:cNvSpPr txBox="1"/>
          <p:nvPr>
            <p:ph idx="12" type="sldNum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Пустой слайд" type="blank">
  <p:cSld name="BLANK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D-ShadowShort.png" id="69" name="Google Shape;69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585826" y="1971234"/>
            <a:ext cx="1602997" cy="14427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2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27"/>
          <p:cNvSpPr txBox="1"/>
          <p:nvPr>
            <p:ph idx="10" type="dt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7"/>
          <p:cNvSpPr txBox="1"/>
          <p:nvPr>
            <p:ph idx="11" type="ftr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7"/>
          <p:cNvSpPr txBox="1"/>
          <p:nvPr>
            <p:ph idx="12" type="sldNum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Два объекта" type="twoObj">
  <p:cSld name="TWO_OBJECTS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D-ShadowLong.png" id="75" name="Google Shape;75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1970240"/>
            <a:ext cx="10437812" cy="32116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D-ShadowShort.png" id="76" name="Google Shape;76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6" y="1971234"/>
            <a:ext cx="1602997" cy="14427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2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2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28"/>
          <p:cNvSpPr txBox="1"/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8"/>
          <p:cNvSpPr txBox="1"/>
          <p:nvPr>
            <p:ph idx="1" type="body"/>
          </p:nvPr>
        </p:nvSpPr>
        <p:spPr>
          <a:xfrm>
            <a:off x="680320" y="2336873"/>
            <a:ext cx="4698358" cy="359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8"/>
          <p:cNvSpPr txBox="1"/>
          <p:nvPr>
            <p:ph idx="2" type="body"/>
          </p:nvPr>
        </p:nvSpPr>
        <p:spPr>
          <a:xfrm>
            <a:off x="5594123" y="2336873"/>
            <a:ext cx="4700058" cy="359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28"/>
          <p:cNvSpPr txBox="1"/>
          <p:nvPr>
            <p:ph idx="10" type="dt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8"/>
          <p:cNvSpPr txBox="1"/>
          <p:nvPr>
            <p:ph idx="11" type="ftr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8"/>
          <p:cNvSpPr txBox="1"/>
          <p:nvPr>
            <p:ph idx="12" type="sldNum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Объект с подписью" type="objTx">
  <p:cSld name="OBJECT_WITH_CAPTION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D-ShadowLong.png" id="86" name="Google Shape;86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1970240"/>
            <a:ext cx="10437812" cy="32116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D-ShadowShort.png" id="87" name="Google Shape;87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6" y="1971234"/>
            <a:ext cx="1602997" cy="14427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2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29"/>
          <p:cNvSpPr txBox="1"/>
          <p:nvPr>
            <p:ph type="title"/>
          </p:nvPr>
        </p:nvSpPr>
        <p:spPr>
          <a:xfrm>
            <a:off x="680321" y="753227"/>
            <a:ext cx="9613859" cy="10809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9"/>
          <p:cNvSpPr txBox="1"/>
          <p:nvPr>
            <p:ph idx="1" type="body"/>
          </p:nvPr>
        </p:nvSpPr>
        <p:spPr>
          <a:xfrm>
            <a:off x="4685846" y="2336873"/>
            <a:ext cx="5608336" cy="35993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" name="Google Shape;92;p29"/>
          <p:cNvSpPr txBox="1"/>
          <p:nvPr>
            <p:ph idx="2" type="body"/>
          </p:nvPr>
        </p:nvSpPr>
        <p:spPr>
          <a:xfrm>
            <a:off x="680322" y="2336872"/>
            <a:ext cx="3790078" cy="35993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93" name="Google Shape;93;p29"/>
          <p:cNvSpPr txBox="1"/>
          <p:nvPr>
            <p:ph idx="10" type="dt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9"/>
          <p:cNvSpPr txBox="1"/>
          <p:nvPr>
            <p:ph idx="11" type="ftr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9"/>
          <p:cNvSpPr txBox="1"/>
          <p:nvPr>
            <p:ph idx="12" type="sldNum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Рисунок с подписью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D-ShadowLong.png" id="97" name="Google Shape;97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1970240"/>
            <a:ext cx="10437812" cy="32116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D-ShadowShort.png" id="98" name="Google Shape;98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6" y="1971234"/>
            <a:ext cx="1602997" cy="14427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30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3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30"/>
          <p:cNvSpPr txBox="1"/>
          <p:nvPr>
            <p:ph type="title"/>
          </p:nvPr>
        </p:nvSpPr>
        <p:spPr>
          <a:xfrm>
            <a:off x="680323" y="753228"/>
            <a:ext cx="9613857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30"/>
          <p:cNvSpPr/>
          <p:nvPr>
            <p:ph idx="2" type="pic"/>
          </p:nvPr>
        </p:nvSpPr>
        <p:spPr>
          <a:xfrm>
            <a:off x="4868333" y="2336874"/>
            <a:ext cx="5425849" cy="3599312"/>
          </a:xfrm>
          <a:prstGeom prst="rect">
            <a:avLst/>
          </a:prstGeom>
          <a:noFill/>
          <a:ln>
            <a:noFill/>
          </a:ln>
          <a:effectLst>
            <a:outerShdw blurRad="76200" rotWithShape="0" algn="tl" dir="5040000" dist="63500">
              <a:srgbClr val="000000">
                <a:alpha val="40784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3" name="Google Shape;103;p30"/>
          <p:cNvSpPr txBox="1"/>
          <p:nvPr>
            <p:ph idx="1" type="body"/>
          </p:nvPr>
        </p:nvSpPr>
        <p:spPr>
          <a:xfrm>
            <a:off x="680323" y="2336873"/>
            <a:ext cx="3876256" cy="35993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04" name="Google Shape;104;p30"/>
          <p:cNvSpPr txBox="1"/>
          <p:nvPr>
            <p:ph idx="10" type="dt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30"/>
          <p:cNvSpPr txBox="1"/>
          <p:nvPr>
            <p:ph idx="11" type="ftr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30"/>
          <p:cNvSpPr txBox="1"/>
          <p:nvPr>
            <p:ph idx="12" type="sldNum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theme" Target="../theme/theme1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2CEAE0"/>
            </a:gs>
            <a:gs pos="50000">
              <a:srgbClr val="1FAAC6"/>
            </a:gs>
            <a:gs pos="100000">
              <a:srgbClr val="0A2161"/>
            </a:gs>
          </a:gsLst>
          <a:lin ang="252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ashOverlay-FullResolve.png" id="10" name="Google Shape;10;p21"/>
          <p:cNvPicPr preferRelativeResize="0"/>
          <p:nvPr/>
        </p:nvPicPr>
        <p:blipFill rotWithShape="1">
          <a:blip r:embed="rId1">
            <a:alphaModFix amt="10000"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1"/>
          <p:cNvSpPr txBox="1"/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21"/>
          <p:cNvSpPr txBox="1"/>
          <p:nvPr>
            <p:ph idx="1" type="body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" name="Google Shape;13;p21"/>
          <p:cNvSpPr txBox="1"/>
          <p:nvPr>
            <p:ph idx="10" type="dt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" name="Google Shape;14;p21"/>
          <p:cNvSpPr txBox="1"/>
          <p:nvPr>
            <p:ph idx="11" type="ftr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5" name="Google Shape;15;p21"/>
          <p:cNvSpPr txBox="1"/>
          <p:nvPr>
            <p:ph idx="12" type="sldNum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5" Type="http://schemas.openxmlformats.org/officeDocument/2006/relationships/image" Target="../media/image6.png"/><Relationship Id="rId6" Type="http://schemas.openxmlformats.org/officeDocument/2006/relationships/image" Target="../media/image5.png"/><Relationship Id="rId7" Type="http://schemas.openxmlformats.org/officeDocument/2006/relationships/image" Target="../media/image9.png"/><Relationship Id="rId8" Type="http://schemas.openxmlformats.org/officeDocument/2006/relationships/image" Target="../media/image8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1" Type="http://schemas.openxmlformats.org/officeDocument/2006/relationships/image" Target="../media/image14.png"/><Relationship Id="rId10" Type="http://schemas.openxmlformats.org/officeDocument/2006/relationships/image" Target="../media/image15.png"/><Relationship Id="rId13" Type="http://schemas.openxmlformats.org/officeDocument/2006/relationships/image" Target="../media/image17.png"/><Relationship Id="rId1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9" Type="http://schemas.openxmlformats.org/officeDocument/2006/relationships/image" Target="../media/image13.png"/><Relationship Id="rId5" Type="http://schemas.openxmlformats.org/officeDocument/2006/relationships/image" Target="../media/image2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Relationship Id="rId4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png"/><Relationship Id="rId4" Type="http://schemas.openxmlformats.org/officeDocument/2006/relationships/image" Target="../media/image10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5" Type="http://schemas.openxmlformats.org/officeDocument/2006/relationships/image" Target="../media/image6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7.png"/><Relationship Id="rId7" Type="http://schemas.openxmlformats.org/officeDocument/2006/relationships/image" Target="../media/image6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1.png"/><Relationship Id="rId4" Type="http://schemas.openxmlformats.org/officeDocument/2006/relationships/image" Target="../media/image10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5" Type="http://schemas.openxmlformats.org/officeDocument/2006/relationships/image" Target="../media/image6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amurmedia.ru/" TargetMode="External"/><Relationship Id="rId4" Type="http://schemas.openxmlformats.org/officeDocument/2006/relationships/hyperlink" Target="http://eaomedia.ru/" TargetMode="External"/><Relationship Id="rId5" Type="http://schemas.openxmlformats.org/officeDocument/2006/relationships/hyperlink" Target="https://sakhalinmedia.ru/" TargetMode="External"/><Relationship Id="rId6" Type="http://schemas.openxmlformats.org/officeDocument/2006/relationships/hyperlink" Target="http://irkutskmedia.ru/" TargetMode="External"/><Relationship Id="rId7" Type="http://schemas.openxmlformats.org/officeDocument/2006/relationships/hyperlink" Target="https://magadanmedia.ru/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ulanmedia.ru/" TargetMode="External"/><Relationship Id="rId4" Type="http://schemas.openxmlformats.org/officeDocument/2006/relationships/hyperlink" Target="https://yakutiamedia.ru/" TargetMode="External"/><Relationship Id="rId5" Type="http://schemas.openxmlformats.org/officeDocument/2006/relationships/hyperlink" Target="https://ussurmedia.ru/" TargetMode="External"/><Relationship Id="rId6" Type="http://schemas.openxmlformats.org/officeDocument/2006/relationships/hyperlink" Target="https://krasnoyarskmedia.ru/" TargetMode="External"/><Relationship Id="rId7" Type="http://schemas.openxmlformats.org/officeDocument/2006/relationships/hyperlink" Target="https://krasnodarmedia.su/" TargetMode="External"/><Relationship Id="rId8" Type="http://schemas.openxmlformats.org/officeDocument/2006/relationships/hyperlink" Target="https://sevastopolmedia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2CEAE0"/>
            </a:gs>
            <a:gs pos="50000">
              <a:srgbClr val="1FAAC6"/>
            </a:gs>
            <a:gs pos="100000">
              <a:srgbClr val="0A2161"/>
            </a:gs>
          </a:gsLst>
          <a:lin ang="2520000" scaled="0"/>
        </a:gradFill>
      </p:bgPr>
    </p:bg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Google Shape;206;p1"/>
          <p:cNvPicPr preferRelativeResize="0"/>
          <p:nvPr/>
        </p:nvPicPr>
        <p:blipFill rotWithShape="1">
          <a:blip r:embed="rId3">
            <a:alphaModFix amt="10000"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" y="1970240"/>
            <a:ext cx="10437812" cy="3211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585826" y="1971234"/>
            <a:ext cx="1602997" cy="144270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"/>
          <p:cNvSpPr/>
          <p:nvPr/>
        </p:nvSpPr>
        <p:spPr>
          <a:xfrm>
            <a:off x="0" y="-1"/>
            <a:ext cx="12188825" cy="6858001"/>
          </a:xfrm>
          <a:prstGeom prst="rect">
            <a:avLst/>
          </a:prstGeom>
          <a:gradFill>
            <a:gsLst>
              <a:gs pos="0">
                <a:srgbClr val="2CEAE0"/>
              </a:gs>
              <a:gs pos="50000">
                <a:srgbClr val="1FAAC6"/>
              </a:gs>
              <a:gs pos="100000">
                <a:srgbClr val="0A2161"/>
              </a:gs>
            </a:gsLst>
            <a:lin ang="2520000" scaled="0"/>
          </a:gradFill>
          <a:ln cap="flat" cmpd="sng" w="12700">
            <a:solidFill>
              <a:srgbClr val="2995A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12" name="Google Shape;212;p1"/>
          <p:cNvPicPr preferRelativeResize="0"/>
          <p:nvPr/>
        </p:nvPicPr>
        <p:blipFill rotWithShape="1">
          <a:blip r:embed="rId3">
            <a:alphaModFix amt="10000"/>
          </a:blip>
          <a:srcRect b="0" l="0" r="0" t="0"/>
          <a:stretch/>
        </p:blipFill>
        <p:spPr>
          <a:xfrm>
            <a:off x="-3176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1"/>
          <p:cNvSpPr/>
          <p:nvPr/>
        </p:nvSpPr>
        <p:spPr>
          <a:xfrm>
            <a:off x="7555992" y="0"/>
            <a:ext cx="4636008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4" name="Google Shape;214;p1"/>
          <p:cNvSpPr/>
          <p:nvPr/>
        </p:nvSpPr>
        <p:spPr>
          <a:xfrm>
            <a:off x="2" y="609600"/>
            <a:ext cx="7876030" cy="136819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"/>
          <p:cNvSpPr txBox="1"/>
          <p:nvPr>
            <p:ph type="ctrTitle"/>
          </p:nvPr>
        </p:nvSpPr>
        <p:spPr>
          <a:xfrm>
            <a:off x="680321" y="753228"/>
            <a:ext cx="7087552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b="1" lang="ru-RU" sz="3600"/>
              <a:t>Анализ ситуации</a:t>
            </a:r>
            <a:endParaRPr/>
          </a:p>
        </p:txBody>
      </p:sp>
      <p:pic>
        <p:nvPicPr>
          <p:cNvPr id="216" name="Google Shape;21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" y="1970240"/>
            <a:ext cx="7967048" cy="321164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1"/>
          <p:cNvSpPr txBox="1"/>
          <p:nvPr>
            <p:ph idx="1" type="subTitle"/>
          </p:nvPr>
        </p:nvSpPr>
        <p:spPr>
          <a:xfrm>
            <a:off x="680321" y="2336873"/>
            <a:ext cx="6423211" cy="359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ru-RU" sz="3000"/>
              <a:t>Подготовили:</a:t>
            </a:r>
            <a:endParaRPr sz="3000"/>
          </a:p>
          <a:p>
            <a:pPr indent="-6350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Char char="•"/>
            </a:pPr>
            <a:r>
              <a:rPr lang="ru-RU" sz="3000"/>
              <a:t>Гандзюк Оксана</a:t>
            </a:r>
            <a:endParaRPr sz="3000"/>
          </a:p>
          <a:p>
            <a:pPr indent="-6350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Char char="•"/>
            </a:pPr>
            <a:r>
              <a:rPr lang="ru-RU" sz="3000"/>
              <a:t>Дудкина Наталья</a:t>
            </a:r>
            <a:endParaRPr sz="3000"/>
          </a:p>
          <a:p>
            <a:pPr indent="-6350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Char char="•"/>
            </a:pPr>
            <a:r>
              <a:rPr lang="ru-RU" sz="3000"/>
              <a:t>Касьяненко Дарья</a:t>
            </a:r>
            <a:endParaRPr sz="3000"/>
          </a:p>
          <a:p>
            <a:pPr indent="-6350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Char char="•"/>
            </a:pPr>
            <a:r>
              <a:rPr lang="ru-RU" sz="3000"/>
              <a:t>Мельник Анна</a:t>
            </a:r>
            <a:endParaRPr sz="3000"/>
          </a:p>
          <a:p>
            <a:pPr indent="-6350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Char char="•"/>
            </a:pPr>
            <a:r>
              <a:rPr lang="ru-RU" sz="3000"/>
              <a:t>Николаева Лада</a:t>
            </a:r>
            <a:endParaRPr sz="3000"/>
          </a:p>
          <a:p>
            <a:pPr indent="12700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sz="3000"/>
          </a:p>
        </p:txBody>
      </p:sp>
      <p:pic>
        <p:nvPicPr>
          <p:cNvPr descr="PrimaMedia-logo.png" id="218" name="Google Shape;218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187091" y="1878933"/>
            <a:ext cx="3358478" cy="3100133"/>
          </a:xfrm>
          <a:prstGeom prst="rect">
            <a:avLst/>
          </a:prstGeom>
          <a:noFill/>
          <a:ln>
            <a:noFill/>
          </a:ln>
          <a:effectLst>
            <a:outerShdw blurRad="76200" rotWithShape="0" algn="tl" dir="5040000" dist="63500">
              <a:srgbClr val="000000">
                <a:alpha val="40784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5b7536d848_0_27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Почему низкие показатели цитируемости?</a:t>
            </a:r>
            <a:endParaRPr/>
          </a:p>
        </p:txBody>
      </p:sp>
      <p:sp>
        <p:nvSpPr>
          <p:cNvPr id="280" name="Google Shape;280;g5b7536d848_0_27"/>
          <p:cNvSpPr txBox="1"/>
          <p:nvPr>
            <p:ph idx="1" type="body"/>
          </p:nvPr>
        </p:nvSpPr>
        <p:spPr>
          <a:xfrm>
            <a:off x="680325" y="2336875"/>
            <a:ext cx="9613800" cy="4193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У жителей ДВ есть сложившийся образ “ПримаМедиа”; они не доверяют этому сайту как источнику новостей. Существует устойчивая ассоциация “ПримаМедиа” = обслуживание властей.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Но! Читают новости мало людей, но с высокими должностями и статусом. Для них важно быть в курсе событий: от кого отвернуться, если о нем пишут “плохо”.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К тому же, качество новостей оставляет желать лучшего; журналистские материалы – это не главный ресурс холдинга.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5997cd8172_5_108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Специфика работы сайтов PrimaMedia</a:t>
            </a:r>
            <a:endParaRPr/>
          </a:p>
        </p:txBody>
      </p:sp>
      <p:sp>
        <p:nvSpPr>
          <p:cNvPr id="287" name="Google Shape;287;g5997cd8172_5_108"/>
          <p:cNvSpPr txBox="1"/>
          <p:nvPr>
            <p:ph idx="1" type="body"/>
          </p:nvPr>
        </p:nvSpPr>
        <p:spPr>
          <a:xfrm>
            <a:off x="680321" y="2594348"/>
            <a:ext cx="9613800" cy="3599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SzPts val="2200"/>
              <a:buChar char="-"/>
            </a:pPr>
            <a:r>
              <a:rPr lang="ru-RU" sz="2200"/>
              <a:t>одинаковое брендирование;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ru-RU" sz="2200"/>
              <a:t>общая тематика;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ru-RU" sz="2200"/>
              <a:t>различный контент (не дублируется на сайтах разных регионов);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ru-RU" sz="2200"/>
              <a:t>редакция во Владивостоке — ~50 человек, в остальных регионах редакции маленькие;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ru-RU" sz="2200"/>
              <a:t>низкие требования для приема на работу:</a:t>
            </a:r>
            <a:endParaRPr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2200"/>
              <a:t>Вакансия «Менеджер коммерческого отдела» — «...Образование... Если ВЫ сможете продавать НАШИ услуги, образование не имеет значения!» </a:t>
            </a:r>
            <a:endParaRPr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2200"/>
              <a:t>Вакансия «Корреспондент» — «...Уметь писать тексты, при этом НАМ не важно, есть ли у ВАС опыт работы в традиционных СМИ», «</a:t>
            </a:r>
            <a:r>
              <a:rPr lang="ru-RU" sz="2200"/>
              <a:t>Понадобятся некоторые навыки работы с цифровым фотоаппаратом и видеокамерой». </a:t>
            </a:r>
            <a:endParaRPr sz="2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5997cd8172_2_0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Активы PrimaMedia</a:t>
            </a:r>
            <a:endParaRPr/>
          </a:p>
        </p:txBody>
      </p:sp>
      <p:sp>
        <p:nvSpPr>
          <p:cNvPr id="294" name="Google Shape;294;g5997cd8172_2_0"/>
          <p:cNvSpPr txBox="1"/>
          <p:nvPr>
            <p:ph idx="1" type="body"/>
          </p:nvPr>
        </p:nvSpPr>
        <p:spPr>
          <a:xfrm>
            <a:off x="680321" y="2201898"/>
            <a:ext cx="9613800" cy="3599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/>
              <a:t>Мероприятия. </a:t>
            </a:r>
            <a:br>
              <a:rPr lang="ru-RU" sz="2200"/>
            </a:br>
            <a:r>
              <a:rPr lang="ru-RU" sz="2200"/>
              <a:t>Темы и форматы:</a:t>
            </a:r>
            <a:endParaRPr sz="2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-254000" lvl="0" marL="2286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ru-RU" sz="2200"/>
              <a:t>Международные форумы</a:t>
            </a:r>
            <a:endParaRPr sz="2200"/>
          </a:p>
          <a:p>
            <a:pPr indent="-254000" lvl="0" marL="228600" rtl="0" algn="l"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ru-RU" sz="2200"/>
              <a:t>Круглые столы и пресс-конференции</a:t>
            </a:r>
            <a:endParaRPr sz="2200"/>
          </a:p>
          <a:p>
            <a:pPr indent="-254000" lvl="0" marL="228600" rtl="0" algn="l"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ru-RU" sz="2200"/>
              <a:t>PR-мероприятия</a:t>
            </a:r>
            <a:endParaRPr sz="2200"/>
          </a:p>
          <a:p>
            <a:pPr indent="-254000" lvl="0" marL="228600" rtl="0" algn="l"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ru-RU" sz="2200"/>
              <a:t>Конгрессно-выставочная деятельность</a:t>
            </a:r>
            <a:endParaRPr sz="2200"/>
          </a:p>
          <a:p>
            <a:pPr indent="-254000" lvl="0" marL="228600" rtl="0" algn="l"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ru-RU" sz="2200"/>
              <a:t>Развитие персонального бренда</a:t>
            </a:r>
            <a:endParaRPr sz="2200"/>
          </a:p>
          <a:p>
            <a:pPr indent="-254000" lvl="0" marL="228600" rtl="0" algn="l"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ru-RU" sz="2200"/>
              <a:t>Православная журналистика</a:t>
            </a:r>
            <a:endParaRPr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5997cd8172_5_114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Специфика мероприятий PrimaMedia</a:t>
            </a:r>
            <a:endParaRPr/>
          </a:p>
        </p:txBody>
      </p:sp>
      <p:sp>
        <p:nvSpPr>
          <p:cNvPr id="301" name="Google Shape;301;g5997cd8172_5_114"/>
          <p:cNvSpPr txBox="1"/>
          <p:nvPr>
            <p:ph idx="1" type="body"/>
          </p:nvPr>
        </p:nvSpPr>
        <p:spPr>
          <a:xfrm>
            <a:off x="680321" y="2336873"/>
            <a:ext cx="9613800" cy="3599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Крупнейшие мероприятия на Дальнем Востоке;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Высокий уровень организации;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Профессиональная команда и налаженные контакты.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2CEAE0"/>
            </a:gs>
            <a:gs pos="50000">
              <a:srgbClr val="1FAAC6"/>
            </a:gs>
            <a:gs pos="100000">
              <a:srgbClr val="0A2161"/>
            </a:gs>
          </a:gsLst>
          <a:lin ang="2520000" scaled="0"/>
        </a:gradFill>
      </p:bgPr>
    </p:bg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"/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gradFill>
            <a:gsLst>
              <a:gs pos="0">
                <a:srgbClr val="2CEAE0"/>
              </a:gs>
              <a:gs pos="50000">
                <a:srgbClr val="1FAAC6"/>
              </a:gs>
              <a:gs pos="100000">
                <a:srgbClr val="0A2161"/>
              </a:gs>
            </a:gsLst>
            <a:lin ang="25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08" name="Google Shape;308;p3"/>
          <p:cNvPicPr preferRelativeResize="0"/>
          <p:nvPr/>
        </p:nvPicPr>
        <p:blipFill rotWithShape="1">
          <a:blip r:embed="rId3">
            <a:alphaModFix amt="10000"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9" name="Google Shape;309;p3"/>
          <p:cNvSpPr/>
          <p:nvPr/>
        </p:nvSpPr>
        <p:spPr>
          <a:xfrm>
            <a:off x="0" y="4557357"/>
            <a:ext cx="8978671" cy="1660332"/>
          </a:xfrm>
          <a:prstGeom prst="rect">
            <a:avLst/>
          </a:prstGeom>
          <a:solidFill>
            <a:srgbClr val="0C0C0C">
              <a:alpha val="89803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3"/>
          <p:cNvSpPr txBox="1"/>
          <p:nvPr>
            <p:ph type="title"/>
          </p:nvPr>
        </p:nvSpPr>
        <p:spPr>
          <a:xfrm>
            <a:off x="-2050" y="4494088"/>
            <a:ext cx="8618330" cy="13111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rebuchet MS"/>
              <a:buNone/>
            </a:pPr>
            <a:r>
              <a:rPr lang="ru-RU" sz="4400"/>
              <a:t>Юридические лица PrimaMedia</a:t>
            </a:r>
            <a:endParaRPr sz="4400"/>
          </a:p>
        </p:txBody>
      </p:sp>
      <p:sp>
        <p:nvSpPr>
          <p:cNvPr id="311" name="Google Shape;311;p3"/>
          <p:cNvSpPr/>
          <p:nvPr/>
        </p:nvSpPr>
        <p:spPr>
          <a:xfrm>
            <a:off x="9122301" y="4557357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3"/>
          <p:cNvSpPr/>
          <p:nvPr/>
        </p:nvSpPr>
        <p:spPr>
          <a:xfrm>
            <a:off x="10586" y="6210130"/>
            <a:ext cx="8968085" cy="27594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13" name="Google Shape;313;p3"/>
          <p:cNvSpPr/>
          <p:nvPr/>
        </p:nvSpPr>
        <p:spPr>
          <a:xfrm>
            <a:off x="0" y="6218940"/>
            <a:ext cx="8968085" cy="27594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14" name="Google Shape;314;p3"/>
          <p:cNvSpPr/>
          <p:nvPr/>
        </p:nvSpPr>
        <p:spPr>
          <a:xfrm>
            <a:off x="9122301" y="6210130"/>
            <a:ext cx="3080285" cy="275942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315" name="Google Shape;315;p3"/>
          <p:cNvGrpSpPr/>
          <p:nvPr/>
        </p:nvGrpSpPr>
        <p:grpSpPr>
          <a:xfrm>
            <a:off x="681584" y="1076582"/>
            <a:ext cx="10809782" cy="2741098"/>
            <a:chOff x="60871" y="432057"/>
            <a:chExt cx="10809782" cy="2741098"/>
          </a:xfrm>
        </p:grpSpPr>
        <p:sp>
          <p:nvSpPr>
            <p:cNvPr id="316" name="Google Shape;316;p3"/>
            <p:cNvSpPr/>
            <p:nvPr/>
          </p:nvSpPr>
          <p:spPr>
            <a:xfrm>
              <a:off x="948241" y="432057"/>
              <a:ext cx="1452060" cy="1452060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3"/>
            <p:cNvSpPr/>
            <p:nvPr/>
          </p:nvSpPr>
          <p:spPr>
            <a:xfrm>
              <a:off x="60871" y="2295655"/>
              <a:ext cx="3226800" cy="87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3"/>
            <p:cNvSpPr txBox="1"/>
            <p:nvPr/>
          </p:nvSpPr>
          <p:spPr>
            <a:xfrm>
              <a:off x="60871" y="2295655"/>
              <a:ext cx="3226800" cy="87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rebuchet MS"/>
                <a:buNone/>
              </a:pPr>
              <a:r>
                <a:rPr b="0" i="0" lang="ru-RU" sz="16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Финансовая деятельность — ООО "Прима Медиа»</a:t>
              </a:r>
              <a:endPara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19" name="Google Shape;319;p3"/>
            <p:cNvSpPr/>
            <p:nvPr/>
          </p:nvSpPr>
          <p:spPr>
            <a:xfrm>
              <a:off x="4739732" y="432057"/>
              <a:ext cx="1452060" cy="1452060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3"/>
            <p:cNvSpPr/>
            <p:nvPr/>
          </p:nvSpPr>
          <p:spPr>
            <a:xfrm>
              <a:off x="3852362" y="2295655"/>
              <a:ext cx="3226800" cy="87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3"/>
            <p:cNvSpPr txBox="1"/>
            <p:nvPr/>
          </p:nvSpPr>
          <p:spPr>
            <a:xfrm>
              <a:off x="3852362" y="2295655"/>
              <a:ext cx="3226800" cy="87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rebuchet MS"/>
                <a:buNone/>
              </a:pPr>
              <a:r>
                <a:rPr b="0" i="0" lang="ru-RU" sz="16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Менеджерская деятельность — ООО «Институт пчеловодства»</a:t>
              </a:r>
              <a:endPara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22" name="Google Shape;322;p3"/>
            <p:cNvSpPr/>
            <p:nvPr/>
          </p:nvSpPr>
          <p:spPr>
            <a:xfrm>
              <a:off x="8531223" y="432057"/>
              <a:ext cx="1452060" cy="1452060"/>
            </a:xfrm>
            <a:prstGeom prst="rect">
              <a:avLst/>
            </a:pr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3"/>
            <p:cNvSpPr/>
            <p:nvPr/>
          </p:nvSpPr>
          <p:spPr>
            <a:xfrm>
              <a:off x="7643853" y="2295655"/>
              <a:ext cx="3226800" cy="87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" name="Google Shape;324;p3"/>
            <p:cNvSpPr txBox="1"/>
            <p:nvPr/>
          </p:nvSpPr>
          <p:spPr>
            <a:xfrm>
              <a:off x="7643853" y="2295655"/>
              <a:ext cx="3226800" cy="87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rebuchet MS"/>
                <a:buNone/>
              </a:pPr>
              <a:r>
                <a:rPr b="0" i="0" lang="ru-RU" sz="16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Разработка сайтов — 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rebuchet MS"/>
                <a:buNone/>
              </a:pPr>
              <a:r>
                <a:rPr b="0" i="0" lang="ru-RU" sz="16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ООО «Центр Репутационных 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rebuchet MS"/>
                <a:buNone/>
              </a:pPr>
              <a:r>
                <a:rPr b="0" i="0" lang="ru-RU" sz="16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Технологий»</a:t>
              </a:r>
              <a:endPara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EA2C2E"/>
            </a:gs>
            <a:gs pos="50000">
              <a:srgbClr val="1FAAC6"/>
            </a:gs>
            <a:gs pos="100000">
              <a:srgbClr val="457F00"/>
            </a:gs>
          </a:gsLst>
          <a:lin ang="2520000" scaled="0"/>
        </a:gradFill>
      </p:bgPr>
    </p:bg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4"/>
          <p:cNvSpPr txBox="1"/>
          <p:nvPr>
            <p:ph type="title"/>
          </p:nvPr>
        </p:nvSpPr>
        <p:spPr>
          <a:xfrm>
            <a:off x="551384" y="2420888"/>
            <a:ext cx="7346342" cy="13730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600"/>
              <a:buFont typeface="Trebuchet MS"/>
              <a:buNone/>
            </a:pPr>
            <a:r>
              <a:rPr lang="ru-RU" sz="4600">
                <a:solidFill>
                  <a:srgbClr val="FFFFFF"/>
                </a:solidFill>
              </a:rPr>
              <a:t>Анализ внешней среды</a:t>
            </a:r>
            <a:endParaRPr sz="46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2CEAE0"/>
            </a:gs>
            <a:gs pos="50000">
              <a:srgbClr val="1FAAC6"/>
            </a:gs>
            <a:gs pos="100000">
              <a:srgbClr val="0A2161"/>
            </a:gs>
          </a:gsLst>
          <a:lin ang="2520000" scaled="0"/>
        </a:gradFill>
      </p:bgPr>
    </p:bg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4" name="Google Shape;334;p5"/>
          <p:cNvPicPr preferRelativeResize="0"/>
          <p:nvPr/>
        </p:nvPicPr>
        <p:blipFill rotWithShape="1">
          <a:blip r:embed="rId3">
            <a:alphaModFix amt="10000"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" y="1970240"/>
            <a:ext cx="10437812" cy="32116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585826" y="1971234"/>
            <a:ext cx="1602997" cy="144270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5"/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gradFill>
            <a:gsLst>
              <a:gs pos="0">
                <a:srgbClr val="2CEAE0"/>
              </a:gs>
              <a:gs pos="50000">
                <a:srgbClr val="1FAAC6"/>
              </a:gs>
              <a:gs pos="100000">
                <a:srgbClr val="0A2161"/>
              </a:gs>
            </a:gsLst>
            <a:lin ang="25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40" name="Google Shape;340;p5"/>
          <p:cNvPicPr preferRelativeResize="0"/>
          <p:nvPr/>
        </p:nvPicPr>
        <p:blipFill rotWithShape="1">
          <a:blip r:embed="rId3">
            <a:alphaModFix amt="10000"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5"/>
          <p:cNvSpPr/>
          <p:nvPr/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42" name="Google Shape;342;p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" y="5006045"/>
            <a:ext cx="4965192" cy="144668"/>
          </a:xfrm>
          <a:prstGeom prst="rect">
            <a:avLst/>
          </a:prstGeom>
          <a:noFill/>
          <a:ln>
            <a:noFill/>
          </a:ln>
        </p:spPr>
      </p:pic>
      <p:sp>
        <p:nvSpPr>
          <p:cNvPr id="343" name="Google Shape;343;p5"/>
          <p:cNvSpPr/>
          <p:nvPr/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5"/>
          <p:cNvSpPr txBox="1"/>
          <p:nvPr>
            <p:ph type="title"/>
          </p:nvPr>
        </p:nvSpPr>
        <p:spPr>
          <a:xfrm>
            <a:off x="680321" y="2063262"/>
            <a:ext cx="3739279" cy="266105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Trebuchet MS"/>
              <a:buNone/>
            </a:pPr>
            <a:r>
              <a:rPr b="1" lang="ru-RU" sz="3700"/>
              <a:t>Политические факторы</a:t>
            </a:r>
            <a:endParaRPr/>
          </a:p>
        </p:txBody>
      </p:sp>
      <p:grpSp>
        <p:nvGrpSpPr>
          <p:cNvPr id="345" name="Google Shape;345;p5"/>
          <p:cNvGrpSpPr/>
          <p:nvPr/>
        </p:nvGrpSpPr>
        <p:grpSpPr>
          <a:xfrm>
            <a:off x="5284788" y="640239"/>
            <a:ext cx="6261100" cy="5577522"/>
            <a:chOff x="0" y="476"/>
            <a:chExt cx="6261100" cy="5577522"/>
          </a:xfrm>
        </p:grpSpPr>
        <p:sp>
          <p:nvSpPr>
            <p:cNvPr id="346" name="Google Shape;346;p5"/>
            <p:cNvSpPr/>
            <p:nvPr/>
          </p:nvSpPr>
          <p:spPr>
            <a:xfrm>
              <a:off x="0" y="476"/>
              <a:ext cx="6261100" cy="656179"/>
            </a:xfrm>
            <a:prstGeom prst="roundRect">
              <a:avLst>
                <a:gd fmla="val 10000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" name="Google Shape;347;p5"/>
            <p:cNvSpPr/>
            <p:nvPr/>
          </p:nvSpPr>
          <p:spPr>
            <a:xfrm>
              <a:off x="198494" y="148116"/>
              <a:ext cx="360898" cy="360898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" name="Google Shape;348;p5"/>
            <p:cNvSpPr/>
            <p:nvPr/>
          </p:nvSpPr>
          <p:spPr>
            <a:xfrm>
              <a:off x="757886" y="476"/>
              <a:ext cx="5503213" cy="656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" name="Google Shape;349;p5"/>
            <p:cNvSpPr txBox="1"/>
            <p:nvPr/>
          </p:nvSpPr>
          <p:spPr>
            <a:xfrm>
              <a:off x="757886" y="476"/>
              <a:ext cx="5503213" cy="656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425" lIns="69425" spcFirstLastPara="1" rIns="69425" wrap="square" tIns="69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rebuchet MS"/>
                <a:buNone/>
              </a:pPr>
              <a:r>
                <a:rPr b="0" i="0" lang="ru-RU" sz="16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Высокий уровень протеста</a:t>
              </a:r>
              <a:endPara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50" name="Google Shape;350;p5"/>
            <p:cNvSpPr/>
            <p:nvPr/>
          </p:nvSpPr>
          <p:spPr>
            <a:xfrm>
              <a:off x="0" y="820700"/>
              <a:ext cx="6261100" cy="656179"/>
            </a:xfrm>
            <a:prstGeom prst="roundRect">
              <a:avLst>
                <a:gd fmla="val 10000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" name="Google Shape;351;p5"/>
            <p:cNvSpPr/>
            <p:nvPr/>
          </p:nvSpPr>
          <p:spPr>
            <a:xfrm>
              <a:off x="198494" y="968340"/>
              <a:ext cx="360898" cy="360898"/>
            </a:xfrm>
            <a:prstGeom prst="rect">
              <a:avLst/>
            </a:pr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" name="Google Shape;352;p5"/>
            <p:cNvSpPr/>
            <p:nvPr/>
          </p:nvSpPr>
          <p:spPr>
            <a:xfrm>
              <a:off x="757886" y="820700"/>
              <a:ext cx="5503213" cy="656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" name="Google Shape;353;p5"/>
            <p:cNvSpPr txBox="1"/>
            <p:nvPr/>
          </p:nvSpPr>
          <p:spPr>
            <a:xfrm>
              <a:off x="757886" y="820700"/>
              <a:ext cx="5503213" cy="656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425" lIns="69425" spcFirstLastPara="1" rIns="69425" wrap="square" tIns="69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rebuchet MS"/>
                <a:buNone/>
              </a:pPr>
              <a:r>
                <a:rPr b="0" i="0" lang="ru-RU" sz="16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Повышенный интерес к местным проблемам у населения </a:t>
              </a:r>
              <a:endPara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54" name="Google Shape;354;p5"/>
            <p:cNvSpPr/>
            <p:nvPr/>
          </p:nvSpPr>
          <p:spPr>
            <a:xfrm>
              <a:off x="0" y="1640924"/>
              <a:ext cx="6261100" cy="656179"/>
            </a:xfrm>
            <a:prstGeom prst="roundRect">
              <a:avLst>
                <a:gd fmla="val 10000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" name="Google Shape;355;p5"/>
            <p:cNvSpPr/>
            <p:nvPr/>
          </p:nvSpPr>
          <p:spPr>
            <a:xfrm>
              <a:off x="198494" y="1788564"/>
              <a:ext cx="360898" cy="360898"/>
            </a:xfrm>
            <a:prstGeom prst="rect">
              <a:avLst/>
            </a:pr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" name="Google Shape;356;p5"/>
            <p:cNvSpPr/>
            <p:nvPr/>
          </p:nvSpPr>
          <p:spPr>
            <a:xfrm>
              <a:off x="757886" y="1640924"/>
              <a:ext cx="5503213" cy="656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" name="Google Shape;357;p5"/>
            <p:cNvSpPr txBox="1"/>
            <p:nvPr/>
          </p:nvSpPr>
          <p:spPr>
            <a:xfrm>
              <a:off x="757886" y="1640924"/>
              <a:ext cx="5503213" cy="656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425" lIns="69425" spcFirstLastPara="1" rIns="69425" wrap="square" tIns="69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rebuchet MS"/>
                <a:buNone/>
              </a:pPr>
              <a:r>
                <a:rPr b="0" i="0" lang="ru-RU" sz="16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Слабая идеологическая ангажированность </a:t>
              </a:r>
              <a:endPara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58" name="Google Shape;358;p5"/>
            <p:cNvSpPr/>
            <p:nvPr/>
          </p:nvSpPr>
          <p:spPr>
            <a:xfrm>
              <a:off x="0" y="2461147"/>
              <a:ext cx="6261100" cy="656179"/>
            </a:xfrm>
            <a:prstGeom prst="roundRect">
              <a:avLst>
                <a:gd fmla="val 10000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5"/>
            <p:cNvSpPr/>
            <p:nvPr/>
          </p:nvSpPr>
          <p:spPr>
            <a:xfrm>
              <a:off x="198494" y="2608788"/>
              <a:ext cx="360898" cy="360898"/>
            </a:xfrm>
            <a:prstGeom prst="rect">
              <a:avLst/>
            </a:prstGeom>
            <a:blipFill rotWithShape="1">
              <a:blip r:embed="rId1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" name="Google Shape;360;p5"/>
            <p:cNvSpPr/>
            <p:nvPr/>
          </p:nvSpPr>
          <p:spPr>
            <a:xfrm>
              <a:off x="757886" y="2461147"/>
              <a:ext cx="5503213" cy="656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" name="Google Shape;361;p5"/>
            <p:cNvSpPr txBox="1"/>
            <p:nvPr/>
          </p:nvSpPr>
          <p:spPr>
            <a:xfrm>
              <a:off x="757886" y="2461147"/>
              <a:ext cx="5503213" cy="656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425" lIns="69425" spcFirstLastPara="1" rIns="69425" wrap="square" tIns="69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rebuchet MS"/>
                <a:buNone/>
              </a:pPr>
              <a:r>
                <a:rPr b="0" i="0" lang="ru-RU" sz="16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Высокий запрос на лидера-«хозяйственника»</a:t>
              </a:r>
              <a:endPara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62" name="Google Shape;362;p5"/>
            <p:cNvSpPr/>
            <p:nvPr/>
          </p:nvSpPr>
          <p:spPr>
            <a:xfrm>
              <a:off x="0" y="3281371"/>
              <a:ext cx="6261100" cy="656179"/>
            </a:xfrm>
            <a:prstGeom prst="roundRect">
              <a:avLst>
                <a:gd fmla="val 10000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" name="Google Shape;363;p5"/>
            <p:cNvSpPr/>
            <p:nvPr/>
          </p:nvSpPr>
          <p:spPr>
            <a:xfrm>
              <a:off x="198494" y="3429012"/>
              <a:ext cx="360898" cy="360898"/>
            </a:xfrm>
            <a:prstGeom prst="rect">
              <a:avLst/>
            </a:prstGeom>
            <a:blipFill rotWithShape="1">
              <a:blip r:embed="rId1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4" name="Google Shape;364;p5"/>
            <p:cNvSpPr/>
            <p:nvPr/>
          </p:nvSpPr>
          <p:spPr>
            <a:xfrm>
              <a:off x="757886" y="3281371"/>
              <a:ext cx="5503213" cy="656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" name="Google Shape;365;p5"/>
            <p:cNvSpPr txBox="1"/>
            <p:nvPr/>
          </p:nvSpPr>
          <p:spPr>
            <a:xfrm>
              <a:off x="757886" y="3281371"/>
              <a:ext cx="5503213" cy="656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425" lIns="69425" spcFirstLastPara="1" rIns="69425" wrap="square" tIns="69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rebuchet MS"/>
                <a:buNone/>
              </a:pPr>
              <a:r>
                <a:rPr b="0" i="0" lang="ru-RU" sz="16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Дальневосточники видят свою цель как «удержание территории России»</a:t>
              </a:r>
              <a:endPara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66" name="Google Shape;366;p5"/>
            <p:cNvSpPr/>
            <p:nvPr/>
          </p:nvSpPr>
          <p:spPr>
            <a:xfrm>
              <a:off x="0" y="4101595"/>
              <a:ext cx="6261100" cy="656179"/>
            </a:xfrm>
            <a:prstGeom prst="roundRect">
              <a:avLst>
                <a:gd fmla="val 10000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" name="Google Shape;367;p5"/>
            <p:cNvSpPr/>
            <p:nvPr/>
          </p:nvSpPr>
          <p:spPr>
            <a:xfrm>
              <a:off x="198494" y="4249235"/>
              <a:ext cx="360898" cy="360898"/>
            </a:xfrm>
            <a:prstGeom prst="rect">
              <a:avLst/>
            </a:prstGeom>
            <a:blipFill rotWithShape="1">
              <a:blip r:embed="rId1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" name="Google Shape;368;p5"/>
            <p:cNvSpPr/>
            <p:nvPr/>
          </p:nvSpPr>
          <p:spPr>
            <a:xfrm>
              <a:off x="757886" y="4101595"/>
              <a:ext cx="5503213" cy="656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" name="Google Shape;369;p5"/>
            <p:cNvSpPr txBox="1"/>
            <p:nvPr/>
          </p:nvSpPr>
          <p:spPr>
            <a:xfrm>
              <a:off x="757886" y="4101595"/>
              <a:ext cx="5503213" cy="656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425" lIns="69425" spcFirstLastPara="1" rIns="69425" wrap="square" tIns="69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rebuchet MS"/>
                <a:buNone/>
              </a:pPr>
              <a:r>
                <a:rPr b="0" i="0" lang="ru-RU" sz="16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Дальний Восток как сырьевой придаток КНР</a:t>
              </a:r>
              <a:endPara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70" name="Google Shape;370;p5"/>
            <p:cNvSpPr/>
            <p:nvPr/>
          </p:nvSpPr>
          <p:spPr>
            <a:xfrm>
              <a:off x="0" y="4921819"/>
              <a:ext cx="6261100" cy="656179"/>
            </a:xfrm>
            <a:prstGeom prst="roundRect">
              <a:avLst>
                <a:gd fmla="val 10000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1" name="Google Shape;371;p5"/>
            <p:cNvSpPr/>
            <p:nvPr/>
          </p:nvSpPr>
          <p:spPr>
            <a:xfrm>
              <a:off x="198494" y="5069459"/>
              <a:ext cx="360898" cy="360898"/>
            </a:xfrm>
            <a:prstGeom prst="rect">
              <a:avLst/>
            </a:prstGeom>
            <a:blipFill rotWithShape="1">
              <a:blip r:embed="rId1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" name="Google Shape;372;p5"/>
            <p:cNvSpPr/>
            <p:nvPr/>
          </p:nvSpPr>
          <p:spPr>
            <a:xfrm>
              <a:off x="757886" y="4921819"/>
              <a:ext cx="5503213" cy="656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" name="Google Shape;373;p5"/>
            <p:cNvSpPr txBox="1"/>
            <p:nvPr/>
          </p:nvSpPr>
          <p:spPr>
            <a:xfrm>
              <a:off x="757886" y="4921819"/>
              <a:ext cx="5503213" cy="656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425" lIns="69425" spcFirstLastPara="1" rIns="69425" wrap="square" tIns="69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rebuchet MS"/>
                <a:buNone/>
              </a:pPr>
              <a:r>
                <a:rPr b="0" i="0" lang="ru-RU" sz="16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Плохой инвестиционный имидж, в том числе из-за коррупционных дел.</a:t>
              </a:r>
              <a:endPara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5b7536d848_0_42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Инвестиционный имидж: контекст</a:t>
            </a:r>
            <a:endParaRPr/>
          </a:p>
        </p:txBody>
      </p:sp>
      <p:sp>
        <p:nvSpPr>
          <p:cNvPr id="380" name="Google Shape;380;g5b7536d848_0_42"/>
          <p:cNvSpPr txBox="1"/>
          <p:nvPr>
            <p:ph idx="1" type="body"/>
          </p:nvPr>
        </p:nvSpPr>
        <p:spPr>
          <a:xfrm>
            <a:off x="680325" y="2115000"/>
            <a:ext cx="11081400" cy="4585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ru-RU" sz="2200"/>
              <a:t>Самым крупным коррупционным делом стало дело о растрате 5 млрд. руб. при строительстве космодрома Восточный, следствие по которому завершилось в 2016 г. 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ru-RU" sz="2200"/>
              <a:t>С 2014 г. расследуется дело руководителя «Дирекции по строительству в Дальневосточном федеральном округе» Управления делами Президента РФ. По версии следствия, подозреваемый при участии двух генподрядчиков растратил денежные средства на сумму более 1,1 млрд. руб., выделенных на строительство океанариума во Владивостоке. 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ru-RU" sz="2200"/>
              <a:t>В 2015 г. по подозрению в получении взятки в размере 5,6 млн. долл. США был задержан губернатор Сахалинской области, позднее были предъявлены обвинения в коррупции двум другим высоким чиновникам правительства Сахалинской области. 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ru-RU" sz="2200"/>
              <a:t>В 2016 г. попал под следствие по обвинению в коррупции мэр Владивостока Игорь Пушкарев (получил 15 лет тюрьмы и штраф в 500 млн рублей).</a:t>
            </a:r>
            <a:endParaRPr sz="2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5b7536d848_0_50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Протестность населения</a:t>
            </a:r>
            <a:endParaRPr/>
          </a:p>
        </p:txBody>
      </p:sp>
      <p:sp>
        <p:nvSpPr>
          <p:cNvPr id="387" name="Google Shape;387;g5b7536d848_0_50"/>
          <p:cNvSpPr txBox="1"/>
          <p:nvPr>
            <p:ph idx="1" type="body"/>
          </p:nvPr>
        </p:nvSpPr>
        <p:spPr>
          <a:xfrm>
            <a:off x="450000" y="2044300"/>
            <a:ext cx="11292000" cy="4176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ru-RU" sz="1800"/>
              <a:t>Если сравнивать Западный и Восточный макроре­гионы России, то последний раза в три больше по тер­ритории. По всем же остальным показателям (числен­ность населения, занятость в экономике, объем ВРП и т.д.) — наоборот.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ru-RU" sz="1800"/>
              <a:t>На вос­токе сосредоточены природные ресурсы. И именно до­быча сырья предопределила особенности социально-экономического развития Сибири и Дальнего Востока. Внутри Дальневосточного региона экономика отдель­ных территорий тоже очень различается.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ru-RU" sz="1800"/>
              <a:t>Активно развивается Сахалинская область, где добывают нефть и газ. То же самое относится и к Республике Саха (Яку­тии), где, как известно, добывают алмазы, золото, уран, уголь.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ru-RU" sz="1800"/>
              <a:t>На других территориях — Камчатка, Приморье, Ха­баровский край, Амурская, Магаданская области и др. — формально доминирует обрабатывающее производство. Но большинство этих предприятий неконкурентоспособ­но на мировом рынке.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ru-RU" sz="1800"/>
              <a:t>Дальний Восток стал сырьевым придатком стран активно разви­вающегося Азиатско-Тихоокеанского региона — Китая, Кореи, Японии. В структуре экспорта России в страны АТР сырьевая составляющая больше, чем в структуре экспор­та на Запад. Все инвестиционные проекты в этом регионе направлены на расширение добычи при­родных ресурсов.</a:t>
            </a:r>
            <a:endParaRPr sz="1800"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1800"/>
              <a:t>(</a:t>
            </a:r>
            <a:r>
              <a:rPr lang="ru-RU" sz="1400"/>
              <a:t>Коломак Е. А. Неравномерное пространственное развитие в России: объяснения новой экономической географии //Вопросы экономики. – 2013. – №. 2. – С. 132-150.)</a:t>
            </a:r>
            <a:endParaRPr sz="1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2CEAE0"/>
            </a:gs>
            <a:gs pos="50000">
              <a:srgbClr val="1FAAC6"/>
            </a:gs>
            <a:gs pos="100000">
              <a:srgbClr val="0A2161"/>
            </a:gs>
          </a:gsLst>
          <a:lin ang="2520000" scaled="0"/>
        </a:gradFill>
      </p:bgPr>
    </p:bg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6"/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gradFill>
            <a:gsLst>
              <a:gs pos="0">
                <a:srgbClr val="2CEAE0"/>
              </a:gs>
              <a:gs pos="50000">
                <a:srgbClr val="1FAAC6"/>
              </a:gs>
              <a:gs pos="100000">
                <a:srgbClr val="0A2161"/>
              </a:gs>
            </a:gsLst>
            <a:lin ang="25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93" name="Google Shape;393;p6"/>
          <p:cNvPicPr preferRelativeResize="0"/>
          <p:nvPr/>
        </p:nvPicPr>
        <p:blipFill rotWithShape="1">
          <a:blip r:embed="rId3">
            <a:alphaModFix amt="10000"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94" name="Google Shape;394;p6"/>
          <p:cNvSpPr/>
          <p:nvPr/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95" name="Google Shape;395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" y="5006045"/>
            <a:ext cx="4965192" cy="144049"/>
          </a:xfrm>
          <a:prstGeom prst="rect">
            <a:avLst/>
          </a:prstGeom>
          <a:noFill/>
          <a:ln>
            <a:noFill/>
          </a:ln>
        </p:spPr>
      </p:pic>
      <p:sp>
        <p:nvSpPr>
          <p:cNvPr id="396" name="Google Shape;396;p6"/>
          <p:cNvSpPr/>
          <p:nvPr/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6"/>
          <p:cNvSpPr txBox="1"/>
          <p:nvPr>
            <p:ph type="title"/>
          </p:nvPr>
        </p:nvSpPr>
        <p:spPr>
          <a:xfrm>
            <a:off x="680321" y="2063262"/>
            <a:ext cx="3739279" cy="266105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Trebuchet MS"/>
              <a:buNone/>
            </a:pPr>
            <a:r>
              <a:rPr lang="ru-RU" sz="3700"/>
              <a:t>Экономические факторы</a:t>
            </a:r>
            <a:endParaRPr/>
          </a:p>
        </p:txBody>
      </p:sp>
      <p:grpSp>
        <p:nvGrpSpPr>
          <p:cNvPr id="398" name="Google Shape;398;p6"/>
          <p:cNvGrpSpPr/>
          <p:nvPr/>
        </p:nvGrpSpPr>
        <p:grpSpPr>
          <a:xfrm>
            <a:off x="5759763" y="779236"/>
            <a:ext cx="5311149" cy="5382600"/>
            <a:chOff x="322254" y="1376"/>
            <a:chExt cx="5311149" cy="5382600"/>
          </a:xfrm>
        </p:grpSpPr>
        <p:sp>
          <p:nvSpPr>
            <p:cNvPr id="399" name="Google Shape;399;p6"/>
            <p:cNvSpPr/>
            <p:nvPr/>
          </p:nvSpPr>
          <p:spPr>
            <a:xfrm>
              <a:off x="2702135" y="670161"/>
              <a:ext cx="517186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rgbClr val="1C7F94"/>
              </a:solidFill>
              <a:prstDash val="solid"/>
              <a:round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" name="Google Shape;400;p6"/>
            <p:cNvSpPr txBox="1"/>
            <p:nvPr/>
          </p:nvSpPr>
          <p:spPr>
            <a:xfrm>
              <a:off x="2947034" y="713142"/>
              <a:ext cx="27389" cy="54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00"/>
                <a:buFont typeface="Trebuchet MS"/>
                <a:buNone/>
              </a:pPr>
              <a:r>
                <a:t/>
              </a:r>
              <a:endParaRPr b="0" i="0" sz="5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01" name="Google Shape;401;p6"/>
            <p:cNvSpPr/>
            <p:nvPr/>
          </p:nvSpPr>
          <p:spPr>
            <a:xfrm>
              <a:off x="322254" y="1376"/>
              <a:ext cx="2381681" cy="1429008"/>
            </a:xfrm>
            <a:prstGeom prst="rect">
              <a:avLst/>
            </a:prstGeom>
            <a:gradFill>
              <a:gsLst>
                <a:gs pos="0">
                  <a:srgbClr val="4A8DA1"/>
                </a:gs>
                <a:gs pos="50000">
                  <a:srgbClr val="14829A"/>
                </a:gs>
                <a:gs pos="100000">
                  <a:srgbClr val="0D758C"/>
                </a:gs>
              </a:gsLst>
              <a:lin ang="54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" name="Google Shape;402;p6"/>
            <p:cNvSpPr txBox="1"/>
            <p:nvPr/>
          </p:nvSpPr>
          <p:spPr>
            <a:xfrm>
              <a:off x="322254" y="1376"/>
              <a:ext cx="2381681" cy="1429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2500" lIns="116700" spcFirstLastPara="1" rIns="116700" wrap="square" tIns="122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Trebuchet MS"/>
                <a:buNone/>
              </a:pPr>
              <a:r>
                <a:rPr b="0" i="0" lang="ru-RU" sz="17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Размер медиарынка ДВ – маленький, региональный</a:t>
              </a:r>
              <a:endParaRPr b="0" i="0" sz="17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03" name="Google Shape;403;p6"/>
            <p:cNvSpPr/>
            <p:nvPr/>
          </p:nvSpPr>
          <p:spPr>
            <a:xfrm>
              <a:off x="1513094" y="1428585"/>
              <a:ext cx="2929468" cy="517186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63968"/>
                  </a:lnTo>
                  <a:lnTo>
                    <a:pt x="0" y="63968"/>
                  </a:lnTo>
                  <a:lnTo>
                    <a:pt x="0" y="120000"/>
                  </a:lnTo>
                </a:path>
              </a:pathLst>
            </a:custGeom>
            <a:noFill/>
            <a:ln cap="flat" cmpd="sng" w="9525">
              <a:solidFill>
                <a:srgbClr val="1C7F94"/>
              </a:solidFill>
              <a:prstDash val="solid"/>
              <a:round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" name="Google Shape;404;p6"/>
            <p:cNvSpPr txBox="1"/>
            <p:nvPr/>
          </p:nvSpPr>
          <p:spPr>
            <a:xfrm>
              <a:off x="2903322" y="1684440"/>
              <a:ext cx="149012" cy="54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00"/>
                <a:buFont typeface="Trebuchet MS"/>
                <a:buNone/>
              </a:pPr>
              <a:r>
                <a:t/>
              </a:r>
              <a:endParaRPr b="0" i="0" sz="5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05" name="Google Shape;405;p6"/>
            <p:cNvSpPr/>
            <p:nvPr/>
          </p:nvSpPr>
          <p:spPr>
            <a:xfrm>
              <a:off x="3251722" y="1376"/>
              <a:ext cx="2381681" cy="1429008"/>
            </a:xfrm>
            <a:prstGeom prst="rect">
              <a:avLst/>
            </a:prstGeom>
            <a:gradFill>
              <a:gsLst>
                <a:gs pos="0">
                  <a:srgbClr val="4A8DA1"/>
                </a:gs>
                <a:gs pos="50000">
                  <a:srgbClr val="14829A"/>
                </a:gs>
                <a:gs pos="100000">
                  <a:srgbClr val="0D758C"/>
                </a:gs>
              </a:gsLst>
              <a:lin ang="54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" name="Google Shape;406;p6"/>
            <p:cNvSpPr txBox="1"/>
            <p:nvPr/>
          </p:nvSpPr>
          <p:spPr>
            <a:xfrm>
              <a:off x="3251722" y="1376"/>
              <a:ext cx="2381681" cy="1429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2500" lIns="116700" spcFirstLastPara="1" rIns="116700" wrap="square" tIns="122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Trebuchet MS"/>
                <a:buNone/>
              </a:pPr>
              <a:r>
                <a:rPr b="0" i="0" lang="ru-RU" sz="17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Конкуренция локальная (но и против всех федеральных СМИ проигрывают)</a:t>
              </a:r>
              <a:endParaRPr b="0" i="0" sz="17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07" name="Google Shape;407;p6"/>
            <p:cNvSpPr/>
            <p:nvPr/>
          </p:nvSpPr>
          <p:spPr>
            <a:xfrm>
              <a:off x="2702135" y="2646957"/>
              <a:ext cx="517186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rgbClr val="1C7F94"/>
              </a:solidFill>
              <a:prstDash val="solid"/>
              <a:round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" name="Google Shape;408;p6"/>
            <p:cNvSpPr txBox="1"/>
            <p:nvPr/>
          </p:nvSpPr>
          <p:spPr>
            <a:xfrm>
              <a:off x="2947034" y="2689938"/>
              <a:ext cx="27389" cy="54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00"/>
                <a:buFont typeface="Trebuchet MS"/>
                <a:buNone/>
              </a:pPr>
              <a:r>
                <a:t/>
              </a:r>
              <a:endParaRPr b="0" i="0" sz="5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09" name="Google Shape;409;p6"/>
            <p:cNvSpPr/>
            <p:nvPr/>
          </p:nvSpPr>
          <p:spPr>
            <a:xfrm>
              <a:off x="322254" y="1978172"/>
              <a:ext cx="2381681" cy="1429008"/>
            </a:xfrm>
            <a:prstGeom prst="rect">
              <a:avLst/>
            </a:prstGeom>
            <a:gradFill>
              <a:gsLst>
                <a:gs pos="0">
                  <a:srgbClr val="4A8DA1"/>
                </a:gs>
                <a:gs pos="50000">
                  <a:srgbClr val="14829A"/>
                </a:gs>
                <a:gs pos="100000">
                  <a:srgbClr val="0D758C"/>
                </a:gs>
              </a:gsLst>
              <a:lin ang="54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" name="Google Shape;410;p6"/>
            <p:cNvSpPr txBox="1"/>
            <p:nvPr/>
          </p:nvSpPr>
          <p:spPr>
            <a:xfrm>
              <a:off x="322254" y="1978172"/>
              <a:ext cx="2381681" cy="1429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2500" lIns="116700" spcFirstLastPara="1" rIns="116700" wrap="square" tIns="122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Trebuchet MS"/>
                <a:buNone/>
              </a:pPr>
              <a:r>
                <a:rPr b="0" i="0" lang="ru-RU" sz="17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Жизненный цикл рынка медиа в ДВ – рост</a:t>
              </a:r>
              <a:endParaRPr b="0" i="0" sz="17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11" name="Google Shape;411;p6"/>
            <p:cNvSpPr/>
            <p:nvPr/>
          </p:nvSpPr>
          <p:spPr>
            <a:xfrm>
              <a:off x="1513094" y="3405381"/>
              <a:ext cx="2929468" cy="517186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63968"/>
                  </a:lnTo>
                  <a:lnTo>
                    <a:pt x="0" y="63968"/>
                  </a:lnTo>
                  <a:lnTo>
                    <a:pt x="0" y="120000"/>
                  </a:lnTo>
                </a:path>
              </a:pathLst>
            </a:custGeom>
            <a:noFill/>
            <a:ln cap="flat" cmpd="sng" w="9525">
              <a:solidFill>
                <a:srgbClr val="1C7F94"/>
              </a:solidFill>
              <a:prstDash val="solid"/>
              <a:round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" name="Google Shape;412;p6"/>
            <p:cNvSpPr txBox="1"/>
            <p:nvPr/>
          </p:nvSpPr>
          <p:spPr>
            <a:xfrm>
              <a:off x="2903322" y="3661235"/>
              <a:ext cx="149012" cy="54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00"/>
                <a:buFont typeface="Trebuchet MS"/>
                <a:buNone/>
              </a:pPr>
              <a:r>
                <a:t/>
              </a:r>
              <a:endParaRPr b="0" i="0" sz="5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13" name="Google Shape;413;p6"/>
            <p:cNvSpPr/>
            <p:nvPr/>
          </p:nvSpPr>
          <p:spPr>
            <a:xfrm>
              <a:off x="3251722" y="1978172"/>
              <a:ext cx="2381681" cy="1429008"/>
            </a:xfrm>
            <a:prstGeom prst="rect">
              <a:avLst/>
            </a:prstGeom>
            <a:gradFill>
              <a:gsLst>
                <a:gs pos="0">
                  <a:srgbClr val="4A8DA1"/>
                </a:gs>
                <a:gs pos="50000">
                  <a:srgbClr val="14829A"/>
                </a:gs>
                <a:gs pos="100000">
                  <a:srgbClr val="0D758C"/>
                </a:gs>
              </a:gsLst>
              <a:lin ang="54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" name="Google Shape;414;p6"/>
            <p:cNvSpPr txBox="1"/>
            <p:nvPr/>
          </p:nvSpPr>
          <p:spPr>
            <a:xfrm>
              <a:off x="3251722" y="1978172"/>
              <a:ext cx="2381681" cy="1429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2500" lIns="116700" spcFirstLastPara="1" rIns="116700" wrap="square" tIns="122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Trebuchet MS"/>
                <a:buNone/>
              </a:pPr>
              <a:r>
                <a:rPr b="0" i="0" lang="ru-RU" sz="17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Много мелких локальных конкурентов</a:t>
              </a:r>
              <a:endParaRPr b="0" i="0" sz="17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15" name="Google Shape;415;p6"/>
            <p:cNvSpPr/>
            <p:nvPr/>
          </p:nvSpPr>
          <p:spPr>
            <a:xfrm>
              <a:off x="2702135" y="4623752"/>
              <a:ext cx="517186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rgbClr val="1C7F94"/>
              </a:solidFill>
              <a:prstDash val="solid"/>
              <a:round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" name="Google Shape;416;p6"/>
            <p:cNvSpPr txBox="1"/>
            <p:nvPr/>
          </p:nvSpPr>
          <p:spPr>
            <a:xfrm>
              <a:off x="2947034" y="4666733"/>
              <a:ext cx="27389" cy="54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00"/>
                <a:buFont typeface="Trebuchet MS"/>
                <a:buNone/>
              </a:pPr>
              <a:r>
                <a:t/>
              </a:r>
              <a:endParaRPr b="0" i="0" sz="5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17" name="Google Shape;417;p6"/>
            <p:cNvSpPr/>
            <p:nvPr/>
          </p:nvSpPr>
          <p:spPr>
            <a:xfrm>
              <a:off x="322254" y="3954968"/>
              <a:ext cx="2381681" cy="1429008"/>
            </a:xfrm>
            <a:prstGeom prst="rect">
              <a:avLst/>
            </a:prstGeom>
            <a:gradFill>
              <a:gsLst>
                <a:gs pos="0">
                  <a:srgbClr val="4A8DA1"/>
                </a:gs>
                <a:gs pos="50000">
                  <a:srgbClr val="14829A"/>
                </a:gs>
                <a:gs pos="100000">
                  <a:srgbClr val="0D758C"/>
                </a:gs>
              </a:gsLst>
              <a:lin ang="54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8" name="Google Shape;418;p6"/>
            <p:cNvSpPr txBox="1"/>
            <p:nvPr/>
          </p:nvSpPr>
          <p:spPr>
            <a:xfrm>
              <a:off x="322254" y="3954968"/>
              <a:ext cx="2381681" cy="1429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2500" lIns="116700" spcFirstLastPara="1" rIns="116700" wrap="square" tIns="122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Trebuchet MS"/>
                <a:buNone/>
              </a:pPr>
              <a:r>
                <a:rPr b="0" i="0" lang="ru-RU" sz="17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Покупатели – рекламодатели</a:t>
              </a:r>
              <a:endParaRPr b="0" i="0" sz="17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19" name="Google Shape;419;p6"/>
            <p:cNvSpPr/>
            <p:nvPr/>
          </p:nvSpPr>
          <p:spPr>
            <a:xfrm>
              <a:off x="3251722" y="3954968"/>
              <a:ext cx="2381681" cy="1429008"/>
            </a:xfrm>
            <a:prstGeom prst="rect">
              <a:avLst/>
            </a:prstGeom>
            <a:gradFill>
              <a:gsLst>
                <a:gs pos="0">
                  <a:srgbClr val="4A8DA1"/>
                </a:gs>
                <a:gs pos="50000">
                  <a:srgbClr val="14829A"/>
                </a:gs>
                <a:gs pos="100000">
                  <a:srgbClr val="0D758C"/>
                </a:gs>
              </a:gsLst>
              <a:lin ang="54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0" name="Google Shape;420;p6"/>
            <p:cNvSpPr txBox="1"/>
            <p:nvPr/>
          </p:nvSpPr>
          <p:spPr>
            <a:xfrm>
              <a:off x="3251722" y="3954968"/>
              <a:ext cx="2381681" cy="1429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2500" lIns="116700" spcFirstLastPara="1" rIns="116700" wrap="square" tIns="122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Trebuchet MS"/>
                <a:buNone/>
              </a:pPr>
              <a:r>
                <a:rPr b="0" i="0" lang="ru-RU" sz="17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Каналы распространения информации – Интернет, соцмедиа</a:t>
              </a:r>
              <a:endParaRPr b="0" i="0" sz="17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5997cd8172_5_42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PrimaMedia — общая информация</a:t>
            </a:r>
            <a:endParaRPr/>
          </a:p>
        </p:txBody>
      </p:sp>
      <p:sp>
        <p:nvSpPr>
          <p:cNvPr id="225" name="Google Shape;225;g5997cd8172_5_42"/>
          <p:cNvSpPr txBox="1"/>
          <p:nvPr>
            <p:ph idx="1" type="body"/>
          </p:nvPr>
        </p:nvSpPr>
        <p:spPr>
          <a:xfrm>
            <a:off x="680321" y="2336873"/>
            <a:ext cx="9613800" cy="3599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Р</a:t>
            </a:r>
            <a:r>
              <a:rPr lang="ru-RU"/>
              <a:t>оссийский медиахолдинг, состоящий из сети региональных информационных агентств Дальнего Востока, Сибири и юга России с представительством в Москве.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более 9 миллионов просмотров,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4,5 миллиона уникальных посетителей каждый месяц,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200 тысяч подписчиков в соцсетях,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11 филиалов в России, один за рубежом,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400 новостей ежедневно.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2CEAE0"/>
            </a:gs>
            <a:gs pos="50000">
              <a:srgbClr val="1FAAC6"/>
            </a:gs>
            <a:gs pos="100000">
              <a:srgbClr val="0A2161"/>
            </a:gs>
          </a:gsLst>
          <a:lin ang="2520000" scaled="0"/>
        </a:gradFill>
      </p:bgPr>
    </p:bg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7"/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gradFill>
            <a:gsLst>
              <a:gs pos="0">
                <a:srgbClr val="2CEAE0"/>
              </a:gs>
              <a:gs pos="50000">
                <a:srgbClr val="1FAAC6"/>
              </a:gs>
              <a:gs pos="100000">
                <a:srgbClr val="0A2161"/>
              </a:gs>
            </a:gsLst>
            <a:lin ang="25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26" name="Google Shape;426;p7"/>
          <p:cNvPicPr preferRelativeResize="0"/>
          <p:nvPr/>
        </p:nvPicPr>
        <p:blipFill rotWithShape="1">
          <a:blip r:embed="rId3">
            <a:alphaModFix amt="10000"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27" name="Google Shape;427;p7"/>
          <p:cNvSpPr/>
          <p:nvPr/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28" name="Google Shape;428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" y="5006045"/>
            <a:ext cx="4965192" cy="144049"/>
          </a:xfrm>
          <a:prstGeom prst="rect">
            <a:avLst/>
          </a:prstGeom>
          <a:noFill/>
          <a:ln>
            <a:noFill/>
          </a:ln>
        </p:spPr>
      </p:pic>
      <p:sp>
        <p:nvSpPr>
          <p:cNvPr id="429" name="Google Shape;429;p7"/>
          <p:cNvSpPr/>
          <p:nvPr/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p7"/>
          <p:cNvSpPr txBox="1"/>
          <p:nvPr>
            <p:ph type="title"/>
          </p:nvPr>
        </p:nvSpPr>
        <p:spPr>
          <a:xfrm>
            <a:off x="680321" y="2063262"/>
            <a:ext cx="3739279" cy="266105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rebuchet MS"/>
              <a:buNone/>
            </a:pPr>
            <a:r>
              <a:rPr lang="ru-RU" sz="4400"/>
              <a:t>Социальные факторы</a:t>
            </a:r>
            <a:endParaRPr/>
          </a:p>
        </p:txBody>
      </p:sp>
      <p:grpSp>
        <p:nvGrpSpPr>
          <p:cNvPr id="431" name="Google Shape;431;p7"/>
          <p:cNvGrpSpPr/>
          <p:nvPr/>
        </p:nvGrpSpPr>
        <p:grpSpPr>
          <a:xfrm>
            <a:off x="5437509" y="780489"/>
            <a:ext cx="5955658" cy="5380094"/>
            <a:chOff x="0" y="2629"/>
            <a:chExt cx="5955658" cy="5380094"/>
          </a:xfrm>
        </p:grpSpPr>
        <p:cxnSp>
          <p:nvCxnSpPr>
            <p:cNvPr id="432" name="Google Shape;432;p7"/>
            <p:cNvCxnSpPr/>
            <p:nvPr/>
          </p:nvCxnSpPr>
          <p:spPr>
            <a:xfrm>
              <a:off x="0" y="2629"/>
              <a:ext cx="5955658" cy="0"/>
            </a:xfrm>
            <a:prstGeom prst="straightConnector1">
              <a:avLst/>
            </a:prstGeom>
            <a:gradFill>
              <a:gsLst>
                <a:gs pos="0">
                  <a:srgbClr val="74E181"/>
                </a:gs>
                <a:gs pos="50000">
                  <a:srgbClr val="57E369"/>
                </a:gs>
                <a:gs pos="100000">
                  <a:srgbClr val="45CF57"/>
                </a:gs>
              </a:gsLst>
              <a:lin ang="5400000" scaled="0"/>
            </a:gradFill>
            <a:ln cap="flat" cmpd="sng" w="9525">
              <a:solidFill>
                <a:srgbClr val="5FDD6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</p:cxnSp>
        <p:sp>
          <p:nvSpPr>
            <p:cNvPr id="433" name="Google Shape;433;p7"/>
            <p:cNvSpPr/>
            <p:nvPr/>
          </p:nvSpPr>
          <p:spPr>
            <a:xfrm>
              <a:off x="0" y="2629"/>
              <a:ext cx="5955658" cy="8966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" name="Google Shape;434;p7"/>
            <p:cNvSpPr txBox="1"/>
            <p:nvPr/>
          </p:nvSpPr>
          <p:spPr>
            <a:xfrm>
              <a:off x="0" y="2629"/>
              <a:ext cx="5955658" cy="8966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9050" lIns="99050" spcFirstLastPara="1" rIns="99050" wrap="square" tIns="9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Trebuchet MS"/>
                <a:buNone/>
              </a:pPr>
              <a:r>
                <a:rPr b="0" i="0" lang="ru-RU" sz="26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Резкий рост тарифов ЖКХ (самые дорогие в России)</a:t>
              </a:r>
              <a:endParaRPr b="0" i="0" sz="2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435" name="Google Shape;435;p7"/>
            <p:cNvCxnSpPr/>
            <p:nvPr/>
          </p:nvCxnSpPr>
          <p:spPr>
            <a:xfrm>
              <a:off x="0" y="899312"/>
              <a:ext cx="5955658" cy="0"/>
            </a:xfrm>
            <a:prstGeom prst="straightConnector1">
              <a:avLst/>
            </a:prstGeom>
            <a:gradFill>
              <a:gsLst>
                <a:gs pos="0">
                  <a:srgbClr val="E1D177"/>
                </a:gs>
                <a:gs pos="50000">
                  <a:srgbClr val="E3CF5B"/>
                </a:gs>
                <a:gs pos="100000">
                  <a:srgbClr val="CEBB4A"/>
                </a:gs>
              </a:gsLst>
              <a:lin ang="5400000" scaled="0"/>
            </a:gradFill>
            <a:ln cap="flat" cmpd="sng" w="9525">
              <a:solidFill>
                <a:srgbClr val="DDCB63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</p:cxnSp>
        <p:sp>
          <p:nvSpPr>
            <p:cNvPr id="436" name="Google Shape;436;p7"/>
            <p:cNvSpPr/>
            <p:nvPr/>
          </p:nvSpPr>
          <p:spPr>
            <a:xfrm>
              <a:off x="0" y="899312"/>
              <a:ext cx="5955658" cy="8966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" name="Google Shape;437;p7"/>
            <p:cNvSpPr txBox="1"/>
            <p:nvPr/>
          </p:nvSpPr>
          <p:spPr>
            <a:xfrm>
              <a:off x="0" y="899312"/>
              <a:ext cx="5955658" cy="8966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9050" lIns="99050" spcFirstLastPara="1" rIns="99050" wrap="square" tIns="9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Trebuchet MS"/>
                <a:buNone/>
              </a:pPr>
              <a:r>
                <a:rPr b="0" i="0" lang="ru-RU" sz="26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Безработица</a:t>
              </a:r>
              <a:endParaRPr b="0" i="0" sz="2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438" name="Google Shape;438;p7"/>
            <p:cNvCxnSpPr/>
            <p:nvPr/>
          </p:nvCxnSpPr>
          <p:spPr>
            <a:xfrm>
              <a:off x="0" y="1795994"/>
              <a:ext cx="5955658" cy="0"/>
            </a:xfrm>
            <a:prstGeom prst="straightConnector1">
              <a:avLst/>
            </a:prstGeom>
            <a:gradFill>
              <a:gsLst>
                <a:gs pos="0">
                  <a:srgbClr val="F7A769"/>
                </a:gs>
                <a:gs pos="50000">
                  <a:srgbClr val="FC9B46"/>
                </a:gs>
                <a:gs pos="100000">
                  <a:srgbClr val="E68935"/>
                </a:gs>
              </a:gsLst>
              <a:lin ang="5400000" scaled="0"/>
            </a:gra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</p:cxnSp>
        <p:sp>
          <p:nvSpPr>
            <p:cNvPr id="439" name="Google Shape;439;p7"/>
            <p:cNvSpPr/>
            <p:nvPr/>
          </p:nvSpPr>
          <p:spPr>
            <a:xfrm>
              <a:off x="0" y="1795994"/>
              <a:ext cx="5955658" cy="8966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0" name="Google Shape;440;p7"/>
            <p:cNvSpPr txBox="1"/>
            <p:nvPr/>
          </p:nvSpPr>
          <p:spPr>
            <a:xfrm>
              <a:off x="0" y="1795994"/>
              <a:ext cx="5955658" cy="8966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9050" lIns="99050" spcFirstLastPara="1" rIns="99050" wrap="square" tIns="9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Trebuchet MS"/>
                <a:buNone/>
              </a:pPr>
              <a:r>
                <a:rPr b="0" i="0" lang="ru-RU" sz="26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Низкий уровень жизни</a:t>
              </a:r>
              <a:endParaRPr b="0" i="0" sz="2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441" name="Google Shape;441;p7"/>
            <p:cNvCxnSpPr/>
            <p:nvPr/>
          </p:nvCxnSpPr>
          <p:spPr>
            <a:xfrm>
              <a:off x="0" y="2692677"/>
              <a:ext cx="5955658" cy="0"/>
            </a:xfrm>
            <a:prstGeom prst="straightConnector1">
              <a:avLst/>
            </a:prstGeom>
            <a:gradFill>
              <a:gsLst>
                <a:gs pos="0">
                  <a:srgbClr val="E5646A"/>
                </a:gs>
                <a:gs pos="50000">
                  <a:srgbClr val="E8404A"/>
                </a:gs>
                <a:gs pos="100000">
                  <a:srgbClr val="D52F38"/>
                </a:gs>
              </a:gsLst>
              <a:lin ang="5400000" scaled="0"/>
            </a:gradFill>
            <a:ln cap="flat" cmpd="sng" w="9525">
              <a:solidFill>
                <a:srgbClr val="E2485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</p:cxnSp>
        <p:sp>
          <p:nvSpPr>
            <p:cNvPr id="442" name="Google Shape;442;p7"/>
            <p:cNvSpPr/>
            <p:nvPr/>
          </p:nvSpPr>
          <p:spPr>
            <a:xfrm>
              <a:off x="0" y="2692677"/>
              <a:ext cx="5955658" cy="8966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" name="Google Shape;443;p7"/>
            <p:cNvSpPr txBox="1"/>
            <p:nvPr/>
          </p:nvSpPr>
          <p:spPr>
            <a:xfrm>
              <a:off x="0" y="2692677"/>
              <a:ext cx="5955658" cy="8966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9050" lIns="99050" spcFirstLastPara="1" rIns="99050" wrap="square" tIns="9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Trebuchet MS"/>
                <a:buNone/>
              </a:pPr>
              <a:r>
                <a:rPr b="0" i="0" lang="ru-RU" sz="26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Демографический убыток</a:t>
              </a:r>
              <a:endParaRPr b="0" i="0" sz="2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444" name="Google Shape;444;p7"/>
            <p:cNvCxnSpPr/>
            <p:nvPr/>
          </p:nvCxnSpPr>
          <p:spPr>
            <a:xfrm>
              <a:off x="0" y="3589359"/>
              <a:ext cx="5955658" cy="0"/>
            </a:xfrm>
            <a:prstGeom prst="straightConnector1">
              <a:avLst/>
            </a:prstGeom>
            <a:gradFill>
              <a:gsLst>
                <a:gs pos="0">
                  <a:srgbClr val="DA79F9"/>
                </a:gs>
                <a:gs pos="50000">
                  <a:srgbClr val="D75BFF"/>
                </a:gs>
                <a:gs pos="100000">
                  <a:srgbClr val="C348E9"/>
                </a:gs>
              </a:gsLst>
              <a:lin ang="5400000" scaled="0"/>
            </a:gradFill>
            <a:ln cap="flat" cmpd="sng" w="9525">
              <a:solidFill>
                <a:srgbClr val="D564F8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</p:cxnSp>
        <p:sp>
          <p:nvSpPr>
            <p:cNvPr id="445" name="Google Shape;445;p7"/>
            <p:cNvSpPr/>
            <p:nvPr/>
          </p:nvSpPr>
          <p:spPr>
            <a:xfrm>
              <a:off x="0" y="3589359"/>
              <a:ext cx="5955658" cy="8966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" name="Google Shape;446;p7"/>
            <p:cNvSpPr txBox="1"/>
            <p:nvPr/>
          </p:nvSpPr>
          <p:spPr>
            <a:xfrm>
              <a:off x="0" y="3589359"/>
              <a:ext cx="5955658" cy="8966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9050" lIns="99050" spcFirstLastPara="1" rIns="99050" wrap="square" tIns="9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Trebuchet MS"/>
                <a:buNone/>
              </a:pPr>
              <a:r>
                <a:rPr b="0" i="0" lang="ru-RU" sz="26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Проблема аварийного жилья </a:t>
              </a:r>
              <a:endParaRPr b="0" i="0" sz="2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447" name="Google Shape;447;p7"/>
            <p:cNvCxnSpPr/>
            <p:nvPr/>
          </p:nvCxnSpPr>
          <p:spPr>
            <a:xfrm>
              <a:off x="0" y="4486041"/>
              <a:ext cx="5955658" cy="0"/>
            </a:xfrm>
            <a:prstGeom prst="straightConnector1">
              <a:avLst/>
            </a:prstGeom>
            <a:gradFill>
              <a:gsLst>
                <a:gs pos="0">
                  <a:srgbClr val="74E181"/>
                </a:gs>
                <a:gs pos="50000">
                  <a:srgbClr val="57E369"/>
                </a:gs>
                <a:gs pos="100000">
                  <a:srgbClr val="45CF57"/>
                </a:gs>
              </a:gsLst>
              <a:lin ang="5400000" scaled="0"/>
            </a:gradFill>
            <a:ln cap="flat" cmpd="sng" w="9525">
              <a:solidFill>
                <a:srgbClr val="5FDD6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</p:cxnSp>
        <p:sp>
          <p:nvSpPr>
            <p:cNvPr id="448" name="Google Shape;448;p7"/>
            <p:cNvSpPr/>
            <p:nvPr/>
          </p:nvSpPr>
          <p:spPr>
            <a:xfrm>
              <a:off x="0" y="4486041"/>
              <a:ext cx="5955658" cy="8966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" name="Google Shape;449;p7"/>
            <p:cNvSpPr txBox="1"/>
            <p:nvPr/>
          </p:nvSpPr>
          <p:spPr>
            <a:xfrm>
              <a:off x="0" y="4486041"/>
              <a:ext cx="5955658" cy="8966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9050" lIns="99050" spcFirstLastPara="1" rIns="99050" wrap="square" tIns="9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Trebuchet MS"/>
                <a:buNone/>
              </a:pPr>
              <a:r>
                <a:rPr b="0" i="0" lang="ru-RU" sz="26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ДВФО – лидер по уровню детской смертности</a:t>
              </a:r>
              <a:endParaRPr b="0" i="0" sz="2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EA2C2E"/>
            </a:gs>
            <a:gs pos="50000">
              <a:srgbClr val="1FAAC6"/>
            </a:gs>
            <a:gs pos="100000">
              <a:srgbClr val="457F00"/>
            </a:gs>
          </a:gsLst>
          <a:lin ang="2520000" scaled="0"/>
        </a:gradFill>
      </p:bgPr>
    </p:bg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8"/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gradFill>
            <a:gsLst>
              <a:gs pos="0">
                <a:srgbClr val="EA2C2E"/>
              </a:gs>
              <a:gs pos="50000">
                <a:srgbClr val="1FAAC6"/>
              </a:gs>
              <a:gs pos="100000">
                <a:srgbClr val="457F00"/>
              </a:gs>
            </a:gsLst>
            <a:lin ang="25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55" name="Google Shape;455;p8"/>
          <p:cNvPicPr preferRelativeResize="0"/>
          <p:nvPr/>
        </p:nvPicPr>
        <p:blipFill rotWithShape="1">
          <a:blip r:embed="rId3">
            <a:alphaModFix amt="10000"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56" name="Google Shape;456;p8"/>
          <p:cNvSpPr txBox="1"/>
          <p:nvPr>
            <p:ph idx="1" type="body"/>
          </p:nvPr>
        </p:nvSpPr>
        <p:spPr>
          <a:xfrm>
            <a:off x="643467" y="664477"/>
            <a:ext cx="8324618" cy="3557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 sz="2800"/>
              <a:t>Техническая отсталость отрасли медиа в ДВФО (спецпроекты на Тильде, нехватка денег на качественных IT-специалистов).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t/>
            </a:r>
            <a:endParaRPr sz="2000"/>
          </a:p>
        </p:txBody>
      </p:sp>
      <p:sp>
        <p:nvSpPr>
          <p:cNvPr id="457" name="Google Shape;457;p8"/>
          <p:cNvSpPr/>
          <p:nvPr/>
        </p:nvSpPr>
        <p:spPr>
          <a:xfrm>
            <a:off x="10586" y="6210130"/>
            <a:ext cx="8968085" cy="27594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58" name="Google Shape;458;p8"/>
          <p:cNvSpPr/>
          <p:nvPr/>
        </p:nvSpPr>
        <p:spPr>
          <a:xfrm>
            <a:off x="0" y="4557357"/>
            <a:ext cx="8978671" cy="1660332"/>
          </a:xfrm>
          <a:prstGeom prst="rect">
            <a:avLst/>
          </a:prstGeom>
          <a:solidFill>
            <a:srgbClr val="0D0D0D">
              <a:alpha val="89803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9" name="Google Shape;459;p8"/>
          <p:cNvSpPr txBox="1"/>
          <p:nvPr>
            <p:ph type="title"/>
          </p:nvPr>
        </p:nvSpPr>
        <p:spPr>
          <a:xfrm>
            <a:off x="680321" y="4714194"/>
            <a:ext cx="8129353" cy="13111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Trebuchet MS"/>
              <a:buNone/>
            </a:pPr>
            <a:r>
              <a:rPr lang="ru-RU" sz="4800">
                <a:solidFill>
                  <a:srgbClr val="FFFFFF"/>
                </a:solidFill>
              </a:rPr>
              <a:t>Технологические факторы</a:t>
            </a:r>
            <a:endParaRPr/>
          </a:p>
        </p:txBody>
      </p:sp>
      <p:sp>
        <p:nvSpPr>
          <p:cNvPr id="460" name="Google Shape;460;p8"/>
          <p:cNvSpPr/>
          <p:nvPr/>
        </p:nvSpPr>
        <p:spPr>
          <a:xfrm>
            <a:off x="9122301" y="6191468"/>
            <a:ext cx="3080285" cy="275942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61" name="Google Shape;461;p8"/>
          <p:cNvSpPr/>
          <p:nvPr/>
        </p:nvSpPr>
        <p:spPr>
          <a:xfrm>
            <a:off x="9122301" y="4557357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2CEAE0"/>
            </a:gs>
            <a:gs pos="50000">
              <a:srgbClr val="1FAAC6"/>
            </a:gs>
            <a:gs pos="100000">
              <a:srgbClr val="0A2161"/>
            </a:gs>
          </a:gsLst>
          <a:lin ang="2520000" scaled="0"/>
        </a:gradFill>
      </p:bgPr>
    </p:bg>
    <p:spTree>
      <p:nvGrpSpPr>
        <p:cNvPr id="465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6" name="Google Shape;466;p9"/>
          <p:cNvPicPr preferRelativeResize="0"/>
          <p:nvPr/>
        </p:nvPicPr>
        <p:blipFill rotWithShape="1">
          <a:blip r:embed="rId3">
            <a:alphaModFix amt="10000"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7" name="Google Shape;467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" y="1970240"/>
            <a:ext cx="10437812" cy="321164"/>
          </a:xfrm>
          <a:prstGeom prst="rect">
            <a:avLst/>
          </a:prstGeom>
          <a:noFill/>
          <a:ln>
            <a:noFill/>
          </a:ln>
        </p:spPr>
      </p:pic>
      <p:pic>
        <p:nvPicPr>
          <p:cNvPr id="468" name="Google Shape;468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585826" y="1971234"/>
            <a:ext cx="1602997" cy="144270"/>
          </a:xfrm>
          <a:prstGeom prst="rect">
            <a:avLst/>
          </a:prstGeom>
          <a:noFill/>
          <a:ln>
            <a:noFill/>
          </a:ln>
        </p:spPr>
      </p:pic>
      <p:sp>
        <p:nvSpPr>
          <p:cNvPr id="469" name="Google Shape;469;p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0" name="Google Shape;470;p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9"/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gradFill>
            <a:gsLst>
              <a:gs pos="0">
                <a:srgbClr val="2CEAE0"/>
              </a:gs>
              <a:gs pos="50000">
                <a:srgbClr val="1FAAC6"/>
              </a:gs>
              <a:gs pos="100000">
                <a:srgbClr val="0A2161"/>
              </a:gs>
            </a:gsLst>
            <a:lin ang="25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72" name="Google Shape;472;p9"/>
          <p:cNvPicPr preferRelativeResize="0"/>
          <p:nvPr/>
        </p:nvPicPr>
        <p:blipFill rotWithShape="1">
          <a:blip r:embed="rId3">
            <a:alphaModFix amt="10000"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73" name="Google Shape;473;p9"/>
          <p:cNvSpPr/>
          <p:nvPr/>
        </p:nvSpPr>
        <p:spPr>
          <a:xfrm>
            <a:off x="0" y="4557357"/>
            <a:ext cx="8978671" cy="1660332"/>
          </a:xfrm>
          <a:prstGeom prst="rect">
            <a:avLst/>
          </a:prstGeom>
          <a:solidFill>
            <a:srgbClr val="0C0C0C">
              <a:alpha val="89803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4" name="Google Shape;474;p9"/>
          <p:cNvSpPr txBox="1"/>
          <p:nvPr>
            <p:ph type="title"/>
          </p:nvPr>
        </p:nvSpPr>
        <p:spPr>
          <a:xfrm>
            <a:off x="680321" y="4714194"/>
            <a:ext cx="8129353" cy="13111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rebuchet MS"/>
              <a:buNone/>
            </a:pPr>
            <a:r>
              <a:rPr b="1" lang="ru-RU" sz="4800"/>
              <a:t>Конкурентные силы</a:t>
            </a:r>
            <a:endParaRPr/>
          </a:p>
        </p:txBody>
      </p:sp>
      <p:sp>
        <p:nvSpPr>
          <p:cNvPr id="475" name="Google Shape;475;p9"/>
          <p:cNvSpPr/>
          <p:nvPr/>
        </p:nvSpPr>
        <p:spPr>
          <a:xfrm>
            <a:off x="9122301" y="4557357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p9"/>
          <p:cNvSpPr/>
          <p:nvPr/>
        </p:nvSpPr>
        <p:spPr>
          <a:xfrm>
            <a:off x="10586" y="6210130"/>
            <a:ext cx="8968085" cy="275942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77" name="Google Shape;477;p9"/>
          <p:cNvSpPr/>
          <p:nvPr/>
        </p:nvSpPr>
        <p:spPr>
          <a:xfrm>
            <a:off x="0" y="6218940"/>
            <a:ext cx="8968085" cy="275942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78" name="Google Shape;478;p9"/>
          <p:cNvSpPr/>
          <p:nvPr/>
        </p:nvSpPr>
        <p:spPr>
          <a:xfrm>
            <a:off x="9122301" y="6210130"/>
            <a:ext cx="3080285" cy="275942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479" name="Google Shape;479;p9"/>
          <p:cNvGrpSpPr/>
          <p:nvPr/>
        </p:nvGrpSpPr>
        <p:grpSpPr>
          <a:xfrm>
            <a:off x="629996" y="644525"/>
            <a:ext cx="10912957" cy="3605212"/>
            <a:chOff x="9283" y="0"/>
            <a:chExt cx="10912957" cy="3605212"/>
          </a:xfrm>
        </p:grpSpPr>
        <p:sp>
          <p:nvSpPr>
            <p:cNvPr id="480" name="Google Shape;480;p9"/>
            <p:cNvSpPr/>
            <p:nvPr/>
          </p:nvSpPr>
          <p:spPr>
            <a:xfrm>
              <a:off x="9283" y="0"/>
              <a:ext cx="3674055" cy="1102216"/>
            </a:xfrm>
            <a:prstGeom prst="chevron">
              <a:avLst>
                <a:gd fmla="val 30000" name="adj"/>
              </a:avLst>
            </a:prstGeom>
            <a:gradFill>
              <a:gsLst>
                <a:gs pos="0">
                  <a:srgbClr val="4A8DA1"/>
                </a:gs>
                <a:gs pos="50000">
                  <a:srgbClr val="14829A"/>
                </a:gs>
                <a:gs pos="100000">
                  <a:srgbClr val="0D758C"/>
                </a:gs>
              </a:gsLst>
              <a:lin ang="5400000" scaled="0"/>
            </a:gradFill>
            <a:ln cap="flat" cmpd="sng" w="9525">
              <a:solidFill>
                <a:srgbClr val="1C7F94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9"/>
            <p:cNvSpPr txBox="1"/>
            <p:nvPr/>
          </p:nvSpPr>
          <p:spPr>
            <a:xfrm>
              <a:off x="339948" y="0"/>
              <a:ext cx="3012725" cy="11022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6075" lIns="136075" spcFirstLastPara="1" rIns="136075" wrap="square" tIns="13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Trebuchet MS"/>
                <a:buNone/>
              </a:pPr>
              <a:r>
                <a:rPr b="1" i="0" lang="ru-RU" sz="26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Конкуренты </a:t>
              </a:r>
              <a:endParaRPr b="0" i="0" sz="2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82" name="Google Shape;482;p9"/>
            <p:cNvSpPr/>
            <p:nvPr/>
          </p:nvSpPr>
          <p:spPr>
            <a:xfrm>
              <a:off x="9283" y="1102216"/>
              <a:ext cx="3343390" cy="2502996"/>
            </a:xfrm>
            <a:prstGeom prst="rect">
              <a:avLst/>
            </a:prstGeom>
            <a:solidFill>
              <a:srgbClr val="CAD6DB">
                <a:alpha val="89803"/>
              </a:srgbClr>
            </a:solidFill>
            <a:ln cap="flat" cmpd="sng" w="9525">
              <a:solidFill>
                <a:srgbClr val="CAD6DB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9"/>
            <p:cNvSpPr txBox="1"/>
            <p:nvPr/>
          </p:nvSpPr>
          <p:spPr>
            <a:xfrm>
              <a:off x="9283" y="1102216"/>
              <a:ext cx="3343390" cy="25029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28400" lIns="264200" spcFirstLastPara="1" rIns="264200" wrap="square" tIns="264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rebuchet MS"/>
                <a:buNone/>
              </a:pPr>
              <a:r>
                <a:rPr b="0" i="0" lang="ru-RU" sz="1800" u="none" cap="none" strike="noStrike">
                  <a:latin typeface="Trebuchet MS"/>
                  <a:ea typeface="Trebuchet MS"/>
                  <a:cs typeface="Trebuchet MS"/>
                  <a:sym typeface="Trebuchet MS"/>
                </a:rPr>
                <a:t>федеральный уровень (РГ, РИА Новости, RT), </a:t>
              </a:r>
              <a:endParaRPr b="0" i="0" sz="1800" u="none" cap="none" strike="noStrike">
                <a:latin typeface="Trebuchet MS"/>
                <a:ea typeface="Trebuchet MS"/>
                <a:cs typeface="Trebuchet MS"/>
                <a:sym typeface="Trebuchet MS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rebuchet MS"/>
                <a:buNone/>
              </a:pPr>
              <a:r>
                <a:rPr b="0" i="0" lang="ru-RU" sz="1800" u="none" cap="none" strike="noStrike">
                  <a:latin typeface="Trebuchet MS"/>
                  <a:ea typeface="Trebuchet MS"/>
                  <a:cs typeface="Trebuchet MS"/>
                  <a:sym typeface="Trebuchet MS"/>
                </a:rPr>
                <a:t>локальный уровень (Vostokmedia.com, VL.ru, Sakhalin.info, Astv.ru, ИА Телеинформ, ИА Ирсити, Sibnovosti.ru, Newslab.ru, Yuga.ru)</a:t>
              </a:r>
              <a:endParaRPr b="0" i="0" sz="1800" u="none" cap="none" strike="noStrike"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84" name="Google Shape;484;p9"/>
            <p:cNvSpPr/>
            <p:nvPr/>
          </p:nvSpPr>
          <p:spPr>
            <a:xfrm>
              <a:off x="3628734" y="0"/>
              <a:ext cx="3674055" cy="1102216"/>
            </a:xfrm>
            <a:prstGeom prst="chevron">
              <a:avLst>
                <a:gd fmla="val 30000" name="adj"/>
              </a:avLst>
            </a:prstGeom>
            <a:gradFill>
              <a:gsLst>
                <a:gs pos="0">
                  <a:srgbClr val="4A8DA1"/>
                </a:gs>
                <a:gs pos="50000">
                  <a:srgbClr val="14829A"/>
                </a:gs>
                <a:gs pos="100000">
                  <a:srgbClr val="0D758C"/>
                </a:gs>
              </a:gsLst>
              <a:lin ang="5400000" scaled="0"/>
            </a:gradFill>
            <a:ln cap="flat" cmpd="sng" w="9525">
              <a:solidFill>
                <a:srgbClr val="1C7F94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9"/>
            <p:cNvSpPr txBox="1"/>
            <p:nvPr/>
          </p:nvSpPr>
          <p:spPr>
            <a:xfrm>
              <a:off x="3959399" y="0"/>
              <a:ext cx="3012725" cy="11022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6075" lIns="136075" spcFirstLastPara="1" rIns="136075" wrap="square" tIns="13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Trebuchet MS"/>
                <a:buNone/>
              </a:pPr>
              <a:r>
                <a:rPr b="1" i="0" lang="ru-RU" sz="26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Рыночная власть потребителей </a:t>
              </a:r>
              <a:endParaRPr b="0" i="0" sz="2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86" name="Google Shape;486;p9"/>
            <p:cNvSpPr/>
            <p:nvPr/>
          </p:nvSpPr>
          <p:spPr>
            <a:xfrm>
              <a:off x="3628734" y="1102216"/>
              <a:ext cx="3343390" cy="2502996"/>
            </a:xfrm>
            <a:prstGeom prst="rect">
              <a:avLst/>
            </a:prstGeom>
            <a:solidFill>
              <a:srgbClr val="CAD6DB">
                <a:alpha val="89803"/>
              </a:srgbClr>
            </a:solidFill>
            <a:ln cap="flat" cmpd="sng" w="9525">
              <a:solidFill>
                <a:srgbClr val="CAD6DB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9"/>
            <p:cNvSpPr txBox="1"/>
            <p:nvPr/>
          </p:nvSpPr>
          <p:spPr>
            <a:xfrm>
              <a:off x="3628734" y="1102216"/>
              <a:ext cx="3343390" cy="25029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28400" lIns="264200" spcFirstLastPara="1" rIns="264200" wrap="square" tIns="264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Trebuchet MS"/>
                <a:buNone/>
              </a:pPr>
              <a:r>
                <a:rPr b="0" i="0" lang="ru-RU" sz="2000" u="none" cap="none" strike="noStrike">
                  <a:latin typeface="Trebuchet MS"/>
                  <a:ea typeface="Trebuchet MS"/>
                  <a:cs typeface="Trebuchet MS"/>
                  <a:sym typeface="Trebuchet MS"/>
                </a:rPr>
                <a:t>рекламодатели через агентства, рекламодатели напрямую, объем заказов, другие СМИ</a:t>
              </a:r>
              <a:endParaRPr b="0" i="0" sz="2000" u="none" cap="none" strike="noStrike"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88" name="Google Shape;488;p9"/>
            <p:cNvSpPr/>
            <p:nvPr/>
          </p:nvSpPr>
          <p:spPr>
            <a:xfrm>
              <a:off x="7248185" y="0"/>
              <a:ext cx="3674055" cy="1102216"/>
            </a:xfrm>
            <a:prstGeom prst="chevron">
              <a:avLst>
                <a:gd fmla="val 30000" name="adj"/>
              </a:avLst>
            </a:prstGeom>
            <a:gradFill>
              <a:gsLst>
                <a:gs pos="0">
                  <a:srgbClr val="4A8DA1"/>
                </a:gs>
                <a:gs pos="50000">
                  <a:srgbClr val="14829A"/>
                </a:gs>
                <a:gs pos="100000">
                  <a:srgbClr val="0D758C"/>
                </a:gs>
              </a:gsLst>
              <a:lin ang="5400000" scaled="0"/>
            </a:gradFill>
            <a:ln cap="flat" cmpd="sng" w="9525">
              <a:solidFill>
                <a:srgbClr val="1C7F94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9"/>
            <p:cNvSpPr txBox="1"/>
            <p:nvPr/>
          </p:nvSpPr>
          <p:spPr>
            <a:xfrm>
              <a:off x="7578850" y="0"/>
              <a:ext cx="3012725" cy="11022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6075" lIns="136075" spcFirstLastPara="1" rIns="136075" wrap="square" tIns="13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Trebuchet MS"/>
                <a:buNone/>
              </a:pPr>
              <a:r>
                <a:rPr b="1" i="0" lang="ru-RU" sz="26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Продукты-заменители </a:t>
              </a:r>
              <a:endParaRPr b="0" i="0" sz="2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90" name="Google Shape;490;p9"/>
            <p:cNvSpPr/>
            <p:nvPr/>
          </p:nvSpPr>
          <p:spPr>
            <a:xfrm>
              <a:off x="7248185" y="1102216"/>
              <a:ext cx="3343390" cy="2502996"/>
            </a:xfrm>
            <a:prstGeom prst="rect">
              <a:avLst/>
            </a:prstGeom>
            <a:solidFill>
              <a:srgbClr val="CAD6DB">
                <a:alpha val="89803"/>
              </a:srgbClr>
            </a:solidFill>
            <a:ln cap="flat" cmpd="sng" w="9525">
              <a:solidFill>
                <a:srgbClr val="CAD6DB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" name="Google Shape;491;p9"/>
            <p:cNvSpPr txBox="1"/>
            <p:nvPr/>
          </p:nvSpPr>
          <p:spPr>
            <a:xfrm>
              <a:off x="7248185" y="1102216"/>
              <a:ext cx="3343390" cy="25029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28400" lIns="264200" spcFirstLastPara="1" rIns="264200" wrap="square" tIns="264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Trebuchet MS"/>
                <a:buNone/>
              </a:pPr>
              <a:r>
                <a:rPr b="0" i="0" lang="ru-RU" sz="2000" u="none" cap="none" strike="noStrike">
                  <a:latin typeface="Trebuchet MS"/>
                  <a:ea typeface="Trebuchet MS"/>
                  <a:cs typeface="Trebuchet MS"/>
                  <a:sym typeface="Trebuchet MS"/>
                </a:rPr>
                <a:t>социальные медиа (особенно альтернативное мнение федеральным СМИ, выражение протестных настроений)</a:t>
              </a:r>
              <a:endParaRPr b="0" i="0" sz="2000" u="none" cap="none" strike="noStrike"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EA2C2E"/>
            </a:gs>
            <a:gs pos="50000">
              <a:srgbClr val="1FAAC6"/>
            </a:gs>
            <a:gs pos="100000">
              <a:srgbClr val="457F00"/>
            </a:gs>
          </a:gsLst>
          <a:lin ang="2520000" scaled="0"/>
        </a:gradFill>
      </p:bgPr>
    </p:bg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10"/>
          <p:cNvSpPr txBox="1"/>
          <p:nvPr>
            <p:ph type="title"/>
          </p:nvPr>
        </p:nvSpPr>
        <p:spPr>
          <a:xfrm>
            <a:off x="680319" y="753229"/>
            <a:ext cx="9613863" cy="10809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b="1" lang="ru-RU"/>
              <a:t>Возможности и угрозы на рынке</a:t>
            </a:r>
            <a:endParaRPr/>
          </a:p>
        </p:txBody>
      </p:sp>
      <p:sp>
        <p:nvSpPr>
          <p:cNvPr id="497" name="Google Shape;497;p10"/>
          <p:cNvSpPr txBox="1"/>
          <p:nvPr>
            <p:ph idx="1" type="body"/>
          </p:nvPr>
        </p:nvSpPr>
        <p:spPr>
          <a:xfrm>
            <a:off x="793338" y="2085523"/>
            <a:ext cx="4472400" cy="69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ru-RU" sz="3000"/>
              <a:t>Возможности</a:t>
            </a:r>
            <a:endParaRPr sz="3000"/>
          </a:p>
        </p:txBody>
      </p:sp>
      <p:sp>
        <p:nvSpPr>
          <p:cNvPr id="498" name="Google Shape;498;p10"/>
          <p:cNvSpPr txBox="1"/>
          <p:nvPr>
            <p:ph idx="2" type="body"/>
          </p:nvPr>
        </p:nvSpPr>
        <p:spPr>
          <a:xfrm>
            <a:off x="680322" y="3030008"/>
            <a:ext cx="4698355" cy="2906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62890" lvl="0" marL="2286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/>
              <a:t>Развитие социальных медиа</a:t>
            </a:r>
            <a:endParaRPr/>
          </a:p>
          <a:p>
            <a:pPr indent="-26289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/>
              <a:t>Расширение присутствия в регионах</a:t>
            </a:r>
            <a:endParaRPr/>
          </a:p>
          <a:p>
            <a:pPr indent="-26289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/>
              <a:t>Проведение мероприятий не только на Дальнем Востоке, но и в Москве</a:t>
            </a:r>
            <a:endParaRPr/>
          </a:p>
          <a:p>
            <a:pPr indent="-26289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/>
              <a:t>Открытие своего ТВ </a:t>
            </a:r>
            <a:endParaRPr/>
          </a:p>
          <a:p>
            <a:pPr indent="-26289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/>
              <a:t>Выпуск мерча</a:t>
            </a:r>
            <a:endParaRPr/>
          </a:p>
          <a:p>
            <a:pPr indent="-26289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/>
              <a:t>Проведение ребрендинга</a:t>
            </a:r>
            <a:endParaRPr/>
          </a:p>
          <a:p>
            <a:pPr indent="-26289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/>
              <a:t>Повышение суммарного медиаиндекса</a:t>
            </a:r>
            <a:endParaRPr/>
          </a:p>
        </p:txBody>
      </p:sp>
      <p:sp>
        <p:nvSpPr>
          <p:cNvPr id="499" name="Google Shape;499;p10"/>
          <p:cNvSpPr txBox="1"/>
          <p:nvPr>
            <p:ph idx="3" type="body"/>
          </p:nvPr>
        </p:nvSpPr>
        <p:spPr>
          <a:xfrm>
            <a:off x="5707141" y="2086048"/>
            <a:ext cx="4473900" cy="6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ru-RU" sz="3000"/>
              <a:t>Угрозы</a:t>
            </a:r>
            <a:endParaRPr sz="3000"/>
          </a:p>
        </p:txBody>
      </p:sp>
      <p:sp>
        <p:nvSpPr>
          <p:cNvPr id="500" name="Google Shape;500;p10"/>
          <p:cNvSpPr txBox="1"/>
          <p:nvPr>
            <p:ph idx="4" type="body"/>
          </p:nvPr>
        </p:nvSpPr>
        <p:spPr>
          <a:xfrm>
            <a:off x="5594123" y="3030008"/>
            <a:ext cx="4700059" cy="2906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62890" lvl="0" marL="2286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/>
              <a:t>Замедление роста рекламного рынка </a:t>
            </a:r>
            <a:endParaRPr/>
          </a:p>
          <a:p>
            <a:pPr indent="-26289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/>
              <a:t>Давление со стороны власти, низкий уровень свободы слова</a:t>
            </a:r>
            <a:endParaRPr/>
          </a:p>
          <a:p>
            <a:pPr indent="-26289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/>
              <a:t>Снижение спроса на новости СМИ, уход в соцмедиа, блоги</a:t>
            </a:r>
            <a:endParaRPr/>
          </a:p>
          <a:p>
            <a:pPr indent="-26289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/>
              <a:t>Растущее давление со стороны рекламодателей</a:t>
            </a:r>
            <a:endParaRPr/>
          </a:p>
          <a:p>
            <a:pPr indent="-26289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/>
              <a:t>Усугубление репутационного кризиса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EA2C2E"/>
            </a:gs>
            <a:gs pos="50000">
              <a:srgbClr val="1FAAC6"/>
            </a:gs>
            <a:gs pos="100000">
              <a:srgbClr val="457F00"/>
            </a:gs>
          </a:gsLst>
          <a:lin ang="2520000" scaled="0"/>
        </a:gradFill>
      </p:bgPr>
    </p:bg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11"/>
          <p:cNvSpPr txBox="1"/>
          <p:nvPr>
            <p:ph type="title"/>
          </p:nvPr>
        </p:nvSpPr>
        <p:spPr>
          <a:xfrm>
            <a:off x="1271464" y="2420888"/>
            <a:ext cx="7632848" cy="13730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600"/>
              <a:buFont typeface="Trebuchet MS"/>
              <a:buNone/>
            </a:pPr>
            <a:r>
              <a:rPr lang="ru-RU" sz="4600">
                <a:solidFill>
                  <a:srgbClr val="FFFFFF"/>
                </a:solidFill>
              </a:rPr>
              <a:t>Анализ внутренней среды</a:t>
            </a:r>
            <a:endParaRPr sz="46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EA2C2E"/>
            </a:gs>
            <a:gs pos="50000">
              <a:srgbClr val="1FAAC6"/>
            </a:gs>
            <a:gs pos="100000">
              <a:srgbClr val="457F00"/>
            </a:gs>
          </a:gsLst>
          <a:lin ang="2520000" scaled="0"/>
        </a:gra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2"/>
          <p:cNvSpPr txBox="1"/>
          <p:nvPr>
            <p:ph type="title"/>
          </p:nvPr>
        </p:nvSpPr>
        <p:spPr>
          <a:xfrm>
            <a:off x="2034240" y="753228"/>
            <a:ext cx="7210396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Trebuchet MS"/>
              <a:buNone/>
            </a:pPr>
            <a:r>
              <a:rPr b="1" lang="ru-RU" sz="3300"/>
              <a:t>Анализ ресурсов и конкурентных преимуществ компании</a:t>
            </a:r>
            <a:endParaRPr/>
          </a:p>
        </p:txBody>
      </p:sp>
      <p:grpSp>
        <p:nvGrpSpPr>
          <p:cNvPr id="511" name="Google Shape;511;p12"/>
          <p:cNvGrpSpPr/>
          <p:nvPr/>
        </p:nvGrpSpPr>
        <p:grpSpPr>
          <a:xfrm>
            <a:off x="687014" y="2491185"/>
            <a:ext cx="11052939" cy="3354966"/>
            <a:chOff x="0" y="953499"/>
            <a:chExt cx="8122980" cy="1691864"/>
          </a:xfrm>
        </p:grpSpPr>
        <p:sp>
          <p:nvSpPr>
            <p:cNvPr id="512" name="Google Shape;512;p12"/>
            <p:cNvSpPr/>
            <p:nvPr/>
          </p:nvSpPr>
          <p:spPr>
            <a:xfrm>
              <a:off x="0" y="953499"/>
              <a:ext cx="2284588" cy="1450713"/>
            </a:xfrm>
            <a:prstGeom prst="roundRect">
              <a:avLst>
                <a:gd fmla="val 10000" name="adj"/>
              </a:avLst>
            </a:prstGeom>
            <a:solidFill>
              <a:srgbClr val="37CCE6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/>
            </a:p>
          </p:txBody>
        </p:sp>
        <p:sp>
          <p:nvSpPr>
            <p:cNvPr id="513" name="Google Shape;513;p12"/>
            <p:cNvSpPr/>
            <p:nvPr/>
          </p:nvSpPr>
          <p:spPr>
            <a:xfrm>
              <a:off x="253843" y="1194650"/>
              <a:ext cx="2284588" cy="1450713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37CCE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/>
            </a:p>
          </p:txBody>
        </p:sp>
        <p:sp>
          <p:nvSpPr>
            <p:cNvPr id="514" name="Google Shape;514;p12"/>
            <p:cNvSpPr txBox="1"/>
            <p:nvPr/>
          </p:nvSpPr>
          <p:spPr>
            <a:xfrm>
              <a:off x="296333" y="1237140"/>
              <a:ext cx="2199608" cy="13657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rebuchet MS"/>
                <a:buNone/>
              </a:pPr>
              <a:r>
                <a:rPr b="0" i="0" lang="ru-RU" sz="2400" u="none" cap="none" strike="noStrike">
                  <a:latin typeface="Trebuchet MS"/>
                  <a:ea typeface="Trebuchet MS"/>
                  <a:cs typeface="Trebuchet MS"/>
                  <a:sym typeface="Trebuchet MS"/>
                </a:rPr>
                <a:t>Позиционирование компании как независимого СМИ;</a:t>
              </a:r>
              <a:endParaRPr b="0" i="0" sz="2400" u="none" cap="none" strike="noStrike"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15" name="Google Shape;515;p12"/>
            <p:cNvSpPr/>
            <p:nvPr/>
          </p:nvSpPr>
          <p:spPr>
            <a:xfrm>
              <a:off x="2792274" y="953499"/>
              <a:ext cx="2284588" cy="1450713"/>
            </a:xfrm>
            <a:prstGeom prst="roundRect">
              <a:avLst>
                <a:gd fmla="val 10000" name="adj"/>
              </a:avLst>
            </a:prstGeom>
            <a:solidFill>
              <a:srgbClr val="37CCE6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/>
            </a:p>
          </p:txBody>
        </p:sp>
        <p:sp>
          <p:nvSpPr>
            <p:cNvPr id="516" name="Google Shape;516;p12"/>
            <p:cNvSpPr/>
            <p:nvPr/>
          </p:nvSpPr>
          <p:spPr>
            <a:xfrm>
              <a:off x="3046117" y="1194650"/>
              <a:ext cx="2284588" cy="1450713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37CCE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/>
            </a:p>
          </p:txBody>
        </p:sp>
        <p:sp>
          <p:nvSpPr>
            <p:cNvPr id="517" name="Google Shape;517;p12"/>
            <p:cNvSpPr txBox="1"/>
            <p:nvPr/>
          </p:nvSpPr>
          <p:spPr>
            <a:xfrm>
              <a:off x="3088607" y="1237140"/>
              <a:ext cx="2199608" cy="13657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rebuchet MS"/>
                <a:buNone/>
              </a:pPr>
              <a:r>
                <a:rPr b="0" i="0" lang="ru-RU" sz="2400" u="none" cap="none" strike="noStrike">
                  <a:latin typeface="Trebuchet MS"/>
                  <a:ea typeface="Trebuchet MS"/>
                  <a:cs typeface="Trebuchet MS"/>
                  <a:sym typeface="Trebuchet MS"/>
                </a:rPr>
                <a:t>Большой опыт в организации и освещении мероприятий;</a:t>
              </a:r>
              <a:endParaRPr b="0" i="0" sz="2400" u="none" cap="none" strike="noStrike"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18" name="Google Shape;518;p12"/>
            <p:cNvSpPr/>
            <p:nvPr/>
          </p:nvSpPr>
          <p:spPr>
            <a:xfrm>
              <a:off x="5584549" y="953499"/>
              <a:ext cx="2284588" cy="1450713"/>
            </a:xfrm>
            <a:prstGeom prst="roundRect">
              <a:avLst>
                <a:gd fmla="val 10000" name="adj"/>
              </a:avLst>
            </a:prstGeom>
            <a:solidFill>
              <a:srgbClr val="37CCE6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/>
            </a:p>
          </p:txBody>
        </p:sp>
        <p:sp>
          <p:nvSpPr>
            <p:cNvPr id="519" name="Google Shape;519;p12"/>
            <p:cNvSpPr/>
            <p:nvPr/>
          </p:nvSpPr>
          <p:spPr>
            <a:xfrm>
              <a:off x="5838392" y="1194650"/>
              <a:ext cx="2284588" cy="1450713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37CCE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/>
            </a:p>
          </p:txBody>
        </p:sp>
        <p:sp>
          <p:nvSpPr>
            <p:cNvPr id="520" name="Google Shape;520;p12"/>
            <p:cNvSpPr txBox="1"/>
            <p:nvPr/>
          </p:nvSpPr>
          <p:spPr>
            <a:xfrm>
              <a:off x="5880882" y="1237140"/>
              <a:ext cx="2199608" cy="13657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rebuchet MS"/>
                <a:buNone/>
              </a:pPr>
              <a:r>
                <a:rPr b="0" i="0" lang="ru-RU" sz="2400" u="none" cap="none" strike="noStrike">
                  <a:latin typeface="Trebuchet MS"/>
                  <a:ea typeface="Trebuchet MS"/>
                  <a:cs typeface="Trebuchet MS"/>
                  <a:sym typeface="Trebuchet MS"/>
                </a:rPr>
                <a:t>Экстенсивный рост — открытие новых представительств каждые пару лет</a:t>
              </a:r>
              <a:endParaRPr b="0" i="0" sz="2400" u="none" cap="none" strike="noStrike"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g5b7536d704_0_17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Сильные стороны</a:t>
            </a:r>
            <a:endParaRPr/>
          </a:p>
        </p:txBody>
      </p:sp>
      <p:sp>
        <p:nvSpPr>
          <p:cNvPr id="527" name="Google Shape;527;g5b7536d704_0_17"/>
          <p:cNvSpPr txBox="1"/>
          <p:nvPr>
            <p:ph idx="1" type="body"/>
          </p:nvPr>
        </p:nvSpPr>
        <p:spPr>
          <a:xfrm>
            <a:off x="680321" y="2336873"/>
            <a:ext cx="9613800" cy="3599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/>
              <a:t>Широкая сеть локальных новостных ресурсов;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/>
              <a:t>Большой опыт (14 лет);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/>
              <a:t>Технологическая продвинутость относительно региональных конкурентов Партнерства;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/>
              <a:t>Созидательная цель для журналистики в ДВФО;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/>
              <a:t>Большой опыт в проведении мероприятий.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g5b7536d704_0_23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Слабые стороны</a:t>
            </a:r>
            <a:endParaRPr/>
          </a:p>
        </p:txBody>
      </p:sp>
      <p:sp>
        <p:nvSpPr>
          <p:cNvPr id="534" name="Google Shape;534;g5b7536d704_0_23"/>
          <p:cNvSpPr txBox="1"/>
          <p:nvPr>
            <p:ph idx="1" type="body"/>
          </p:nvPr>
        </p:nvSpPr>
        <p:spPr>
          <a:xfrm>
            <a:off x="680321" y="2336873"/>
            <a:ext cx="9613800" cy="3599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/>
              <a:t>Зависимость от рекламодателей;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/>
              <a:t>Низкая репутация среди читателей;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/>
              <a:t>Невозможность технологической конкуренции с федеральными СМИ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/>
              <a:t>Прибыльность (не хватает данных для оценки);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/>
              <a:t>Неверно обозначенная ЦА;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Непрозрачность компании.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g5b7536d704_0_43"/>
          <p:cNvSpPr txBox="1"/>
          <p:nvPr>
            <p:ph type="title"/>
          </p:nvPr>
        </p:nvSpPr>
        <p:spPr>
          <a:xfrm>
            <a:off x="680319" y="753229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Возможности и угрозы</a:t>
            </a:r>
            <a:endParaRPr/>
          </a:p>
        </p:txBody>
      </p:sp>
      <p:sp>
        <p:nvSpPr>
          <p:cNvPr id="541" name="Google Shape;541;g5b7536d704_0_43"/>
          <p:cNvSpPr txBox="1"/>
          <p:nvPr>
            <p:ph idx="1" type="body"/>
          </p:nvPr>
        </p:nvSpPr>
        <p:spPr>
          <a:xfrm>
            <a:off x="906350" y="2336873"/>
            <a:ext cx="4472400" cy="6930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Возможности</a:t>
            </a:r>
            <a:endParaRPr/>
          </a:p>
        </p:txBody>
      </p:sp>
      <p:sp>
        <p:nvSpPr>
          <p:cNvPr id="542" name="Google Shape;542;g5b7536d704_0_43"/>
          <p:cNvSpPr txBox="1"/>
          <p:nvPr>
            <p:ph idx="2" type="body"/>
          </p:nvPr>
        </p:nvSpPr>
        <p:spPr>
          <a:xfrm>
            <a:off x="680322" y="3030008"/>
            <a:ext cx="4698300" cy="290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/>
              <a:t>Выстраивание репутации независимого источника новостей;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/>
              <a:t>Пересмотр целевой аудитории новостных ресурсов.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3" name="Google Shape;543;g5b7536d704_0_43"/>
          <p:cNvSpPr txBox="1"/>
          <p:nvPr>
            <p:ph idx="3" type="body"/>
          </p:nvPr>
        </p:nvSpPr>
        <p:spPr>
          <a:xfrm>
            <a:off x="5820154" y="2336873"/>
            <a:ext cx="4473900" cy="692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Угрозы</a:t>
            </a:r>
            <a:endParaRPr/>
          </a:p>
        </p:txBody>
      </p:sp>
      <p:sp>
        <p:nvSpPr>
          <p:cNvPr id="544" name="Google Shape;544;g5b7536d704_0_43"/>
          <p:cNvSpPr txBox="1"/>
          <p:nvPr>
            <p:ph idx="4" type="body"/>
          </p:nvPr>
        </p:nvSpPr>
        <p:spPr>
          <a:xfrm>
            <a:off x="5594123" y="3030008"/>
            <a:ext cx="4700100" cy="290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/>
              <a:t>Давление со стороны политических и бизнес сил;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/>
              <a:t>Уход аудитории в соцмедиа, блоги.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4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lang="ru-RU"/>
              <a:t>Предполагаемая с</a:t>
            </a:r>
            <a:r>
              <a:rPr lang="ru-RU"/>
              <a:t>труктура </a:t>
            </a:r>
            <a:br>
              <a:rPr lang="ru-RU"/>
            </a:br>
            <a:r>
              <a:rPr lang="ru-RU"/>
              <a:t>доходов PrimaMedia</a:t>
            </a:r>
            <a:endParaRPr/>
          </a:p>
        </p:txBody>
      </p:sp>
      <p:sp>
        <p:nvSpPr>
          <p:cNvPr id="550" name="Google Shape;550;p14"/>
          <p:cNvSpPr txBox="1"/>
          <p:nvPr>
            <p:ph idx="1" type="body"/>
          </p:nvPr>
        </p:nvSpPr>
        <p:spPr>
          <a:xfrm>
            <a:off x="680321" y="2336873"/>
            <a:ext cx="9613800" cy="35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/>
              <a:t>Помощь от Джамбулата Текиева (его доход – 9,4 млн руб по декларации 2018, 168 млн руб в 2010);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/>
              <a:t>Деньги от местных властей в обмен на поддержку;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/>
              <a:t>Тендеры через Союз журналистов России в Приморье;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/>
              <a:t> …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/>
              <a:t> …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/>
              <a:t> …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/>
              <a:t>Реклама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5997cd8172_5_30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Миссия </a:t>
            </a:r>
            <a:endParaRPr/>
          </a:p>
        </p:txBody>
      </p:sp>
      <p:sp>
        <p:nvSpPr>
          <p:cNvPr id="232" name="Google Shape;232;g5997cd8172_5_30"/>
          <p:cNvSpPr txBox="1"/>
          <p:nvPr>
            <p:ph idx="1" type="body"/>
          </p:nvPr>
        </p:nvSpPr>
        <p:spPr>
          <a:xfrm>
            <a:off x="680321" y="2336873"/>
            <a:ext cx="9613800" cy="3599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Миссия — «Быть явным лидером целевых СМИ в обслуживании заинтересованных пользователей» или иначе «выступать в роли эффективного коммуникатора между властью, бизнесом и обществом»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4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p16"/>
          <p:cNvSpPr txBox="1"/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lang="ru-RU"/>
              <a:t>Составы редакций</a:t>
            </a:r>
            <a:endParaRPr/>
          </a:p>
        </p:txBody>
      </p:sp>
      <p:sp>
        <p:nvSpPr>
          <p:cNvPr id="556" name="Google Shape;556;p16"/>
          <p:cNvSpPr txBox="1"/>
          <p:nvPr>
            <p:ph idx="1" type="body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>
                <a:highlight>
                  <a:srgbClr val="00FF00"/>
                </a:highlight>
              </a:rPr>
              <a:t>Владивосток</a:t>
            </a:r>
            <a:r>
              <a:rPr lang="ru-RU"/>
              <a:t> – 20-50 человек;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/>
              <a:t>Москва – нет редакций (только спецпроекты);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/>
              <a:t>Сахалин, </a:t>
            </a:r>
            <a:r>
              <a:rPr lang="ru-RU">
                <a:highlight>
                  <a:srgbClr val="00FF00"/>
                </a:highlight>
              </a:rPr>
              <a:t>Хабаровск</a:t>
            </a:r>
            <a:r>
              <a:rPr lang="ru-RU"/>
              <a:t> – по 8 человек;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/>
              <a:t>Иркутск – 15 человек;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/>
              <a:t>Красноярск, Магадан – по 3-4 человека;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ru-RU"/>
              <a:t>Якутия – 2 человека.</a:t>
            </a:r>
            <a:endParaRPr/>
          </a:p>
          <a:p>
            <a:pPr indent="-762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ru-RU">
                <a:highlight>
                  <a:srgbClr val="00FF00"/>
                </a:highlight>
              </a:rPr>
              <a:t>Прибыльные редакции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p17"/>
          <p:cNvSpPr txBox="1"/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lang="ru-RU"/>
              <a:t>Основные проблемы</a:t>
            </a:r>
            <a:endParaRPr/>
          </a:p>
        </p:txBody>
      </p:sp>
      <p:sp>
        <p:nvSpPr>
          <p:cNvPr id="562" name="Google Shape;562;p17"/>
          <p:cNvSpPr txBox="1"/>
          <p:nvPr>
            <p:ph idx="1" type="body"/>
          </p:nvPr>
        </p:nvSpPr>
        <p:spPr>
          <a:xfrm>
            <a:off x="680321" y="2060848"/>
            <a:ext cx="10312223" cy="359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</a:pPr>
            <a:r>
              <a:rPr lang="ru-RU" sz="2500"/>
              <a:t>Хаотичное, бессистемное расширение редакций;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</a:pPr>
            <a:r>
              <a:rPr lang="ru-RU" sz="2500"/>
              <a:t>Нет центрального вектора развития издания;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</a:pPr>
            <a:r>
              <a:rPr lang="ru-RU" sz="2500"/>
              <a:t>Отсутствие устойчивой бизнес-модели;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</a:pPr>
            <a:r>
              <a:rPr lang="ru-RU" sz="2500"/>
              <a:t>Отсутствие единой финансовой системы медиахолдинга;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</a:pPr>
            <a:r>
              <a:rPr lang="ru-RU" sz="2500"/>
              <a:t>Плохая репутация среди населения;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</a:pPr>
            <a:r>
              <a:rPr lang="ru-RU" sz="2500"/>
              <a:t>Репутационные скандалы – изнасилование, суд;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</a:pPr>
            <a:r>
              <a:rPr lang="ru-RU" sz="2500"/>
              <a:t>Новый губернатор Приморского края Олег Кожемяко вкладывает деньги только в государственные СМИ (Vostokmedia.com);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</a:pPr>
            <a:r>
              <a:rPr lang="ru-RU" sz="2500"/>
              <a:t>У медиахолдинга нет желания выстраивать новую систему управления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7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g5b7536d848_0_0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Иск сенатора от Сахалина </a:t>
            </a:r>
            <a:br>
              <a:rPr lang="ru-RU"/>
            </a:br>
            <a:r>
              <a:rPr lang="ru-RU"/>
              <a:t>против PrimaMedia</a:t>
            </a:r>
            <a:endParaRPr/>
          </a:p>
        </p:txBody>
      </p:sp>
      <p:sp>
        <p:nvSpPr>
          <p:cNvPr id="569" name="Google Shape;569;g5b7536d848_0_0"/>
          <p:cNvSpPr txBox="1"/>
          <p:nvPr>
            <p:ph idx="1" type="body"/>
          </p:nvPr>
        </p:nvSpPr>
        <p:spPr>
          <a:xfrm>
            <a:off x="680325" y="2336875"/>
            <a:ext cx="10051500" cy="4095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800"/>
              <a:t>“Был материал о том, что жители поселка Озерский пожаловались на сенатора президенту, причем существовало реальное письмо от жителей и по нему даже проводилась проверка органами. Тем не менее, </a:t>
            </a:r>
            <a:r>
              <a:rPr b="1" lang="ru-RU" sz="1800"/>
              <a:t>против нашего журналиста было возбуждено уголовное дело</a:t>
            </a:r>
            <a:r>
              <a:rPr lang="ru-RU" sz="1800"/>
              <a:t>. Оно ни во что не вылилось, но силовое давление на редакцию было оказано колоссальное.</a:t>
            </a:r>
            <a:endParaRPr sz="18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800"/>
              <a:t>Полагаю, что сенатор на нас «обиделся». Однажды </a:t>
            </a:r>
            <a:r>
              <a:rPr b="1" lang="ru-RU" sz="1800"/>
              <a:t>в наши редакции в Южно-Сахалинске и во Владивостоке одновременно пришел десант из сотрудников полиции</a:t>
            </a:r>
            <a:r>
              <a:rPr lang="ru-RU" sz="1800"/>
              <a:t>. Мало того, что 10 человек завалилось в редакцию на Сахалине, во Владивосток в командировку прилетели 6 человек: опера, дознаватели…</a:t>
            </a:r>
            <a:endParaRPr sz="18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1800"/>
              <a:t>Во Владивостоке у нас редакция большая, удалось как минимум отстоять компьютеры. А вот на Сахалине, где работают 4 девочки журналистки и главный редактор – тоже женщина, у них не только изъяли все компьютеры без законного основания, но и перетряхнули личные вещи, изъяли все личные флешки и диски. Работа редакции встала</a:t>
            </a:r>
            <a:r>
              <a:rPr lang="ru-RU" sz="1800"/>
              <a:t>”.</a:t>
            </a:r>
            <a:endParaRPr sz="18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4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g5997cd8172_5_64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Репутационный кризис</a:t>
            </a:r>
            <a:endParaRPr/>
          </a:p>
        </p:txBody>
      </p:sp>
      <p:sp>
        <p:nvSpPr>
          <p:cNvPr id="576" name="Google Shape;576;g5997cd8172_5_64"/>
          <p:cNvSpPr txBox="1"/>
          <p:nvPr>
            <p:ph idx="1" type="body"/>
          </p:nvPr>
        </p:nvSpPr>
        <p:spPr>
          <a:xfrm>
            <a:off x="422846" y="2173023"/>
            <a:ext cx="9613800" cy="3599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Журналистка проекта «Сибирь.Реалии» Екатерина Федорова в начале января написала в фейсбуке, что ее 13 октября изнасиловал и нанес телесные повреждения соучредитель холдинга PrimaMedia Алексей Мигунов.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Федорова заявила, что не стала обращаться в полицию, так как знала, что Мигунов «сможет замять любое дело», а также «была не способна пережить еще одну порцию боли и унижения», но сфотографировала побои.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Первореченский районный суд Владивостока обязал журналистку Екатерину Федорову выплатить соучредителю PrimaMedia Алексею Мигунову 25 тысяч рублей по иску о защите чести и достоинства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g5997cd8172_5_74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Стратегия</a:t>
            </a:r>
            <a:endParaRPr/>
          </a:p>
        </p:txBody>
      </p:sp>
      <p:sp>
        <p:nvSpPr>
          <p:cNvPr id="583" name="Google Shape;583;g5997cd8172_5_74"/>
          <p:cNvSpPr txBox="1"/>
          <p:nvPr>
            <p:ph idx="1" type="body"/>
          </p:nvPr>
        </p:nvSpPr>
        <p:spPr>
          <a:xfrm>
            <a:off x="680321" y="2336873"/>
            <a:ext cx="9613800" cy="3599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У PrimaMedia нет стратегии, так как нет центрального элемента, которым занимается холдинг.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EA2C2E"/>
            </a:gs>
            <a:gs pos="50000">
              <a:srgbClr val="1FAAC6"/>
            </a:gs>
            <a:gs pos="100000">
              <a:srgbClr val="457F00"/>
            </a:gs>
          </a:gsLst>
          <a:lin ang="2520000" scaled="0"/>
        </a:gradFill>
      </p:bgPr>
    </p:bg>
    <p:spTree>
      <p:nvGrpSpPr>
        <p:cNvPr id="587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p19"/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gradFill>
            <a:gsLst>
              <a:gs pos="0">
                <a:srgbClr val="EA2C2E"/>
              </a:gs>
              <a:gs pos="50000">
                <a:srgbClr val="1FAAC6"/>
              </a:gs>
              <a:gs pos="100000">
                <a:srgbClr val="457F00"/>
              </a:gs>
            </a:gsLst>
            <a:lin ang="25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589" name="Google Shape;589;p19"/>
          <p:cNvPicPr preferRelativeResize="0"/>
          <p:nvPr/>
        </p:nvPicPr>
        <p:blipFill rotWithShape="1">
          <a:blip r:embed="rId3">
            <a:alphaModFix amt="10000"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90" name="Google Shape;590;p19"/>
          <p:cNvSpPr/>
          <p:nvPr/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591" name="Google Shape;591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" y="5006045"/>
            <a:ext cx="4965192" cy="144668"/>
          </a:xfrm>
          <a:prstGeom prst="rect">
            <a:avLst/>
          </a:prstGeom>
          <a:noFill/>
          <a:ln>
            <a:noFill/>
          </a:ln>
        </p:spPr>
      </p:pic>
      <p:sp>
        <p:nvSpPr>
          <p:cNvPr id="592" name="Google Shape;592;p19"/>
          <p:cNvSpPr/>
          <p:nvPr/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3" name="Google Shape;593;p19"/>
          <p:cNvSpPr txBox="1"/>
          <p:nvPr>
            <p:ph type="title"/>
          </p:nvPr>
        </p:nvSpPr>
        <p:spPr>
          <a:xfrm>
            <a:off x="680321" y="2063262"/>
            <a:ext cx="3739279" cy="266105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Trebuchet MS"/>
              <a:buNone/>
            </a:pPr>
            <a:r>
              <a:rPr lang="ru-RU" sz="4400">
                <a:solidFill>
                  <a:srgbClr val="FFFFFF"/>
                </a:solidFill>
              </a:rPr>
              <a:t>Главная проблема</a:t>
            </a:r>
            <a:endParaRPr/>
          </a:p>
        </p:txBody>
      </p:sp>
      <p:sp>
        <p:nvSpPr>
          <p:cNvPr id="594" name="Google Shape;594;p19"/>
          <p:cNvSpPr txBox="1"/>
          <p:nvPr>
            <p:ph idx="1" type="body"/>
          </p:nvPr>
        </p:nvSpPr>
        <p:spPr>
          <a:xfrm>
            <a:off x="5287995" y="661106"/>
            <a:ext cx="6257362" cy="5503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>
                <a:solidFill>
                  <a:srgbClr val="FFFFFF"/>
                </a:solidFill>
              </a:rPr>
              <a:t>Отсутствие устойчивой бизнес-модели как следствие отсутствия центрального вектора развития.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2CEAE0"/>
            </a:gs>
            <a:gs pos="50000">
              <a:srgbClr val="1FAAC6"/>
            </a:gs>
            <a:gs pos="100000">
              <a:srgbClr val="0A2161"/>
            </a:gs>
          </a:gsLst>
          <a:lin ang="2520000" scaled="0"/>
        </a:gradFill>
      </p:bgPr>
    </p:bg>
    <p:spTree>
      <p:nvGrpSpPr>
        <p:cNvPr id="599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20"/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gradFill>
            <a:gsLst>
              <a:gs pos="0">
                <a:srgbClr val="2CEAE0"/>
              </a:gs>
              <a:gs pos="50000">
                <a:srgbClr val="1FAAC6"/>
              </a:gs>
              <a:gs pos="100000">
                <a:srgbClr val="0A2161"/>
              </a:gs>
            </a:gsLst>
            <a:lin ang="25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601" name="Google Shape;601;p20"/>
          <p:cNvPicPr preferRelativeResize="0"/>
          <p:nvPr/>
        </p:nvPicPr>
        <p:blipFill rotWithShape="1">
          <a:blip r:embed="rId3">
            <a:alphaModFix amt="10000"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02" name="Google Shape;602;p20"/>
          <p:cNvSpPr/>
          <p:nvPr/>
        </p:nvSpPr>
        <p:spPr>
          <a:xfrm>
            <a:off x="0" y="4557357"/>
            <a:ext cx="8978671" cy="1660332"/>
          </a:xfrm>
          <a:prstGeom prst="rect">
            <a:avLst/>
          </a:prstGeom>
          <a:solidFill>
            <a:srgbClr val="0C0C0C">
              <a:alpha val="89803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3" name="Google Shape;603;p20"/>
          <p:cNvSpPr txBox="1"/>
          <p:nvPr>
            <p:ph type="title"/>
          </p:nvPr>
        </p:nvSpPr>
        <p:spPr>
          <a:xfrm>
            <a:off x="680321" y="4714194"/>
            <a:ext cx="8129353" cy="13111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rebuchet MS"/>
              <a:buNone/>
            </a:pPr>
            <a:r>
              <a:rPr lang="ru-RU" sz="4800"/>
              <a:t>Цель и подцели</a:t>
            </a:r>
            <a:endParaRPr/>
          </a:p>
        </p:txBody>
      </p:sp>
      <p:sp>
        <p:nvSpPr>
          <p:cNvPr id="604" name="Google Shape;604;p20"/>
          <p:cNvSpPr/>
          <p:nvPr/>
        </p:nvSpPr>
        <p:spPr>
          <a:xfrm>
            <a:off x="9122301" y="4557357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5" name="Google Shape;605;p20"/>
          <p:cNvSpPr/>
          <p:nvPr/>
        </p:nvSpPr>
        <p:spPr>
          <a:xfrm>
            <a:off x="10586" y="6210130"/>
            <a:ext cx="8968085" cy="27594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06" name="Google Shape;606;p20"/>
          <p:cNvSpPr/>
          <p:nvPr/>
        </p:nvSpPr>
        <p:spPr>
          <a:xfrm>
            <a:off x="0" y="6218940"/>
            <a:ext cx="8968085" cy="27594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07" name="Google Shape;607;p20"/>
          <p:cNvSpPr/>
          <p:nvPr/>
        </p:nvSpPr>
        <p:spPr>
          <a:xfrm>
            <a:off x="9122301" y="6210130"/>
            <a:ext cx="3080285" cy="275942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608" name="Google Shape;608;p20"/>
          <p:cNvGrpSpPr/>
          <p:nvPr/>
        </p:nvGrpSpPr>
        <p:grpSpPr>
          <a:xfrm>
            <a:off x="620713" y="644525"/>
            <a:ext cx="10931524" cy="3605212"/>
            <a:chOff x="0" y="0"/>
            <a:chExt cx="10931524" cy="3605212"/>
          </a:xfrm>
        </p:grpSpPr>
        <p:sp>
          <p:nvSpPr>
            <p:cNvPr id="609" name="Google Shape;609;p20"/>
            <p:cNvSpPr/>
            <p:nvPr/>
          </p:nvSpPr>
          <p:spPr>
            <a:xfrm>
              <a:off x="0" y="0"/>
              <a:ext cx="8417274" cy="648938"/>
            </a:xfrm>
            <a:prstGeom prst="roundRect">
              <a:avLst>
                <a:gd fmla="val 10000" name="adj"/>
              </a:avLst>
            </a:prstGeom>
            <a:gradFill>
              <a:gsLst>
                <a:gs pos="0">
                  <a:srgbClr val="51AB2A"/>
                </a:gs>
                <a:gs pos="100000">
                  <a:srgbClr val="203E13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" name="Google Shape;610;p20"/>
            <p:cNvSpPr txBox="1"/>
            <p:nvPr/>
          </p:nvSpPr>
          <p:spPr>
            <a:xfrm>
              <a:off x="19007" y="19007"/>
              <a:ext cx="7641092" cy="6109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rebuchet MS"/>
                <a:buNone/>
              </a:pPr>
              <a:r>
                <a:rPr b="1" i="0" lang="ru-RU" sz="20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Оптимизировать портфель брендов и увеличить доходы за счет рекламной и организаторской деятельности.</a:t>
              </a:r>
              <a:endPara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611" name="Google Shape;611;p20"/>
            <p:cNvSpPr/>
            <p:nvPr/>
          </p:nvSpPr>
          <p:spPr>
            <a:xfrm>
              <a:off x="628562" y="739068"/>
              <a:ext cx="8417274" cy="648938"/>
            </a:xfrm>
            <a:prstGeom prst="roundRect">
              <a:avLst>
                <a:gd fmla="val 10000" name="adj"/>
              </a:avLst>
            </a:prstGeom>
            <a:gradFill>
              <a:gsLst>
                <a:gs pos="0">
                  <a:srgbClr val="85E075"/>
                </a:gs>
                <a:gs pos="50000">
                  <a:srgbClr val="71E258"/>
                </a:gs>
                <a:gs pos="100000">
                  <a:srgbClr val="5FCE46"/>
                </a:gs>
              </a:gsLst>
              <a:lin ang="54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" name="Google Shape;612;p20"/>
            <p:cNvSpPr txBox="1"/>
            <p:nvPr/>
          </p:nvSpPr>
          <p:spPr>
            <a:xfrm>
              <a:off x="647562" y="758075"/>
              <a:ext cx="7641000" cy="610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rebuchet MS"/>
                <a:buNone/>
              </a:pPr>
              <a:r>
                <a:rPr b="1" i="0" lang="ru-RU" sz="20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Создать единую финансовую систему для медиахолдинга;</a:t>
              </a:r>
              <a:endParaRPr b="1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613" name="Google Shape;613;p20"/>
            <p:cNvSpPr/>
            <p:nvPr/>
          </p:nvSpPr>
          <p:spPr>
            <a:xfrm>
              <a:off x="1257125" y="1478137"/>
              <a:ext cx="8417274" cy="648938"/>
            </a:xfrm>
            <a:prstGeom prst="roundRect">
              <a:avLst>
                <a:gd fmla="val 10000" name="adj"/>
              </a:avLst>
            </a:prstGeom>
            <a:gradFill>
              <a:gsLst>
                <a:gs pos="0">
                  <a:srgbClr val="A8E076"/>
                </a:gs>
                <a:gs pos="50000">
                  <a:srgbClr val="9DE25A"/>
                </a:gs>
                <a:gs pos="100000">
                  <a:srgbClr val="8ACE47"/>
                </a:gs>
              </a:gsLst>
              <a:lin ang="54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" name="Google Shape;614;p20"/>
            <p:cNvSpPr txBox="1"/>
            <p:nvPr/>
          </p:nvSpPr>
          <p:spPr>
            <a:xfrm>
              <a:off x="1276132" y="1497144"/>
              <a:ext cx="7328887" cy="6109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rebuchet MS"/>
                <a:buNone/>
              </a:pPr>
              <a:r>
                <a:rPr b="1" i="0" lang="ru-RU" sz="20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Развивать дополнительные активы (ивенты, консалтинг);</a:t>
              </a:r>
              <a:endPara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615" name="Google Shape;615;p20"/>
            <p:cNvSpPr/>
            <p:nvPr/>
          </p:nvSpPr>
          <p:spPr>
            <a:xfrm>
              <a:off x="1885688" y="2217205"/>
              <a:ext cx="8417274" cy="648938"/>
            </a:xfrm>
            <a:prstGeom prst="roundRect">
              <a:avLst>
                <a:gd fmla="val 10000" name="adj"/>
              </a:avLst>
            </a:prstGeom>
            <a:gradFill>
              <a:gsLst>
                <a:gs pos="0">
                  <a:srgbClr val="CCDF76"/>
                </a:gs>
                <a:gs pos="50000">
                  <a:srgbClr val="C9E05B"/>
                </a:gs>
                <a:gs pos="100000">
                  <a:srgbClr val="B6CC49"/>
                </a:gs>
              </a:gsLst>
              <a:lin ang="54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20"/>
            <p:cNvSpPr txBox="1"/>
            <p:nvPr/>
          </p:nvSpPr>
          <p:spPr>
            <a:xfrm>
              <a:off x="1904695" y="2236212"/>
              <a:ext cx="7328887" cy="6109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rebuchet MS"/>
                <a:buNone/>
              </a:pPr>
              <a:r>
                <a:rPr b="1" i="0" lang="ru-RU" sz="20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Улучшить маркетинговую политику (повышение репутации);</a:t>
              </a:r>
              <a:endPara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617" name="Google Shape;617;p20"/>
            <p:cNvSpPr/>
            <p:nvPr/>
          </p:nvSpPr>
          <p:spPr>
            <a:xfrm>
              <a:off x="2514250" y="2956274"/>
              <a:ext cx="8417274" cy="648938"/>
            </a:xfrm>
            <a:prstGeom prst="roundRect">
              <a:avLst>
                <a:gd fmla="val 10000" name="adj"/>
              </a:avLst>
            </a:prstGeom>
            <a:gradFill>
              <a:gsLst>
                <a:gs pos="0">
                  <a:srgbClr val="DFD077"/>
                </a:gs>
                <a:gs pos="50000">
                  <a:srgbClr val="E1CE5D"/>
                </a:gs>
                <a:gs pos="100000">
                  <a:srgbClr val="CCBA4A"/>
                </a:gs>
              </a:gsLst>
              <a:lin ang="54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" name="Google Shape;618;p20"/>
            <p:cNvSpPr txBox="1"/>
            <p:nvPr/>
          </p:nvSpPr>
          <p:spPr>
            <a:xfrm>
              <a:off x="2533257" y="2975281"/>
              <a:ext cx="7328887" cy="6109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rebuchet MS"/>
                <a:buNone/>
              </a:pPr>
              <a:r>
                <a:rPr b="1" i="0" lang="ru-RU" sz="20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Увеличить доходы холдинга за счет оптимизации портфеля брендов (закрытие неприбыльных редакций)</a:t>
              </a:r>
              <a:endPara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619" name="Google Shape;619;p20"/>
            <p:cNvSpPr/>
            <p:nvPr/>
          </p:nvSpPr>
          <p:spPr>
            <a:xfrm>
              <a:off x="7995464" y="474085"/>
              <a:ext cx="421809" cy="421809"/>
            </a:xfrm>
            <a:prstGeom prst="downArrow">
              <a:avLst>
                <a:gd fmla="val 55000" name="adj1"/>
                <a:gd fmla="val 45000" name="adj2"/>
              </a:avLst>
            </a:prstGeom>
            <a:solidFill>
              <a:srgbClr val="D0F1D3">
                <a:alpha val="89803"/>
              </a:srgbClr>
            </a:solidFill>
            <a:ln cap="flat" cmpd="sng" w="9525">
              <a:solidFill>
                <a:srgbClr val="D0F1D3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" name="Google Shape;620;p20"/>
            <p:cNvSpPr txBox="1"/>
            <p:nvPr/>
          </p:nvSpPr>
          <p:spPr>
            <a:xfrm>
              <a:off x="8090371" y="474085"/>
              <a:ext cx="231995" cy="3174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Trebuchet MS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621" name="Google Shape;621;p20"/>
            <p:cNvSpPr/>
            <p:nvPr/>
          </p:nvSpPr>
          <p:spPr>
            <a:xfrm>
              <a:off x="8624027" y="1213154"/>
              <a:ext cx="421809" cy="421809"/>
            </a:xfrm>
            <a:prstGeom prst="downArrow">
              <a:avLst>
                <a:gd fmla="val 55000" name="adj1"/>
                <a:gd fmla="val 45000" name="adj2"/>
              </a:avLst>
            </a:prstGeom>
            <a:solidFill>
              <a:srgbClr val="DCF1D0">
                <a:alpha val="89803"/>
              </a:srgbClr>
            </a:solidFill>
            <a:ln cap="flat" cmpd="sng" w="9525">
              <a:solidFill>
                <a:srgbClr val="DCF1D0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20"/>
            <p:cNvSpPr txBox="1"/>
            <p:nvPr/>
          </p:nvSpPr>
          <p:spPr>
            <a:xfrm>
              <a:off x="8718934" y="1213154"/>
              <a:ext cx="231995" cy="3174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30475" spcFirstLastPara="1" rIns="30475" wrap="square" tIns="3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Trebuchet MS"/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623" name="Google Shape;623;p20"/>
            <p:cNvSpPr/>
            <p:nvPr/>
          </p:nvSpPr>
          <p:spPr>
            <a:xfrm>
              <a:off x="9252589" y="1941407"/>
              <a:ext cx="421809" cy="421809"/>
            </a:xfrm>
            <a:prstGeom prst="downArrow">
              <a:avLst>
                <a:gd fmla="val 55000" name="adj1"/>
                <a:gd fmla="val 45000" name="adj2"/>
              </a:avLst>
            </a:prstGeom>
            <a:solidFill>
              <a:srgbClr val="E9F1D0">
                <a:alpha val="89803"/>
              </a:srgbClr>
            </a:solidFill>
            <a:ln cap="flat" cmpd="sng" w="9525">
              <a:solidFill>
                <a:srgbClr val="E9F1D0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" name="Google Shape;624;p20"/>
            <p:cNvSpPr txBox="1"/>
            <p:nvPr/>
          </p:nvSpPr>
          <p:spPr>
            <a:xfrm>
              <a:off x="9347496" y="1941407"/>
              <a:ext cx="231995" cy="3174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Trebuchet MS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625" name="Google Shape;625;p20"/>
            <p:cNvSpPr/>
            <p:nvPr/>
          </p:nvSpPr>
          <p:spPr>
            <a:xfrm>
              <a:off x="9881152" y="2687686"/>
              <a:ext cx="421809" cy="421809"/>
            </a:xfrm>
            <a:prstGeom prst="downArrow">
              <a:avLst>
                <a:gd fmla="val 55000" name="adj1"/>
                <a:gd fmla="val 45000" name="adj2"/>
              </a:avLst>
            </a:prstGeom>
            <a:solidFill>
              <a:srgbClr val="F1EAD0">
                <a:alpha val="89803"/>
              </a:srgbClr>
            </a:solidFill>
            <a:ln cap="flat" cmpd="sng" w="9525">
              <a:solidFill>
                <a:srgbClr val="F1EAD0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" name="Google Shape;626;p20"/>
            <p:cNvSpPr txBox="1"/>
            <p:nvPr/>
          </p:nvSpPr>
          <p:spPr>
            <a:xfrm>
              <a:off x="9976059" y="2687686"/>
              <a:ext cx="231995" cy="3174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Trebuchet MS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g5997cd8172_5_52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Разработка стратегии (сайты)</a:t>
            </a:r>
            <a:endParaRPr/>
          </a:p>
        </p:txBody>
      </p:sp>
      <p:sp>
        <p:nvSpPr>
          <p:cNvPr id="633" name="Google Shape;633;g5997cd8172_5_52"/>
          <p:cNvSpPr txBox="1"/>
          <p:nvPr>
            <p:ph idx="1" type="body"/>
          </p:nvPr>
        </p:nvSpPr>
        <p:spPr>
          <a:xfrm>
            <a:off x="680321" y="2336873"/>
            <a:ext cx="9613800" cy="3599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Стратегия разворота + стратегия стабильности — отказ от нежизнеспособных ресурсов (агентства в Москве, Севастополе) и сосредоточение на существующих направлениях бизнеса и поддержка их:</a:t>
            </a:r>
            <a:endParaRPr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ru-RU"/>
              <a:t>PrimaMedia доминирует на дальневосточном рынке;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ru-RU"/>
              <a:t>На федеральном уровне перенасыщение медиа.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8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Google Shape;639;g5997cd8172_5_58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Разработка стратегии (мероприятия)</a:t>
            </a:r>
            <a:endParaRPr/>
          </a:p>
        </p:txBody>
      </p:sp>
      <p:sp>
        <p:nvSpPr>
          <p:cNvPr id="640" name="Google Shape;640;g5997cd8172_5_58"/>
          <p:cNvSpPr txBox="1"/>
          <p:nvPr>
            <p:ph idx="1" type="body"/>
          </p:nvPr>
        </p:nvSpPr>
        <p:spPr>
          <a:xfrm>
            <a:off x="680321" y="2336873"/>
            <a:ext cx="9613800" cy="3599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/>
              <a:t>С</a:t>
            </a:r>
            <a:r>
              <a:rPr lang="ru-RU"/>
              <a:t>тратегия роста — проникновение на новые рынки:</a:t>
            </a:r>
            <a:endParaRPr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ru-RU"/>
              <a:t>создание коммуникативных площадок в других регионах;</a:t>
            </a:r>
            <a:endParaRPr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ru-RU"/>
              <a:t>создание новых технологичных ивентов (у издания есть опыт проведения хаккатонов по работе с мобильными приложениями).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5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g5b7536d848_0_58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Корпоративная стратегия</a:t>
            </a:r>
            <a:endParaRPr/>
          </a:p>
        </p:txBody>
      </p:sp>
      <p:sp>
        <p:nvSpPr>
          <p:cNvPr id="647" name="Google Shape;647;g5b7536d848_0_58"/>
          <p:cNvSpPr txBox="1"/>
          <p:nvPr>
            <p:ph idx="1" type="body"/>
          </p:nvPr>
        </p:nvSpPr>
        <p:spPr>
          <a:xfrm>
            <a:off x="680321" y="2336873"/>
            <a:ext cx="9613800" cy="3599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Стратегия диверсификации: сокращение портфеля брендов, закрытие малоприбыльных и убыточных редакций;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Создание единой финансовой системы для всего медиахолдинга;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Коммуникационные стратегии, направленные на закрепление ассоциации “ПримаМедиа” = ивенты;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Определение стратегии: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5997cd8172_5_82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Аудитория PrimaMedia</a:t>
            </a:r>
            <a:endParaRPr/>
          </a:p>
        </p:txBody>
      </p:sp>
      <p:sp>
        <p:nvSpPr>
          <p:cNvPr id="239" name="Google Shape;239;g5997cd8172_5_82"/>
          <p:cNvSpPr txBox="1"/>
          <p:nvPr>
            <p:ph idx="1" type="body"/>
          </p:nvPr>
        </p:nvSpPr>
        <p:spPr>
          <a:xfrm>
            <a:off x="680321" y="2336873"/>
            <a:ext cx="9613800" cy="3599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PrimaMedia определяет я</a:t>
            </a:r>
            <a:r>
              <a:rPr lang="ru-RU"/>
              <a:t>дро аудитории следующим образом: мужчины и женщины от 25-44 лет, представители политических и коммерческих структур, руководители предприятий, бизнесмены, журналисты других СМИ.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2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g5b7536d848_4_0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Возможная стратегия медиахолдинга</a:t>
            </a:r>
            <a:endParaRPr/>
          </a:p>
        </p:txBody>
      </p:sp>
      <p:sp>
        <p:nvSpPr>
          <p:cNvPr id="654" name="Google Shape;654;g5b7536d848_4_0"/>
          <p:cNvSpPr txBox="1"/>
          <p:nvPr>
            <p:ph idx="1" type="body"/>
          </p:nvPr>
        </p:nvSpPr>
        <p:spPr>
          <a:xfrm>
            <a:off x="680325" y="2601602"/>
            <a:ext cx="9613800" cy="3161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Создание пула политических журналистов, а также проведение самых крупных мероприятий Дальнего Востока для власти, бизнесменов и технологических элит.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Нишевание: усилить блок политической информации, ориентироваться на тот небольшой процент читателей, которые имеют высокий статус и должности.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9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g5b7536d848_4_30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Стратегия диверсификации</a:t>
            </a:r>
            <a:endParaRPr/>
          </a:p>
        </p:txBody>
      </p:sp>
      <p:sp>
        <p:nvSpPr>
          <p:cNvPr id="661" name="Google Shape;661;g5b7536d848_4_30"/>
          <p:cNvSpPr txBox="1"/>
          <p:nvPr>
            <p:ph idx="1" type="body"/>
          </p:nvPr>
        </p:nvSpPr>
        <p:spPr>
          <a:xfrm>
            <a:off x="680321" y="2336873"/>
            <a:ext cx="9613800" cy="3599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ru-RU"/>
              <a:t>Чистка периметра</a:t>
            </a:r>
            <a:r>
              <a:rPr lang="ru-RU"/>
              <a:t>: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Сужение целевой группы;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Закрытие малоприбыльных редакций;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Отделение несоответствующих стратегии (ивенты по новым технологическим направлениям, а также политическим/ экономическим темам).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6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g5b7536d848_4_6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Стратегия бизнес-единицы</a:t>
            </a:r>
            <a:endParaRPr/>
          </a:p>
        </p:txBody>
      </p:sp>
      <p:sp>
        <p:nvSpPr>
          <p:cNvPr id="668" name="Google Shape;668;g5b7536d848_4_6"/>
          <p:cNvSpPr txBox="1"/>
          <p:nvPr>
            <p:ph idx="1" type="body"/>
          </p:nvPr>
        </p:nvSpPr>
        <p:spPr>
          <a:xfrm>
            <a:off x="680321" y="2336873"/>
            <a:ext cx="9613800" cy="3599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ru-RU">
                <a:highlight>
                  <a:srgbClr val="00FF00"/>
                </a:highlight>
              </a:rPr>
              <a:t>Владивосток</a:t>
            </a:r>
            <a:r>
              <a:rPr lang="ru-RU"/>
              <a:t> – инвестируем в ивенты;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ru-RU"/>
              <a:t>Москва – оставляем как есть;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ru-RU"/>
              <a:t>Сахалин, </a:t>
            </a:r>
            <a:r>
              <a:rPr lang="ru-RU">
                <a:highlight>
                  <a:srgbClr val="00FF00"/>
                </a:highlight>
              </a:rPr>
              <a:t>Хабаровск</a:t>
            </a:r>
            <a:r>
              <a:rPr lang="ru-RU"/>
              <a:t> – инвестируем в ивенты;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ru-RU"/>
              <a:t>Иркутск – инвестируем в ивенты;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ru-RU"/>
              <a:t>Красноярск, Магадан – закрываем;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ru-RU"/>
              <a:t>Якутия – закрываем;</a:t>
            </a:r>
            <a:endParaRPr/>
          </a:p>
          <a:p>
            <a:pPr indent="-1905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Амурский край – закрываем;</a:t>
            </a:r>
            <a:endParaRPr/>
          </a:p>
          <a:p>
            <a:pPr indent="-1905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Бурятия – закрываем;</a:t>
            </a:r>
            <a:endParaRPr/>
          </a:p>
          <a:p>
            <a:pPr indent="-1905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Севастополь – закрываем.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ru-RU">
                <a:highlight>
                  <a:srgbClr val="00FF00"/>
                </a:highlight>
              </a:rPr>
              <a:t>Прибыльные редакции</a:t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3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g5b7536d848_4_14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Возможная новая структура активов</a:t>
            </a:r>
            <a:endParaRPr/>
          </a:p>
        </p:txBody>
      </p:sp>
      <p:sp>
        <p:nvSpPr>
          <p:cNvPr id="675" name="Google Shape;675;g5b7536d848_4_14"/>
          <p:cNvSpPr txBox="1"/>
          <p:nvPr>
            <p:ph idx="1" type="body"/>
          </p:nvPr>
        </p:nvSpPr>
        <p:spPr>
          <a:xfrm>
            <a:off x="680325" y="2336875"/>
            <a:ext cx="2409300" cy="4036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Владивосток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Москва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Сахалин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Хабаровск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Иркутск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Красноярск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Краснодар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6" name="Google Shape;676;g5b7536d848_4_14"/>
          <p:cNvSpPr/>
          <p:nvPr/>
        </p:nvSpPr>
        <p:spPr>
          <a:xfrm>
            <a:off x="2937475" y="2522925"/>
            <a:ext cx="397800" cy="218850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7" name="Google Shape;677;g5b7536d848_4_14"/>
          <p:cNvSpPr txBox="1"/>
          <p:nvPr/>
        </p:nvSpPr>
        <p:spPr>
          <a:xfrm>
            <a:off x="3826900" y="3032025"/>
            <a:ext cx="7267500" cy="117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Интернет-ресурсы областной направленности;</a:t>
            </a:r>
            <a:endParaRPr sz="22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Спецпроекты;</a:t>
            </a:r>
            <a:endParaRPr sz="22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Ивенты.</a:t>
            </a:r>
            <a:endParaRPr sz="22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78" name="Google Shape;678;g5b7536d848_4_14"/>
          <p:cNvSpPr/>
          <p:nvPr/>
        </p:nvSpPr>
        <p:spPr>
          <a:xfrm>
            <a:off x="2937475" y="5191225"/>
            <a:ext cx="397800" cy="93630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9" name="Google Shape;679;g5b7536d848_4_14"/>
          <p:cNvSpPr txBox="1"/>
          <p:nvPr/>
        </p:nvSpPr>
        <p:spPr>
          <a:xfrm>
            <a:off x="3721825" y="5337625"/>
            <a:ext cx="7267500" cy="6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Региональные и</a:t>
            </a:r>
            <a:r>
              <a:rPr lang="ru-RU" sz="22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венты.</a:t>
            </a:r>
            <a:endParaRPr sz="22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4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g5b7536d848_4_24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Функциональная стратегия</a:t>
            </a:r>
            <a:endParaRPr/>
          </a:p>
        </p:txBody>
      </p:sp>
      <p:sp>
        <p:nvSpPr>
          <p:cNvPr id="686" name="Google Shape;686;g5b7536d848_4_24"/>
          <p:cNvSpPr txBox="1"/>
          <p:nvPr>
            <p:ph idx="1" type="body"/>
          </p:nvPr>
        </p:nvSpPr>
        <p:spPr>
          <a:xfrm>
            <a:off x="680325" y="2360300"/>
            <a:ext cx="9613800" cy="3444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Стратегия позиционирования медиахолдинга как главного организатора ивентов в регионах;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Стратегия сегментации: выбрать более узкую целевую аудиторию;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Повышение прибыльности за счет ликвидации неприбыльных редакций, а также создания единой финансовой системы;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Оборонительная стратегия (защита от государственных и независимых СМИ).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5997cd8172_5_88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Бизнес-модель PrimaMedia</a:t>
            </a:r>
            <a:endParaRPr/>
          </a:p>
        </p:txBody>
      </p:sp>
      <p:sp>
        <p:nvSpPr>
          <p:cNvPr id="246" name="Google Shape;246;g5997cd8172_5_88"/>
          <p:cNvSpPr txBox="1"/>
          <p:nvPr>
            <p:ph idx="1" type="body"/>
          </p:nvPr>
        </p:nvSpPr>
        <p:spPr>
          <a:xfrm>
            <a:off x="680321" y="2336873"/>
            <a:ext cx="9613800" cy="3599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«Модель бизнеса, которую мы развиваем, уникальна. Мы не делаем ставку на какой-то один регион присутствия или направления бизнеса, а максимально диверсифицируемся по регионам и направлениям. Было дело, пытались даже заниматься сдачей в аренду квадроциклов и производством сувенирки, но почему-то не зашло», — генеральный директор ИА PrimaMedia Виктор Суханов.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Действительная бизнес-модель — заход через «властный метод» (модель неустойчива — уйдет губернатор, закроется доступ к ресурсам)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"/>
          <p:cNvSpPr txBox="1"/>
          <p:nvPr>
            <p:ph type="title"/>
          </p:nvPr>
        </p:nvSpPr>
        <p:spPr>
          <a:xfrm>
            <a:off x="680319" y="753229"/>
            <a:ext cx="9613863" cy="10809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lang="ru-RU"/>
              <a:t>Редакции холдинга PrimaMedia</a:t>
            </a:r>
            <a:endParaRPr/>
          </a:p>
        </p:txBody>
      </p:sp>
      <p:pic>
        <p:nvPicPr>
          <p:cNvPr id="252" name="Google Shape;252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0625" y="2030416"/>
            <a:ext cx="8673258" cy="47190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5b7536d704_0_0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lang="ru-RU"/>
              <a:t>Почему федеральное агентство?</a:t>
            </a:r>
            <a:endParaRPr/>
          </a:p>
        </p:txBody>
      </p:sp>
      <p:sp>
        <p:nvSpPr>
          <p:cNvPr id="258" name="Google Shape;258;g5b7536d704_0_0"/>
          <p:cNvSpPr txBox="1"/>
          <p:nvPr>
            <p:ph idx="1" type="body"/>
          </p:nvPr>
        </p:nvSpPr>
        <p:spPr>
          <a:xfrm>
            <a:off x="680321" y="2336872"/>
            <a:ext cx="11104200" cy="4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20"/>
              <a:buChar char="•"/>
            </a:pPr>
            <a:r>
              <a:rPr lang="ru-RU" sz="2220"/>
              <a:t>ИА Прима Медиа – для местных выборов (знакомство с бизнесменом Джамбулатом Текиевым; Геннадий Лазарев дал помещение в ВГУ).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20"/>
              <a:buChar char="•"/>
            </a:pPr>
            <a:r>
              <a:rPr lang="ru-RU" sz="2220"/>
              <a:t>Хабаровск, Биробиджан, Красноярск, Магадан, Иркутск – заход через «властный метод»;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20"/>
              <a:buChar char="•"/>
            </a:pPr>
            <a:r>
              <a:rPr lang="ru-RU" sz="2220"/>
              <a:t>Якутия – мало денег в регионе, смогли договориться с властью;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20"/>
              <a:buChar char="•"/>
            </a:pPr>
            <a:r>
              <a:rPr lang="ru-RU" sz="2220"/>
              <a:t>Сахалин – попали в конфликт с Александром Верховским, членом Совфеда от Сахалинской области. Заручились поддержкой юриста Галиной Антонец;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20"/>
              <a:buChar char="•"/>
            </a:pPr>
            <a:r>
              <a:rPr lang="ru-RU" sz="2220"/>
              <a:t>Москва – жена Суханова получила должность в пресс-службе Роснано, Виктор Суханов поехал за ней, открыл представительство сначала в Туле, </a:t>
            </a:r>
            <a:br>
              <a:rPr lang="ru-RU" sz="2220"/>
            </a:br>
            <a:r>
              <a:rPr lang="ru-RU" sz="2220"/>
              <a:t>потом в Москве;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20"/>
              <a:buChar char="•"/>
            </a:pPr>
            <a:r>
              <a:rPr lang="ru-RU" sz="2220"/>
              <a:t>Севастополь – амбиции стать федеральным агентством;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20"/>
              <a:buChar char="•"/>
            </a:pPr>
            <a:r>
              <a:rPr lang="ru-RU" sz="2220"/>
              <a:t>Южная Корея – договоренности с консульством, которое хочет продвигать образ ЮК как страны-партнера.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20"/>
              <a:buNone/>
            </a:pPr>
            <a:r>
              <a:t/>
            </a:r>
            <a:endParaRPr sz="222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5b7536d848_0_8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Сайты Примамедиа </a:t>
            </a:r>
            <a:br>
              <a:rPr lang="ru-RU"/>
            </a:br>
            <a:r>
              <a:rPr lang="ru-RU"/>
              <a:t>Индекс цитируемости по Медиалогии</a:t>
            </a:r>
            <a:endParaRPr/>
          </a:p>
        </p:txBody>
      </p:sp>
      <p:sp>
        <p:nvSpPr>
          <p:cNvPr id="265" name="Google Shape;265;g5b7536d848_0_8"/>
          <p:cNvSpPr txBox="1"/>
          <p:nvPr>
            <p:ph idx="1" type="body"/>
          </p:nvPr>
        </p:nvSpPr>
        <p:spPr>
          <a:xfrm>
            <a:off x="680325" y="2027199"/>
            <a:ext cx="9613800" cy="153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800"/>
              <a:t>ИЦ учитывает:</a:t>
            </a:r>
            <a:endParaRPr sz="1800"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ru-RU" sz="1800"/>
              <a:t>количество ссылок на источник информации в других СМИ и влиятельность* источника, опубликовавшего ссылку;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ru-RU" sz="1800"/>
              <a:t>социальную влиятельность СМИ (количество likes и shares материалов СМИ в соцмедиа)</a:t>
            </a:r>
            <a:endParaRPr sz="18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266" name="Google Shape;266;g5b7536d848_0_8"/>
          <p:cNvGraphicFramePr/>
          <p:nvPr/>
        </p:nvGraphicFramePr>
        <p:xfrm>
          <a:off x="680325" y="3622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{D88D204A-CD01-48C2-A5EB-9CD65A6C250D}</a:tableStyleId>
              </a:tblPr>
              <a:tblGrid>
                <a:gridCol w="4003750"/>
                <a:gridCol w="6250700"/>
              </a:tblGrid>
              <a:tr h="1448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600"/>
                        <a:t>Сайт</a:t>
                      </a:r>
                      <a:endParaRPr b="1" sz="1600"/>
                    </a:p>
                  </a:txBody>
                  <a:tcPr marT="63500" marB="63500" marR="63500" marL="6350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600"/>
                        <a:t>Место в ИЦ</a:t>
                      </a:r>
                      <a:endParaRPr b="1" sz="1600"/>
                    </a:p>
                  </a:txBody>
                  <a:tcPr marT="63500" marB="63500" marR="63500" marL="63500"/>
                </a:tc>
              </a:tr>
              <a:tr h="2209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/>
                        <a:t>PrimaMedia.ru (Приморский край)</a:t>
                      </a:r>
                      <a:endParaRPr sz="1600"/>
                    </a:p>
                  </a:txBody>
                  <a:tcPr marT="63500" marB="63500" marR="63500" marL="63500">
                    <a:solidFill>
                      <a:srgbClr val="6AA84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/>
                        <a:t>1, хороший отрыв от конкурентов “Vostokmedia.com”, “VL.ru”</a:t>
                      </a:r>
                      <a:endParaRPr sz="1600"/>
                    </a:p>
                  </a:txBody>
                  <a:tcPr marT="63500" marB="63500" marR="63500" marL="63500">
                    <a:solidFill>
                      <a:srgbClr val="6AA84F"/>
                    </a:solidFill>
                  </a:tcPr>
                </a:tc>
              </a:tr>
              <a:tr h="2209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sng">
                          <a:solidFill>
                            <a:srgbClr val="1155CC"/>
                          </a:solidFill>
                          <a:hlinkClick r:id="rId3"/>
                        </a:rPr>
                        <a:t>AmurMedia.ru</a:t>
                      </a:r>
                      <a:r>
                        <a:rPr lang="ru-RU" sz="1600"/>
                        <a:t> (</a:t>
                      </a:r>
                      <a:r>
                        <a:rPr lang="ru-RU" sz="1600"/>
                        <a:t>Амурский край)</a:t>
                      </a:r>
                      <a:endParaRPr sz="1600"/>
                    </a:p>
                  </a:txBody>
                  <a:tcPr marT="63500" marB="63500" marR="63500" marL="63500">
                    <a:solidFill>
                      <a:srgbClr val="DD7E6B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/>
                        <a:t>нет в списке</a:t>
                      </a:r>
                      <a:endParaRPr sz="1600"/>
                    </a:p>
                  </a:txBody>
                  <a:tcPr marT="63500" marB="63500" marR="63500" marL="63500">
                    <a:solidFill>
                      <a:srgbClr val="DD7E6B"/>
                    </a:solidFill>
                  </a:tcPr>
                </a:tc>
              </a:tr>
              <a:tr h="2209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sng">
                          <a:solidFill>
                            <a:srgbClr val="1155CC"/>
                          </a:solidFill>
                          <a:hlinkClick r:id="rId4"/>
                        </a:rPr>
                        <a:t>EAOmedia.ru</a:t>
                      </a:r>
                      <a:r>
                        <a:rPr lang="ru-RU" sz="1600"/>
                        <a:t> (Еврейская АО)</a:t>
                      </a:r>
                      <a:endParaRPr sz="1600"/>
                    </a:p>
                  </a:txBody>
                  <a:tcPr marT="63500" marB="63500" marR="63500" marL="6350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/>
                        <a:t>нет ИЦ</a:t>
                      </a:r>
                      <a:endParaRPr sz="1600"/>
                    </a:p>
                  </a:txBody>
                  <a:tcPr marT="63500" marB="63500" marR="63500" marL="63500"/>
                </a:tc>
              </a:tr>
              <a:tr h="2299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sng">
                          <a:solidFill>
                            <a:srgbClr val="1155CC"/>
                          </a:solidFill>
                          <a:hlinkClick r:id="rId5"/>
                        </a:rPr>
                        <a:t>SakhalinMedia.ru</a:t>
                      </a:r>
                      <a:r>
                        <a:rPr lang="ru-RU" sz="1600"/>
                        <a:t> (Сахалинская область)</a:t>
                      </a:r>
                      <a:endParaRPr sz="1600"/>
                    </a:p>
                  </a:txBody>
                  <a:tcPr marT="63500" marB="63500" marR="63500" marL="63500">
                    <a:solidFill>
                      <a:srgbClr val="6AA84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/>
                        <a:t>3, лидер – “Sakhalin.info”; “Astv.ru” (близкий конкурент)</a:t>
                      </a:r>
                      <a:endParaRPr sz="1600"/>
                    </a:p>
                  </a:txBody>
                  <a:tcPr marT="63500" marB="63500" marR="63500" marL="63500">
                    <a:solidFill>
                      <a:srgbClr val="6AA84F"/>
                    </a:solidFill>
                  </a:tcPr>
                </a:tc>
              </a:tr>
              <a:tr h="2209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sng">
                          <a:solidFill>
                            <a:srgbClr val="1155CC"/>
                          </a:solidFill>
                          <a:hlinkClick r:id="rId6"/>
                        </a:rPr>
                        <a:t>IrkutskMedia.ru</a:t>
                      </a:r>
                      <a:r>
                        <a:rPr lang="ru-RU" sz="1600"/>
                        <a:t> (</a:t>
                      </a:r>
                      <a:r>
                        <a:rPr lang="ru-RU" sz="1600"/>
                        <a:t>Иркутская область)</a:t>
                      </a:r>
                      <a:endParaRPr sz="1600"/>
                    </a:p>
                  </a:txBody>
                  <a:tcPr marT="63500" marB="63500" marR="63500" marL="63500">
                    <a:solidFill>
                      <a:srgbClr val="6AA84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/>
                        <a:t>1, неплохой отрыв от ИА Телеинформ, ИА Ирсити</a:t>
                      </a:r>
                      <a:endParaRPr sz="1600"/>
                    </a:p>
                  </a:txBody>
                  <a:tcPr marT="63500" marB="63500" marR="63500" marL="63500">
                    <a:solidFill>
                      <a:srgbClr val="6AA84F"/>
                    </a:solidFill>
                  </a:tcPr>
                </a:tc>
              </a:tr>
              <a:tr h="2209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sng">
                          <a:solidFill>
                            <a:srgbClr val="1155CC"/>
                          </a:solidFill>
                          <a:hlinkClick r:id="rId7"/>
                        </a:rPr>
                        <a:t>MagadanMedia.ru</a:t>
                      </a:r>
                      <a:r>
                        <a:rPr lang="ru-RU" sz="1600"/>
                        <a:t> (Магаданская область)</a:t>
                      </a:r>
                      <a:endParaRPr sz="1600"/>
                    </a:p>
                  </a:txBody>
                  <a:tcPr marT="63500" marB="63500" marR="63500" marL="6350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/>
                        <a:t>нет ИЦ</a:t>
                      </a:r>
                      <a:endParaRPr sz="1600"/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5b7536d848_0_18"/>
          <p:cNvSpPr txBox="1"/>
          <p:nvPr>
            <p:ph type="title"/>
          </p:nvPr>
        </p:nvSpPr>
        <p:spPr>
          <a:xfrm>
            <a:off x="680321" y="753228"/>
            <a:ext cx="9613800" cy="108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Сайты Примамедиа </a:t>
            </a:r>
            <a:br>
              <a:rPr lang="ru-RU"/>
            </a:br>
            <a:r>
              <a:rPr lang="ru-RU"/>
              <a:t>Индекс цитируемости по Медиалогии</a:t>
            </a:r>
            <a:endParaRPr/>
          </a:p>
        </p:txBody>
      </p:sp>
      <p:graphicFrame>
        <p:nvGraphicFramePr>
          <p:cNvPr id="273" name="Google Shape;273;g5b7536d848_0_18"/>
          <p:cNvGraphicFramePr/>
          <p:nvPr/>
        </p:nvGraphicFramePr>
        <p:xfrm>
          <a:off x="680325" y="2241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{D88D204A-CD01-48C2-A5EB-9CD65A6C250D}</a:tableStyleId>
              </a:tblPr>
              <a:tblGrid>
                <a:gridCol w="4389925"/>
                <a:gridCol w="5864525"/>
              </a:tblGrid>
              <a:tr h="2209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600"/>
                        <a:t>Сайт</a:t>
                      </a:r>
                      <a:endParaRPr b="1" sz="16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600"/>
                        <a:t>Место в ИЦ</a:t>
                      </a:r>
                      <a:endParaRPr b="1" sz="16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09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sng">
                          <a:solidFill>
                            <a:srgbClr val="1155CC"/>
                          </a:solidFill>
                          <a:hlinkClick r:id="rId3"/>
                        </a:rPr>
                        <a:t>UlanMedia.ru</a:t>
                      </a:r>
                      <a:r>
                        <a:rPr lang="ru-RU" sz="1600"/>
                        <a:t> (Республика Бурятия)</a:t>
                      </a:r>
                      <a:endParaRPr sz="1600"/>
                    </a:p>
                  </a:txBody>
                  <a:tcPr marT="63500" marB="6350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DD7E6B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/>
                        <a:t>нет в списке</a:t>
                      </a:r>
                      <a:endParaRPr sz="1600"/>
                    </a:p>
                  </a:txBody>
                  <a:tcPr marT="63500" marB="6350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DD7E6B"/>
                    </a:solidFill>
                  </a:tcPr>
                </a:tc>
              </a:tr>
              <a:tr h="2209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sng">
                          <a:solidFill>
                            <a:srgbClr val="1155CC"/>
                          </a:solidFill>
                          <a:hlinkClick r:id="rId4"/>
                        </a:rPr>
                        <a:t>YakutiaMedia.ru</a:t>
                      </a:r>
                      <a:r>
                        <a:rPr lang="ru-RU" sz="1600"/>
                        <a:t> (Республика Саха (Якутия))</a:t>
                      </a:r>
                      <a:endParaRPr sz="1600"/>
                    </a:p>
                  </a:txBody>
                  <a:tcPr marT="63500" marB="63500" marR="63500" marL="6350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/>
                        <a:t>нет ИЦ</a:t>
                      </a:r>
                      <a:endParaRPr sz="1600"/>
                    </a:p>
                  </a:txBody>
                  <a:tcPr marT="63500" marB="63500" marR="63500" marL="63500"/>
                </a:tc>
              </a:tr>
              <a:tr h="2209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sng">
                          <a:solidFill>
                            <a:srgbClr val="1155CC"/>
                          </a:solidFill>
                          <a:hlinkClick r:id="rId5"/>
                        </a:rPr>
                        <a:t>Ussurmedia.ru</a:t>
                      </a:r>
                      <a:r>
                        <a:rPr lang="ru-RU" sz="1600"/>
                        <a:t> (Приморский край)</a:t>
                      </a:r>
                      <a:endParaRPr sz="1600"/>
                    </a:p>
                  </a:txBody>
                  <a:tcPr marT="63500" marB="63500" marR="63500" marL="63500">
                    <a:solidFill>
                      <a:srgbClr val="E6913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/>
                        <a:t>10 </a:t>
                      </a:r>
                      <a:endParaRPr sz="1600"/>
                    </a:p>
                  </a:txBody>
                  <a:tcPr marT="63500" marB="63500" marR="63500" marL="63500">
                    <a:solidFill>
                      <a:srgbClr val="E69138"/>
                    </a:solidFill>
                  </a:tcPr>
                </a:tc>
              </a:tr>
              <a:tr h="2299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sng">
                          <a:solidFill>
                            <a:srgbClr val="1155CC"/>
                          </a:solidFill>
                          <a:hlinkClick r:id="rId6"/>
                        </a:rPr>
                        <a:t>KrasnoyarskMedia.ru</a:t>
                      </a:r>
                      <a:r>
                        <a:rPr lang="ru-RU" sz="1600"/>
                        <a:t> (Красноярский край)</a:t>
                      </a:r>
                      <a:endParaRPr sz="1600"/>
                    </a:p>
                  </a:txBody>
                  <a:tcPr marT="63500" marB="63500" marR="63500" marL="63500">
                    <a:solidFill>
                      <a:srgbClr val="E6913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/>
                        <a:t>6, лидеры рейтинга – телекомпания ТВК, а также интернет-ресурсы Sibnovosti.ru и Newslab.ru.</a:t>
                      </a:r>
                      <a:endParaRPr sz="1600"/>
                    </a:p>
                  </a:txBody>
                  <a:tcPr marT="63500" marB="63500" marR="63500" marL="63500">
                    <a:solidFill>
                      <a:srgbClr val="E69138"/>
                    </a:solidFill>
                  </a:tcPr>
                </a:tc>
              </a:tr>
              <a:tr h="315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sng">
                          <a:solidFill>
                            <a:srgbClr val="1155CC"/>
                          </a:solidFill>
                          <a:hlinkClick r:id="rId7"/>
                        </a:rPr>
                        <a:t>KrasnodarMedia.su</a:t>
                      </a:r>
                      <a:r>
                        <a:rPr lang="ru-RU" sz="1600"/>
                        <a:t> (Краснодарский край)</a:t>
                      </a:r>
                      <a:endParaRPr sz="1600"/>
                    </a:p>
                  </a:txBody>
                  <a:tcPr marT="63500" marB="63500" marR="63500" marL="63500">
                    <a:solidFill>
                      <a:srgbClr val="E6913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/>
                        <a:t>9, опустились на 4 места за год. Лидеры медиарейтинга – интернет-ресурс Yuga.ru, а также телеканал Кубань 24 и газета Кубанские новости.</a:t>
                      </a:r>
                      <a:endParaRPr sz="1600"/>
                    </a:p>
                  </a:txBody>
                  <a:tcPr marT="63500" marB="63500" marR="63500" marL="63500">
                    <a:solidFill>
                      <a:srgbClr val="E69138"/>
                    </a:solidFill>
                  </a:tcPr>
                </a:tc>
              </a:tr>
              <a:tr h="2209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sng">
                          <a:solidFill>
                            <a:srgbClr val="1155CC"/>
                          </a:solidFill>
                          <a:hlinkClick r:id="rId8"/>
                        </a:rPr>
                        <a:t>SevastopolMedia.ru</a:t>
                      </a:r>
                      <a:r>
                        <a:rPr lang="ru-RU" sz="1600"/>
                        <a:t> (Севастополь, Крымская республика)</a:t>
                      </a:r>
                      <a:endParaRPr sz="1600"/>
                    </a:p>
                  </a:txBody>
                  <a:tcPr marT="63500" marB="63500" marR="63500" marL="63500">
                    <a:solidFill>
                      <a:srgbClr val="DD7E6B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/>
                        <a:t>нет в списке</a:t>
                      </a:r>
                      <a:endParaRPr sz="1600"/>
                    </a:p>
                  </a:txBody>
                  <a:tcPr marT="63500" marB="63500" marR="63500" marL="63500">
                    <a:solidFill>
                      <a:srgbClr val="DD7E6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Берлин">
  <a:themeElements>
    <a:clrScheme name="Берлин">
      <a:dk1>
        <a:srgbClr val="000000"/>
      </a:dk1>
      <a:lt1>
        <a:srgbClr val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2019-06-06T12:58:29Z</dcterms:created>
  <dc:creator>Дарья Касьяненко</dc:creator>
</cp:coreProperties>
</file>