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6" r:id="rId2"/>
    <p:sldId id="258" r:id="rId3"/>
    <p:sldId id="351" r:id="rId4"/>
    <p:sldId id="352" r:id="rId5"/>
    <p:sldId id="349" r:id="rId6"/>
    <p:sldId id="332" r:id="rId7"/>
    <p:sldId id="333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53" r:id="rId22"/>
    <p:sldId id="354" r:id="rId23"/>
    <p:sldId id="355" r:id="rId24"/>
    <p:sldId id="35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AB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0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1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83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6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3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89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54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0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73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1620" y="1556792"/>
            <a:ext cx="6840760" cy="2160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ru-RU" sz="3600" b="1" cap="none" dirty="0">
                <a:latin typeface="Cambria" panose="02040503050406030204" pitchFamily="18" charset="0"/>
                <a:ea typeface="Cambria" panose="02040503050406030204" pitchFamily="18" charset="0"/>
              </a:rPr>
              <a:t>Ценности университета </a:t>
            </a:r>
            <a:br>
              <a:rPr lang="ru-RU" sz="3600" b="1" cap="none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b="1" cap="none" dirty="0">
                <a:latin typeface="Cambria" panose="02040503050406030204" pitchFamily="18" charset="0"/>
                <a:ea typeface="Cambria" panose="02040503050406030204" pitchFamily="18" charset="0"/>
              </a:rPr>
              <a:t>в образовании профессионала медиасферы</a:t>
            </a:r>
            <a:endParaRPr lang="ru-RU" sz="3600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517232"/>
            <a:ext cx="7632848" cy="792088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0"/>
              </a:spcBef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С. Г. Корконосенко, </a:t>
            </a:r>
          </a:p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п</a:t>
            </a:r>
            <a:r>
              <a:rPr lang="ru-RU" sz="2400" cap="none" dirty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рофессор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СП</a:t>
            </a:r>
            <a:r>
              <a:rPr lang="ru-RU" sz="2400" cap="none" dirty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б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ГУ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Журналистское образование: </a:t>
            </a:r>
            <a:b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иное измерение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академической культуре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Традиционные академические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(детерминанты университетской жизни):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критическое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мышление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фундаментальная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наука,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истинность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знания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творческая автономия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личности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авторитет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компетентности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0145" y="4378304"/>
            <a:ext cx="2211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Примирение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антагонистов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B8A72-16E1-077C-9C35-3BA20D77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2" y="1700808"/>
            <a:ext cx="3517431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Журналистское образование: </a:t>
            </a:r>
            <a:b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иное измерение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академической культуре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США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«Включение журналистского образования в университеты никогда в полной мере </a:t>
            </a:r>
            <a:r>
              <a:rPr lang="ru-RU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одобрялось </a:t>
            </a:r>
            <a:r>
              <a:rPr lang="ru-RU" sz="1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другими членами академического сообщества»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de-DE" sz="1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R. G</a:t>
            </a:r>
            <a:r>
              <a:rPr lang="ru-RU" sz="1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Picard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задача обучения является слишком </a:t>
            </a:r>
            <a:r>
              <a:rPr lang="ru-RU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узкой и технической</a:t>
            </a:r>
            <a:r>
              <a:rPr lang="ru-RU" sz="1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то «почему журналистское образование вообще должно существовать в системе высшего образования… университет принял на себя </a:t>
            </a:r>
            <a:r>
              <a:rPr lang="ru-RU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более значительную роль</a:t>
            </a:r>
            <a:r>
              <a:rPr lang="ru-RU" sz="1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стремясь утвердиться в системе liberal arts»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de-DE" sz="1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S. D.</a:t>
            </a:r>
            <a:r>
              <a:rPr lang="ru-RU" sz="1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Reese &amp; </a:t>
            </a:r>
            <a:r>
              <a:rPr lang="de-DE" sz="1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J. </a:t>
            </a:r>
            <a:r>
              <a:rPr lang="ru-RU" sz="1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Cohen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0145" y="4378304"/>
            <a:ext cx="2211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Примирение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антагонистов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B8A72-16E1-077C-9C35-3BA20D77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2" y="1700808"/>
            <a:ext cx="3517431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3039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1. Связи университета и профессии на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глубинном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 уровне.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2. Научно-образовательная школа журналистики –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российская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 модель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обучения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3. Образованный профессионал – российская модель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выпускника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marL="179705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4.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Проект: 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Научно-педагогические школы журналистики в России / под ред. С. Г.  Корконосенко. СПб.: Алетейя, 2021. </a:t>
            </a:r>
            <a:endParaRPr lang="ru-RU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1912" y="5013176"/>
            <a:ext cx="2953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Комплекс и синтез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6660EB-A37C-21AD-4537-BB1343962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6" t="8674" r="11985" b="4843"/>
          <a:stretch/>
        </p:blipFill>
        <p:spPr>
          <a:xfrm>
            <a:off x="732092" y="1700808"/>
            <a:ext cx="3839908" cy="31999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10F75F-3294-2654-9808-7DD0F188E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416768"/>
            <a:ext cx="1296144" cy="159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9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Cambria" pitchFamily="18" charset="0"/>
              </a:rPr>
              <a:t>Ценности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университета</a:t>
            </a:r>
            <a:r>
              <a:rPr lang="ru-RU" sz="2400" dirty="0">
                <a:solidFill>
                  <a:schemeClr val="tx1"/>
                </a:solidFill>
                <a:latin typeface="Cambria" pitchFamily="18" charset="0"/>
              </a:rPr>
              <a:t> как ценности журналистской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профессии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4000" b="1" i="1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???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1912" y="5013176"/>
            <a:ext cx="2953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Комплекс и синтез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6660EB-A37C-21AD-4537-BB1343962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6" t="8674" r="11985" b="4843"/>
          <a:stretch/>
        </p:blipFill>
        <p:spPr>
          <a:xfrm>
            <a:off x="732092" y="1700808"/>
            <a:ext cx="3839908" cy="31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4998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Эвристическое критическое мышление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Нестандартные подходы к решению задач, </a:t>
            </a:r>
            <a:r>
              <a:rPr lang="ru-RU" sz="1800" b="1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новизна и творчество</a:t>
            </a:r>
            <a:r>
              <a:rPr lang="ru-RU" sz="18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 в работе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Преодоление </a:t>
            </a:r>
            <a:r>
              <a:rPr lang="ru-RU" sz="1800" b="1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машинизации</a:t>
            </a:r>
            <a:r>
              <a:rPr lang="ru-RU" sz="18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 производства, в связи с передачей редакционных функций искусственному интеллекту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900" dirty="0">
              <a:solidFill>
                <a:schemeClr val="tx1"/>
              </a:solidFill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3181" y="5013176"/>
            <a:ext cx="2590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Академические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журналистики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F1FEB-69D5-3DDC-EF1B-64E9987FF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9315">
            <a:off x="729028" y="1882908"/>
            <a:ext cx="3999078" cy="26660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771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4998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Эвристическое критическое мышление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Нестандартные подходы к решению задач,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новизна и творчество 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в работе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Преодоление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машинизации</a:t>
            </a:r>
            <a:r>
              <a:rPr lang="ru-RU" sz="16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 производства, в связи с передачей редакционных функций искусственному интеллекту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9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«Журналисты, которые не умеют </a:t>
            </a:r>
            <a:r>
              <a:rPr lang="ru-RU" sz="1900" b="1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плодотворно мыслить</a:t>
            </a:r>
            <a:r>
              <a:rPr lang="ru-RU" sz="19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, в будущем станут еще более </a:t>
            </a:r>
            <a:r>
              <a:rPr lang="ru-RU" sz="1900" b="1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бесполезными </a:t>
            </a:r>
            <a:r>
              <a:rPr lang="ru-RU" sz="1900" dirty="0">
                <a:solidFill>
                  <a:schemeClr val="tx1"/>
                </a:solidFill>
                <a:latin typeface="Cambria" pitchFamily="18" charset="0"/>
                <a:ea typeface="Cambria" panose="02040503050406030204" pitchFamily="18" charset="0"/>
              </a:rPr>
              <a:t>людьми, чем они являются сейчас.»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de-DE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R. G</a:t>
            </a:r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Picard</a:t>
            </a:r>
            <a:endParaRPr lang="ru-RU" sz="1500" dirty="0">
              <a:solidFill>
                <a:schemeClr val="tx1"/>
              </a:solidFill>
              <a:latin typeface="Cambria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900" dirty="0">
              <a:solidFill>
                <a:schemeClr val="tx1"/>
              </a:solidFill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3181" y="5013176"/>
            <a:ext cx="2590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Академические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журналистики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AC943F-4775-07C6-D37A-7F383F7B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9315">
            <a:off x="729028" y="1882908"/>
            <a:ext cx="3999078" cy="26660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494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4998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Служение истине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Деонтологическая категория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правдивости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Правовое понятие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достоверности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сведений.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Гносеологический критерий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адекватного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воспроизведения действительности.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Прямое следствие занятий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наукой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6193" y="4365104"/>
            <a:ext cx="22338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университета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7E28B7-F9F0-E698-AC7B-FFE8EBF34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3"/>
          <a:stretch/>
        </p:blipFill>
        <p:spPr bwMode="auto">
          <a:xfrm flipH="1">
            <a:off x="816048" y="1736796"/>
            <a:ext cx="3774172" cy="24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4998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Служение истине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Деонтологическая категория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правдивости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Альтернатива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Модель предпринимательского университета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Выпускник есть наукоемкий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товар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с заданными качествами (знаниями и навыками). Задача вуза – чтобы этот товар нашел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потребителя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Учебное пособие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8774" y="4500515"/>
            <a:ext cx="2233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университета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7E28B7-F9F0-E698-AC7B-FFE8EBF34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3"/>
          <a:stretch/>
        </p:blipFill>
        <p:spPr bwMode="auto">
          <a:xfrm flipH="1">
            <a:off x="816048" y="1736796"/>
            <a:ext cx="3774172" cy="24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8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4998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3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9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Творческая автономия личности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«В системе высшей школы одна из ценностных доминант личностно-профессиональный потенциал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преподавателя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способность воодушевить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студентов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 открытию новых смыслов, к развитию своей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личности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500" i="1" dirty="0">
                <a:latin typeface="Times New Roman" panose="02020603050405020304" pitchFamily="18" charset="0"/>
                <a:ea typeface="Calibri" panose="020F0502020204030204" pitchFamily="34" charset="0"/>
              </a:rPr>
              <a:t>Л. </a:t>
            </a:r>
            <a:r>
              <a:rPr lang="ru-RU" sz="1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Саенкова-Мельницкая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Опрос журналистов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Ключевые мотивы работы: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«желание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рассказать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своей аудитории о том, что происходит в мире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поделиться своим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отношением к фактам» (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66,3%), «возможность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познания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мира и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самопознания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(57%), «увлечение процессом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медиаматериалов» (52,3%)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И. Ерофеева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393469"/>
            <a:ext cx="2233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университета</a:t>
            </a:r>
          </a:p>
        </p:txBody>
      </p:sp>
      <p:pic>
        <p:nvPicPr>
          <p:cNvPr id="4" name="Picture 2" descr="D:\SK\Photo\Ezdi\Edinburg 2013\2013_05_10\IMG_1665.JPG">
            <a:extLst>
              <a:ext uri="{FF2B5EF4-FFF2-40B4-BE49-F238E27FC236}">
                <a16:creationId xmlns:a16="http://schemas.microsoft.com/office/drawing/2014/main" id="{86A904D2-17CA-9198-0CF8-E5876E68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908" t="5817"/>
          <a:stretch>
            <a:fillRect/>
          </a:stretch>
        </p:blipFill>
        <p:spPr bwMode="auto">
          <a:xfrm>
            <a:off x="601216" y="1404121"/>
            <a:ext cx="3965893" cy="2885320"/>
          </a:xfrm>
          <a:prstGeom prst="rect">
            <a:avLst/>
          </a:prstGeom>
          <a:noFill/>
        </p:spPr>
      </p:pic>
      <p:pic>
        <p:nvPicPr>
          <p:cNvPr id="6" name="Picture 5" descr="D:\SK\Photo\Ezdi\Edinburg 2013\2013_05_10\IMG_1667.JPG">
            <a:extLst>
              <a:ext uri="{FF2B5EF4-FFF2-40B4-BE49-F238E27FC236}">
                <a16:creationId xmlns:a16="http://schemas.microsoft.com/office/drawing/2014/main" id="{63621672-5ABD-0324-A8B2-047E8125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1316" y="3717032"/>
            <a:ext cx="2315794" cy="1736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771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4998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Творческая автономия личности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Альтернатива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«Журналистика – это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прикладная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профессия. Задача журналиста – найти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новость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и изложить ее так, как того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требует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конкретное интернет-издание, телеканал, радиостанция или газета»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Учебное пособие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5301208"/>
            <a:ext cx="2233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университета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5F0FAF-C16A-D78C-48D2-D836BE61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1" y="1412775"/>
            <a:ext cx="4352921" cy="22618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BC52E-3DD3-DA06-F495-8A5BA6E7E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72" y="3284984"/>
            <a:ext cx="2050400" cy="18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(Не) программируемая компетентность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376772"/>
            <a:ext cx="4392488" cy="48605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Качества современного журналиста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степени важности</a:t>
            </a:r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Ум.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Талант.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Творческие наклонности.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Профессионализм.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Профессиональная подготовка.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i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 С. Гусман</a:t>
            </a:r>
            <a:r>
              <a:rPr lang="ru-RU" sz="16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зам. генерального директора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ТАСС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474EE7-AC8C-BAA6-0268-8C3761CFB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8" b="9746"/>
          <a:stretch/>
        </p:blipFill>
        <p:spPr bwMode="auto">
          <a:xfrm>
            <a:off x="824006" y="1772816"/>
            <a:ext cx="3603978" cy="44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для профессии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4998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Авторитет эрудиции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 компетентности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Заказчиком журналистского образования является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общество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со всем комплексом своих проблем, традиций и особенностей развития.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Значит, выпускник должен быть готов к роли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аналитика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критика,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вдумчивого наблюдателя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процессов, происходящих в мире вокруг него.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Интервью с преподавателями журналистики российских университетов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00782" y="5085184"/>
            <a:ext cx="2233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университета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B32416-3BBA-33A1-D04A-A897D5A3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14" y="1736796"/>
            <a:ext cx="3816424" cy="28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Что-то не так в университете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3036" y="2636912"/>
            <a:ext cx="4211452" cy="22931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Университет научно-образовательный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интеллектуально-просветительская деятельность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академическая культура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Университет предпринимательский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рыночная </a:t>
            </a:r>
            <a:r>
              <a:rPr lang="ru-RU" sz="1400" spc="-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корпоративная культура</a:t>
            </a:r>
            <a:endParaRPr lang="ru-RU" sz="1400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4930079"/>
            <a:ext cx="1749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Эрозия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ценностей</a:t>
            </a:r>
          </a:p>
        </p:txBody>
      </p:sp>
      <p:pic>
        <p:nvPicPr>
          <p:cNvPr id="3074" name="Picture 2" descr="Вузы картинки для презентации">
            <a:extLst>
              <a:ext uri="{FF2B5EF4-FFF2-40B4-BE49-F238E27FC236}">
                <a16:creationId xmlns:a16="http://schemas.microsoft.com/office/drawing/2014/main" id="{9B87C62B-1D6E-A19F-5346-25F7F2BF3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r="10155"/>
          <a:stretch/>
        </p:blipFill>
        <p:spPr bwMode="auto">
          <a:xfrm>
            <a:off x="601216" y="1736796"/>
            <a:ext cx="4057740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55A03-1366-CBA1-EDFE-3E7A28D9730A}"/>
              </a:ext>
            </a:extLst>
          </p:cNvPr>
          <p:cNvSpPr txBox="1"/>
          <p:nvPr/>
        </p:nvSpPr>
        <p:spPr>
          <a:xfrm>
            <a:off x="5076056" y="1988840"/>
            <a:ext cx="3312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Университет в иной ипостаси </a:t>
            </a:r>
          </a:p>
        </p:txBody>
      </p:sp>
    </p:spTree>
    <p:extLst>
      <p:ext uri="{BB962C8B-B14F-4D97-AF65-F5344CB8AC3E}">
        <p14:creationId xmlns:p14="http://schemas.microsoft.com/office/powerpoint/2010/main" val="243826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Что-то не так в университете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1221" y="2924945"/>
            <a:ext cx="4211452" cy="19442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Нравственные характеристики преподавательского труда «спонтанно действуют… Но в профессиональном сознании общности они не развернуты и 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 осознаны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 регулятивный механизм ее жизнедеятельности».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 В. Лазутина</a:t>
            </a:r>
            <a:endParaRPr lang="ru-RU" sz="1400" b="1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4930079"/>
            <a:ext cx="1749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Эрозия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ценностей</a:t>
            </a:r>
          </a:p>
        </p:txBody>
      </p:sp>
      <p:pic>
        <p:nvPicPr>
          <p:cNvPr id="3074" name="Picture 2" descr="Вузы картинки для презентации">
            <a:extLst>
              <a:ext uri="{FF2B5EF4-FFF2-40B4-BE49-F238E27FC236}">
                <a16:creationId xmlns:a16="http://schemas.microsoft.com/office/drawing/2014/main" id="{9B87C62B-1D6E-A19F-5346-25F7F2BF3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r="10155"/>
          <a:stretch/>
        </p:blipFill>
        <p:spPr bwMode="auto">
          <a:xfrm>
            <a:off x="601216" y="1736796"/>
            <a:ext cx="4057740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55A03-1366-CBA1-EDFE-3E7A28D9730A}"/>
              </a:ext>
            </a:extLst>
          </p:cNvPr>
          <p:cNvSpPr txBox="1"/>
          <p:nvPr/>
        </p:nvSpPr>
        <p:spPr>
          <a:xfrm>
            <a:off x="5076056" y="1988840"/>
            <a:ext cx="3312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Университет без культурной саморефлексии</a:t>
            </a:r>
          </a:p>
        </p:txBody>
      </p:sp>
    </p:spTree>
    <p:extLst>
      <p:ext uri="{BB962C8B-B14F-4D97-AF65-F5344CB8AC3E}">
        <p14:creationId xmlns:p14="http://schemas.microsoft.com/office/powerpoint/2010/main" val="213197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Что-то не так в университете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1221" y="2924945"/>
            <a:ext cx="4211452" cy="19442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Сообщество преподавателей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Уникальное по составу и роду деятельности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Общероссийское и трансграничное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Устойчивое в течение десятилетий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 защищающее себя и своих членов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4930079"/>
            <a:ext cx="1749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Эрозия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ценностей</a:t>
            </a:r>
          </a:p>
        </p:txBody>
      </p:sp>
      <p:pic>
        <p:nvPicPr>
          <p:cNvPr id="3074" name="Picture 2" descr="Вузы картинки для презентации">
            <a:extLst>
              <a:ext uri="{FF2B5EF4-FFF2-40B4-BE49-F238E27FC236}">
                <a16:creationId xmlns:a16="http://schemas.microsoft.com/office/drawing/2014/main" id="{9B87C62B-1D6E-A19F-5346-25F7F2BF3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r="10155"/>
          <a:stretch/>
        </p:blipFill>
        <p:spPr bwMode="auto">
          <a:xfrm>
            <a:off x="601216" y="1736796"/>
            <a:ext cx="4057740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55A03-1366-CBA1-EDFE-3E7A28D9730A}"/>
              </a:ext>
            </a:extLst>
          </p:cNvPr>
          <p:cNvSpPr txBox="1"/>
          <p:nvPr/>
        </p:nvSpPr>
        <p:spPr>
          <a:xfrm>
            <a:off x="5076056" y="1988840"/>
            <a:ext cx="3312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Сообщество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 самозащиты</a:t>
            </a:r>
          </a:p>
        </p:txBody>
      </p:sp>
    </p:spTree>
    <p:extLst>
      <p:ext uri="{BB962C8B-B14F-4D97-AF65-F5344CB8AC3E}">
        <p14:creationId xmlns:p14="http://schemas.microsoft.com/office/powerpoint/2010/main" val="43102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в союзе с профессией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3036" y="1736796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solidFill>
                <a:schemeClr val="tx1"/>
              </a:solidFill>
              <a:latin typeface="Cambria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Смысл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сопоставления университетской культуры с профессиональной культурой –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транслировать выпускникам ценности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для опоры на них в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практической деятельности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400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6270" y="5157192"/>
            <a:ext cx="2233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университета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AD28A3-A5D9-45F7-8A4B-9FBA9436E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" r="13980"/>
          <a:stretch/>
        </p:blipFill>
        <p:spPr>
          <a:xfrm>
            <a:off x="754422" y="1736796"/>
            <a:ext cx="381757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(Не) программируемая компетентность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376772"/>
            <a:ext cx="4392488" cy="48605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Качества современного журналиста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степени важности</a:t>
            </a:r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Ум.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Талант.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Творческие наклонности.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Профессионализм.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Профессиональная подготовка.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i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 С. Гусман</a:t>
            </a:r>
            <a:r>
              <a:rPr lang="ru-RU" sz="14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зам. генерального директора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ТАСС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cap="none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Профессиональное образование?</a:t>
            </a:r>
            <a:endParaRPr lang="ru-RU" sz="1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474EE7-AC8C-BAA6-0268-8C3761CFB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8" b="9746"/>
          <a:stretch/>
        </p:blipFill>
        <p:spPr bwMode="auto">
          <a:xfrm>
            <a:off x="824006" y="1772816"/>
            <a:ext cx="3603978" cy="44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34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Программируемая компетентность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81228" y="1376772"/>
            <a:ext cx="4083260" cy="48605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Медиаобразование есть условие как сохранения, так и развития медиакультуры.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А. В. Шариков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695241E-C203-FD5A-73A1-01C9E2211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8226" r="8417" b="17815"/>
          <a:stretch/>
        </p:blipFill>
        <p:spPr bwMode="auto">
          <a:xfrm>
            <a:off x="601216" y="1376772"/>
            <a:ext cx="4083260" cy="485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Программируемая компетентность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Два лагеря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Фундаментальное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образование доминирует над практической подготовкой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Образование состоит из кейсов и передачи трудовых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навыков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5962" y="4675400"/>
            <a:ext cx="28278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поле разногласий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D2A20A-41CC-EE35-8E1C-1DE1D6ADB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5"/>
          <a:stretch/>
        </p:blipFill>
        <p:spPr>
          <a:xfrm>
            <a:off x="903985" y="1707161"/>
            <a:ext cx="3524000" cy="2352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17B9D6-CF9A-BE65-DF80-2E22E2C3B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43214" y="3933056"/>
            <a:ext cx="1388395" cy="10141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Программируемая компетентность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Выбор модели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«Программы по всему миру разделяют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общие подходы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обучению журналистским ролям: как собирать, проверять, производить и распространять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информацию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как оценивать потребности аудитории; и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рассказывать истории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de-DE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Mensing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6072" y="4725144"/>
            <a:ext cx="33259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Прямолинейное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противопоставление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68169A-272F-EA28-4508-EC7D7FAA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92" y="1723764"/>
            <a:ext cx="35237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Программируемая компетентность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Выбор модели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«Университет должен дать широкую и глубокую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гуманитарную базу знаний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без которой журналист не может состояться как настоящий профессионал, научить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системно мыслить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привить исследовательскую культуру, уделяя при этом самое серьезное внимание задачам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личностного развития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учащихся»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 Воскресенская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1815" y="4509120"/>
            <a:ext cx="33259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Прямолинейное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противопоставление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E21B6C-E5B5-175A-1A71-0EA306190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12" y="1700808"/>
            <a:ext cx="35237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Программируемая компетентность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академической культуре</a:t>
            </a:r>
            <a:endParaRPr lang="ru-RU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обучающихся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овладение способами познавательной и исследовательской деятельности,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готовность к обучению, подготовка к занятиям и аттестации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целом –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умение учиться</a:t>
            </a:r>
            <a:endParaRPr lang="ru-RU" sz="1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2619" y="4367726"/>
            <a:ext cx="2211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Примирение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антагонистов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B8A72-16E1-077C-9C35-3BA20D77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2" y="1700808"/>
            <a:ext cx="3517431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96652"/>
            <a:ext cx="8229600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Журналистское образование: </a:t>
            </a:r>
            <a:b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иное измерение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700808"/>
            <a:ext cx="4042792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академической культуре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ru-RU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обучающихся и преподавателей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восприятие академических ценностей =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идеи университета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И. Налетова, А. Прохоров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0145" y="4378304"/>
            <a:ext cx="2211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Примирение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антагонистов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B8A72-16E1-077C-9C35-3BA20D77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2" y="1700808"/>
            <a:ext cx="3517431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5379</TotalTime>
  <Words>949</Words>
  <Application>Microsoft Office PowerPoint</Application>
  <PresentationFormat>Экран (4:3)</PresentationFormat>
  <Paragraphs>216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Cambria</vt:lpstr>
      <vt:lpstr>Courier New</vt:lpstr>
      <vt:lpstr>Times New Roman</vt:lpstr>
      <vt:lpstr>Ретро</vt:lpstr>
      <vt:lpstr>Ценности университета  в образовании профессионала медиасферы</vt:lpstr>
      <vt:lpstr>(Не) программируемая компетентность</vt:lpstr>
      <vt:lpstr>(Не) программируемая компетентность</vt:lpstr>
      <vt:lpstr>Программируемая компетентность</vt:lpstr>
      <vt:lpstr>Программируемая компетентность</vt:lpstr>
      <vt:lpstr>Программируемая компетентность</vt:lpstr>
      <vt:lpstr>Программируемая компетентность</vt:lpstr>
      <vt:lpstr>Программируемая компетентность</vt:lpstr>
      <vt:lpstr>Журналистское образование:  иное измерение</vt:lpstr>
      <vt:lpstr>Журналистское образование:  иное измерение</vt:lpstr>
      <vt:lpstr>Журналистское образование:  иное измерение</vt:lpstr>
      <vt:lpstr>Университет для профессии</vt:lpstr>
      <vt:lpstr>Университет для профессии</vt:lpstr>
      <vt:lpstr>Университет для профессии</vt:lpstr>
      <vt:lpstr>Университет для профессии</vt:lpstr>
      <vt:lpstr>Университет для профессии</vt:lpstr>
      <vt:lpstr>Университет для профессии</vt:lpstr>
      <vt:lpstr>Университет для профессии</vt:lpstr>
      <vt:lpstr>Университет для профессии</vt:lpstr>
      <vt:lpstr>Университет для профессии</vt:lpstr>
      <vt:lpstr>Что-то не так в университете</vt:lpstr>
      <vt:lpstr>Что-то не так в университете</vt:lpstr>
      <vt:lpstr>Что-то не так в университете</vt:lpstr>
      <vt:lpstr>Университет в союзе с профессией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Магистратура для преподавательской и научной карьеры</dc:title>
  <dc:creator>Сергей</dc:creator>
  <cp:lastModifiedBy>PC Huawei</cp:lastModifiedBy>
  <cp:revision>423</cp:revision>
  <dcterms:created xsi:type="dcterms:W3CDTF">2018-09-27T11:41:32Z</dcterms:created>
  <dcterms:modified xsi:type="dcterms:W3CDTF">2023-10-20T11:01:49Z</dcterms:modified>
</cp:coreProperties>
</file>