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33"/>
  </p:notesMasterIdLst>
  <p:sldIdLst>
    <p:sldId id="271" r:id="rId5"/>
    <p:sldId id="272" r:id="rId6"/>
    <p:sldId id="286" r:id="rId7"/>
    <p:sldId id="287" r:id="rId8"/>
    <p:sldId id="288" r:id="rId9"/>
    <p:sldId id="289" r:id="rId10"/>
    <p:sldId id="290" r:id="rId11"/>
    <p:sldId id="292" r:id="rId12"/>
    <p:sldId id="293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12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285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HSE Sans" panose="02000000000000000000" pitchFamily="50" charset="-52"/>
      <p:regular r:id="rId40"/>
      <p:bold r:id="rId41"/>
      <p:italic r:id="rId42"/>
    </p:embeddedFont>
  </p:embeddedFontLst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4" pos="1209" userDrawn="1">
          <p15:clr>
            <a:srgbClr val="A4A3A4"/>
          </p15:clr>
        </p15:guide>
        <p15:guide id="5" pos="2955" userDrawn="1">
          <p15:clr>
            <a:srgbClr val="A4A3A4"/>
          </p15:clr>
        </p15:guide>
        <p15:guide id="6" pos="2071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702" userDrawn="1">
          <p15:clr>
            <a:srgbClr val="A4A3A4"/>
          </p15:clr>
        </p15:guide>
        <p15:guide id="11" pos="5586" userDrawn="1">
          <p15:clr>
            <a:srgbClr val="A4A3A4"/>
          </p15:clr>
        </p15:guide>
        <p15:guide id="12" pos="7333" userDrawn="1">
          <p15:clr>
            <a:srgbClr val="A4A3A4"/>
          </p15:clr>
        </p15:guide>
        <p15:guide id="13" orient="horz" pos="3952" userDrawn="1">
          <p15:clr>
            <a:srgbClr val="A4A3A4"/>
          </p15:clr>
        </p15:guide>
        <p15:guide id="15" pos="6471" userDrawn="1">
          <p15:clr>
            <a:srgbClr val="A4A3A4"/>
          </p15:clr>
        </p15:guide>
        <p15:guide id="16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утьков Юрий Юрьевич" initials="КЮЮ" lastIdx="4" clrIdx="0">
    <p:extLst>
      <p:ext uri="{19B8F6BF-5375-455C-9EA6-DF929625EA0E}">
        <p15:presenceInfo xmlns:p15="http://schemas.microsoft.com/office/powerpoint/2012/main" userId="S::ykutkov@hse.ru::45dbd1ed-eea1-4925-9fa4-5001421b49d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D5A5A"/>
    <a:srgbClr val="11A0D7"/>
    <a:srgbClr val="FFD746"/>
    <a:srgbClr val="080808"/>
    <a:srgbClr val="029C63"/>
    <a:srgbClr val="96628C"/>
    <a:srgbClr val="E61F3D"/>
    <a:srgbClr val="0E2D69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C21501-8AC7-D24B-9BD4-4AB280FA19DE}" v="6" dt="2021-11-26T18:08:21.5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31" autoAdjust="0"/>
    <p:restoredTop sz="94656" autoAdjust="0"/>
  </p:normalViewPr>
  <p:slideViewPr>
    <p:cSldViewPr snapToGrid="0" snapToObjects="1">
      <p:cViewPr varScale="1">
        <p:scale>
          <a:sx n="148" d="100"/>
          <a:sy n="148" d="100"/>
        </p:scale>
        <p:origin x="1086" y="114"/>
      </p:cViewPr>
      <p:guideLst>
        <p:guide pos="325"/>
        <p:guide pos="1209"/>
        <p:guide pos="2955"/>
        <p:guide pos="2071"/>
        <p:guide pos="3840"/>
        <p:guide pos="4702"/>
        <p:guide pos="5586"/>
        <p:guide pos="7333"/>
        <p:guide orient="horz" pos="3952"/>
        <p:guide pos="6471"/>
        <p:guide orient="horz" pos="9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56" d="100"/>
          <a:sy n="56" d="100"/>
        </p:scale>
        <p:origin x="2988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commentAuthors" Target="commentAuthors.xml"/><Relationship Id="rId48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1BF4-8B2C-784B-9959-B59A059012C3}" type="datetimeFigureOut">
              <a:rPr lang="en-RU" smtClean="0"/>
              <a:t>11/07/2023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48903-8EB5-294E-A216-6B54B036878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3168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1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960880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BA292C80-0DA8-194A-9A66-279048FA2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859" y="962173"/>
            <a:ext cx="886499" cy="886499"/>
          </a:xfrm>
          <a:prstGeom prst="rect">
            <a:avLst/>
          </a:prstGeom>
        </p:spPr>
      </p:pic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007C52F-2E27-E24A-B9DC-AAAB052DB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967" y="2404670"/>
            <a:ext cx="8840428" cy="1978323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300" b="0" i="0" baseline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r>
              <a:rPr lang="ru-RU" sz="4400" dirty="0" err="1">
                <a:solidFill>
                  <a:srgbClr val="102D69"/>
                </a:solidFill>
                <a:latin typeface="HSE Sans" panose="02000000000000000000" pitchFamily="2" charset="0"/>
              </a:rPr>
              <a:t>Инфодемический</a:t>
            </a: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 </a:t>
            </a:r>
            <a:r>
              <a:rPr lang="ru-RU" sz="4400" dirty="0" err="1">
                <a:solidFill>
                  <a:srgbClr val="102D69"/>
                </a:solidFill>
                <a:latin typeface="HSE Sans" panose="02000000000000000000" pitchFamily="2" charset="0"/>
              </a:rPr>
              <a:t>думскроллинг</a:t>
            </a: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 и психологическое благополучие россиян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8109844-C2E7-354F-9C01-8834E4DCE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947" y="1187841"/>
            <a:ext cx="3848717" cy="43516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latin typeface="HSE Sans" panose="02000000000000000000" pitchFamily="2" charset="0"/>
              </a:defRPr>
            </a:lvl1pPr>
            <a:lvl2pPr marL="457200" indent="0" algn="l">
              <a:buNone/>
              <a:defRPr sz="1600" b="0" i="0">
                <a:latin typeface="HSE Sans" panose="02000000000000000000" pitchFamily="2" charset="0"/>
              </a:defRPr>
            </a:lvl2pPr>
            <a:lvl3pPr marL="914400" indent="0" algn="l">
              <a:buNone/>
              <a:defRPr sz="1600" b="0" i="0">
                <a:latin typeface="HSE Sans" panose="02000000000000000000" pitchFamily="2" charset="0"/>
              </a:defRPr>
            </a:lvl3pPr>
            <a:lvl4pPr marL="1371600" indent="0" algn="l">
              <a:buNone/>
              <a:defRPr sz="1600" b="0" i="0">
                <a:latin typeface="HSE Sans" panose="02000000000000000000" pitchFamily="2" charset="0"/>
              </a:defRPr>
            </a:lvl4pPr>
            <a:lvl5pPr marL="1828800" indent="0" algn="l">
              <a:buNone/>
              <a:defRPr sz="1600" b="0" i="0">
                <a:latin typeface="HSE Sans" panose="02000000000000000000" pitchFamily="2" charset="0"/>
              </a:defRPr>
            </a:lvl5pPr>
          </a:lstStyle>
          <a:p>
            <a:r>
              <a:rPr lang="ru-RU" dirty="0">
                <a:latin typeface="HSE Sans" panose="02000000000000000000" pitchFamily="2" charset="0"/>
              </a:rPr>
              <a:t>Факультет социальных наук</a:t>
            </a:r>
          </a:p>
          <a:p>
            <a:r>
              <a:rPr lang="ru-RU" dirty="0">
                <a:latin typeface="HSE Sans" panose="02000000000000000000" pitchFamily="2" charset="0"/>
              </a:rPr>
              <a:t>НИУ Высшая школа экономики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98337931-3EC2-F348-99EA-860F4FFDC18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786720" y="1173829"/>
            <a:ext cx="2217738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Москва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2023</a:t>
            </a: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EEA7A79B-D410-B44F-BF32-C3EAEFC20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7967" y="4824914"/>
            <a:ext cx="7625267" cy="652860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 err="1">
                <a:latin typeface="HSE Sans" panose="02000000000000000000" pitchFamily="2" charset="0"/>
              </a:rPr>
              <a:t>докт</a:t>
            </a:r>
            <a:r>
              <a:rPr lang="ru-RU" sz="1600" dirty="0">
                <a:latin typeface="HSE Sans" panose="02000000000000000000" pitchFamily="2" charset="0"/>
              </a:rPr>
              <a:t>. соц. наук, канд. псих. наук, доцент А.А. Максименко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 err="1">
                <a:latin typeface="HSE Sans" panose="02000000000000000000" pitchFamily="2" charset="0"/>
              </a:rPr>
              <a:t>докт</a:t>
            </a:r>
            <a:r>
              <a:rPr lang="ru-RU" sz="1600" dirty="0">
                <a:latin typeface="HSE Sans" panose="02000000000000000000" pitchFamily="2" charset="0"/>
              </a:rPr>
              <a:t>. псих. наук, профессор О.С. Дейнека</a:t>
            </a:r>
          </a:p>
        </p:txBody>
      </p:sp>
    </p:spTree>
    <p:extLst>
      <p:ext uri="{BB962C8B-B14F-4D97-AF65-F5344CB8AC3E}">
        <p14:creationId xmlns:p14="http://schemas.microsoft.com/office/powerpoint/2010/main" val="4182895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328428E-0D3D-6E4B-BAC0-3F63BAF7D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86CF47C6-D972-9E44-A717-6848F348939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412FEF63-77C0-7C4A-B9BE-4BC0EEEEB78C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C4F550E9-E979-284D-B65F-44E092DD9D0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39D099-B515-F343-BF7A-A95468DA3860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396B1F99-9711-C64F-A7C9-4F1D89E7F11D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9C21DFE9-C3B2-C54E-9275-7776355F7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5A73F99D-6D58-724E-ADB3-150D9B24F8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7E89E360-BE39-5041-BAD6-C7B708340A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9" name="Заголовок 31">
            <a:extLst>
              <a:ext uri="{FF2B5EF4-FFF2-40B4-BE49-F238E27FC236}">
                <a16:creationId xmlns:a16="http://schemas.microsoft.com/office/drawing/2014/main" id="{1C20890C-BC1C-0745-9AF3-46700BA2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Дополнительная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цветовая гамма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CA2589F7-4500-024F-8E07-D726629A5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Вышки для этих целей.</a:t>
            </a: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D2CA403A-98E7-6C42-8F44-30AB6622C802}"/>
              </a:ext>
            </a:extLst>
          </p:cNvPr>
          <p:cNvSpPr/>
          <p:nvPr userDrawn="1"/>
        </p:nvSpPr>
        <p:spPr>
          <a:xfrm>
            <a:off x="5392982" y="1447790"/>
            <a:ext cx="830997" cy="830997"/>
          </a:xfrm>
          <a:prstGeom prst="ellipse">
            <a:avLst/>
          </a:prstGeom>
          <a:solidFill>
            <a:srgbClr val="0E2D6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42ABAA5D-E7AB-6E48-9D43-A48178C9BDD4}"/>
              </a:ext>
            </a:extLst>
          </p:cNvPr>
          <p:cNvSpPr/>
          <p:nvPr userDrawn="1"/>
        </p:nvSpPr>
        <p:spPr>
          <a:xfrm>
            <a:off x="6742925" y="1447790"/>
            <a:ext cx="830997" cy="830997"/>
          </a:xfrm>
          <a:prstGeom prst="ellipse">
            <a:avLst/>
          </a:prstGeom>
          <a:solidFill>
            <a:srgbClr val="234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9F185A-8F67-9C42-A7C5-87E483F4FC19}"/>
              </a:ext>
            </a:extLst>
          </p:cNvPr>
          <p:cNvSpPr/>
          <p:nvPr userDrawn="1"/>
        </p:nvSpPr>
        <p:spPr>
          <a:xfrm>
            <a:off x="8092868" y="1447790"/>
            <a:ext cx="830997" cy="830997"/>
          </a:xfrm>
          <a:prstGeom prst="ellipse">
            <a:avLst/>
          </a:prstGeom>
          <a:solidFill>
            <a:srgbClr val="11A0D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9AE0F6-4E37-6C4D-AF45-824EEE489A15}"/>
              </a:ext>
            </a:extLst>
          </p:cNvPr>
          <p:cNvSpPr/>
          <p:nvPr userDrawn="1"/>
        </p:nvSpPr>
        <p:spPr>
          <a:xfrm>
            <a:off x="9442811" y="1447790"/>
            <a:ext cx="830997" cy="830997"/>
          </a:xfrm>
          <a:prstGeom prst="ellipse">
            <a:avLst/>
          </a:prstGeom>
          <a:solidFill>
            <a:srgbClr val="029C6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5" name="Oval 26">
            <a:extLst>
              <a:ext uri="{FF2B5EF4-FFF2-40B4-BE49-F238E27FC236}">
                <a16:creationId xmlns:a16="http://schemas.microsoft.com/office/drawing/2014/main" id="{330C0EA4-7FD1-CE4D-AC95-8C484C5AC790}"/>
              </a:ext>
            </a:extLst>
          </p:cNvPr>
          <p:cNvSpPr/>
          <p:nvPr userDrawn="1"/>
        </p:nvSpPr>
        <p:spPr>
          <a:xfrm>
            <a:off x="10792754" y="1447790"/>
            <a:ext cx="830997" cy="830997"/>
          </a:xfrm>
          <a:prstGeom prst="ellipse">
            <a:avLst/>
          </a:prstGeom>
          <a:solidFill>
            <a:srgbClr val="EB681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6" name="Oval 29">
            <a:extLst>
              <a:ext uri="{FF2B5EF4-FFF2-40B4-BE49-F238E27FC236}">
                <a16:creationId xmlns:a16="http://schemas.microsoft.com/office/drawing/2014/main" id="{4C53CF3D-7EFB-DF4F-8EA6-5644574E9AFB}"/>
              </a:ext>
            </a:extLst>
          </p:cNvPr>
          <p:cNvSpPr/>
          <p:nvPr userDrawn="1"/>
        </p:nvSpPr>
        <p:spPr>
          <a:xfrm>
            <a:off x="5392982" y="2708699"/>
            <a:ext cx="830997" cy="830997"/>
          </a:xfrm>
          <a:prstGeom prst="ellipse">
            <a:avLst/>
          </a:prstGeom>
          <a:solidFill>
            <a:srgbClr val="7D4EB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7" name="Oval 33">
            <a:extLst>
              <a:ext uri="{FF2B5EF4-FFF2-40B4-BE49-F238E27FC236}">
                <a16:creationId xmlns:a16="http://schemas.microsoft.com/office/drawing/2014/main" id="{B42CE88A-E9A3-2A4E-BD50-EB37311F39EC}"/>
              </a:ext>
            </a:extLst>
          </p:cNvPr>
          <p:cNvSpPr/>
          <p:nvPr userDrawn="1"/>
        </p:nvSpPr>
        <p:spPr>
          <a:xfrm>
            <a:off x="6742925" y="2708699"/>
            <a:ext cx="830997" cy="830997"/>
          </a:xfrm>
          <a:prstGeom prst="ellipse">
            <a:avLst/>
          </a:prstGeom>
          <a:solidFill>
            <a:srgbClr val="E61F3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8" name="Oval 34">
            <a:extLst>
              <a:ext uri="{FF2B5EF4-FFF2-40B4-BE49-F238E27FC236}">
                <a16:creationId xmlns:a16="http://schemas.microsoft.com/office/drawing/2014/main" id="{B699EFDF-DB9D-3C4F-9D1F-461508017BDA}"/>
              </a:ext>
            </a:extLst>
          </p:cNvPr>
          <p:cNvSpPr/>
          <p:nvPr userDrawn="1"/>
        </p:nvSpPr>
        <p:spPr>
          <a:xfrm>
            <a:off x="8092868" y="2708699"/>
            <a:ext cx="830997" cy="830997"/>
          </a:xfrm>
          <a:prstGeom prst="ellipse">
            <a:avLst/>
          </a:prstGeom>
          <a:solidFill>
            <a:srgbClr val="FBBA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9" name="Oval 35">
            <a:extLst>
              <a:ext uri="{FF2B5EF4-FFF2-40B4-BE49-F238E27FC236}">
                <a16:creationId xmlns:a16="http://schemas.microsoft.com/office/drawing/2014/main" id="{5DF3131C-EEA1-5446-B567-C9DA0A2A1AFF}"/>
              </a:ext>
            </a:extLst>
          </p:cNvPr>
          <p:cNvSpPr/>
          <p:nvPr userDrawn="1"/>
        </p:nvSpPr>
        <p:spPr>
          <a:xfrm>
            <a:off x="9442811" y="2708699"/>
            <a:ext cx="830997" cy="830997"/>
          </a:xfrm>
          <a:prstGeom prst="ellipse">
            <a:avLst/>
          </a:prstGeom>
          <a:solidFill>
            <a:srgbClr val="7DA0D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0" name="Oval 36">
            <a:extLst>
              <a:ext uri="{FF2B5EF4-FFF2-40B4-BE49-F238E27FC236}">
                <a16:creationId xmlns:a16="http://schemas.microsoft.com/office/drawing/2014/main" id="{6D03B317-B61D-2945-8C0A-A6EBD87ACD07}"/>
              </a:ext>
            </a:extLst>
          </p:cNvPr>
          <p:cNvSpPr/>
          <p:nvPr userDrawn="1"/>
        </p:nvSpPr>
        <p:spPr>
          <a:xfrm>
            <a:off x="10792754" y="2708699"/>
            <a:ext cx="830997" cy="830997"/>
          </a:xfrm>
          <a:prstGeom prst="ellipse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1" name="Oval 37">
            <a:extLst>
              <a:ext uri="{FF2B5EF4-FFF2-40B4-BE49-F238E27FC236}">
                <a16:creationId xmlns:a16="http://schemas.microsoft.com/office/drawing/2014/main" id="{9C0266F1-C0B7-624A-A873-5F2C8801E766}"/>
              </a:ext>
            </a:extLst>
          </p:cNvPr>
          <p:cNvSpPr/>
          <p:nvPr userDrawn="1"/>
        </p:nvSpPr>
        <p:spPr>
          <a:xfrm>
            <a:off x="5392982" y="3969609"/>
            <a:ext cx="830997" cy="830997"/>
          </a:xfrm>
          <a:prstGeom prst="ellipse">
            <a:avLst/>
          </a:prstGeom>
          <a:solidFill>
            <a:srgbClr val="EB8C3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2" name="Oval 38">
            <a:extLst>
              <a:ext uri="{FF2B5EF4-FFF2-40B4-BE49-F238E27FC236}">
                <a16:creationId xmlns:a16="http://schemas.microsoft.com/office/drawing/2014/main" id="{30C0C10E-388C-9843-8270-19D471BD3756}"/>
              </a:ext>
            </a:extLst>
          </p:cNvPr>
          <p:cNvSpPr/>
          <p:nvPr userDrawn="1"/>
        </p:nvSpPr>
        <p:spPr>
          <a:xfrm>
            <a:off x="6742925" y="3969609"/>
            <a:ext cx="830997" cy="830997"/>
          </a:xfrm>
          <a:prstGeom prst="ellipse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3" name="Oval 39">
            <a:extLst>
              <a:ext uri="{FF2B5EF4-FFF2-40B4-BE49-F238E27FC236}">
                <a16:creationId xmlns:a16="http://schemas.microsoft.com/office/drawing/2014/main" id="{87047EA3-79D2-8644-A568-E64AA1D7D370}"/>
              </a:ext>
            </a:extLst>
          </p:cNvPr>
          <p:cNvSpPr/>
          <p:nvPr userDrawn="1"/>
        </p:nvSpPr>
        <p:spPr>
          <a:xfrm>
            <a:off x="8092868" y="3969609"/>
            <a:ext cx="830997" cy="830997"/>
          </a:xfrm>
          <a:prstGeom prst="ellipse">
            <a:avLst/>
          </a:prstGeom>
          <a:solidFill>
            <a:srgbClr val="CD5A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4" name="Oval 40">
            <a:extLst>
              <a:ext uri="{FF2B5EF4-FFF2-40B4-BE49-F238E27FC236}">
                <a16:creationId xmlns:a16="http://schemas.microsoft.com/office/drawing/2014/main" id="{7F5D1C6B-4E6B-0346-A5DC-C511DB14EFD6}"/>
              </a:ext>
            </a:extLst>
          </p:cNvPr>
          <p:cNvSpPr/>
          <p:nvPr userDrawn="1"/>
        </p:nvSpPr>
        <p:spPr>
          <a:xfrm>
            <a:off x="9442811" y="3969609"/>
            <a:ext cx="830997" cy="830997"/>
          </a:xfrm>
          <a:prstGeom prst="ellipse">
            <a:avLst/>
          </a:prstGeom>
          <a:solidFill>
            <a:srgbClr val="FFD74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5" name="Oval 41">
            <a:extLst>
              <a:ext uri="{FF2B5EF4-FFF2-40B4-BE49-F238E27FC236}">
                <a16:creationId xmlns:a16="http://schemas.microsoft.com/office/drawing/2014/main" id="{EB421DBA-35DE-2C4F-A89E-27F0998EF4E8}"/>
              </a:ext>
            </a:extLst>
          </p:cNvPr>
          <p:cNvSpPr/>
          <p:nvPr userDrawn="1"/>
        </p:nvSpPr>
        <p:spPr>
          <a:xfrm>
            <a:off x="10792754" y="3969609"/>
            <a:ext cx="830997" cy="830997"/>
          </a:xfrm>
          <a:prstGeom prst="ellipse">
            <a:avLst/>
          </a:prstGeom>
          <a:solidFill>
            <a:srgbClr val="CDDDF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id="{081BD842-A9A1-5B44-81ED-A97BA390032B}"/>
              </a:ext>
            </a:extLst>
          </p:cNvPr>
          <p:cNvSpPr/>
          <p:nvPr userDrawn="1"/>
        </p:nvSpPr>
        <p:spPr>
          <a:xfrm>
            <a:off x="5392982" y="5249769"/>
            <a:ext cx="830997" cy="830997"/>
          </a:xfrm>
          <a:prstGeom prst="ellipse">
            <a:avLst/>
          </a:prstGeom>
          <a:solidFill>
            <a:srgbClr val="D7EBB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7" name="Oval 43">
            <a:extLst>
              <a:ext uri="{FF2B5EF4-FFF2-40B4-BE49-F238E27FC236}">
                <a16:creationId xmlns:a16="http://schemas.microsoft.com/office/drawing/2014/main" id="{036EE7D2-A33A-434C-B272-C82E2CDD4D4D}"/>
              </a:ext>
            </a:extLst>
          </p:cNvPr>
          <p:cNvSpPr/>
          <p:nvPr userDrawn="1"/>
        </p:nvSpPr>
        <p:spPr>
          <a:xfrm>
            <a:off x="6742925" y="5249769"/>
            <a:ext cx="830997" cy="830997"/>
          </a:xfrm>
          <a:prstGeom prst="ellipse">
            <a:avLst/>
          </a:prstGeom>
          <a:solidFill>
            <a:srgbClr val="FFDC9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8" name="Oval 44">
            <a:extLst>
              <a:ext uri="{FF2B5EF4-FFF2-40B4-BE49-F238E27FC236}">
                <a16:creationId xmlns:a16="http://schemas.microsoft.com/office/drawing/2014/main" id="{7DD65DA4-F076-C242-813E-8C17DCABCCFB}"/>
              </a:ext>
            </a:extLst>
          </p:cNvPr>
          <p:cNvSpPr/>
          <p:nvPr userDrawn="1"/>
        </p:nvSpPr>
        <p:spPr>
          <a:xfrm>
            <a:off x="8092868" y="5249769"/>
            <a:ext cx="830997" cy="830997"/>
          </a:xfrm>
          <a:prstGeom prst="ellipse">
            <a:avLst/>
          </a:prstGeom>
          <a:solidFill>
            <a:srgbClr val="D7C3F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9" name="Oval 45">
            <a:extLst>
              <a:ext uri="{FF2B5EF4-FFF2-40B4-BE49-F238E27FC236}">
                <a16:creationId xmlns:a16="http://schemas.microsoft.com/office/drawing/2014/main" id="{8A44D99D-BF66-2848-B460-F59D8ECF5690}"/>
              </a:ext>
            </a:extLst>
          </p:cNvPr>
          <p:cNvSpPr/>
          <p:nvPr userDrawn="1"/>
        </p:nvSpPr>
        <p:spPr>
          <a:xfrm>
            <a:off x="9442811" y="5249769"/>
            <a:ext cx="830997" cy="830997"/>
          </a:xfrm>
          <a:prstGeom prst="ellipse">
            <a:avLst/>
          </a:prstGeom>
          <a:solidFill>
            <a:srgbClr val="F6C3C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40" name="Oval 46">
            <a:extLst>
              <a:ext uri="{FF2B5EF4-FFF2-40B4-BE49-F238E27FC236}">
                <a16:creationId xmlns:a16="http://schemas.microsoft.com/office/drawing/2014/main" id="{9B130CEB-3D74-B647-BA6B-32F7D70FD354}"/>
              </a:ext>
            </a:extLst>
          </p:cNvPr>
          <p:cNvSpPr/>
          <p:nvPr userDrawn="1"/>
        </p:nvSpPr>
        <p:spPr>
          <a:xfrm>
            <a:off x="10792754" y="5249769"/>
            <a:ext cx="830997" cy="830997"/>
          </a:xfrm>
          <a:prstGeom prst="ellipse">
            <a:avLst/>
          </a:prstGeom>
          <a:solidFill>
            <a:srgbClr val="FFF07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67054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A7FA04E4-3213-8F41-B068-4DC281441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938052A0-3DF0-DC47-B7E0-C20EF981C230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8C6147F0-3CA1-264C-B2B2-F88597196943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2CDF50E-4D58-AF4A-ABFD-140AF88B3681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2171D1-2A5B-7A4A-9760-17CCE51B980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3C71A0C3-CD3E-0748-98E5-6B2507CAB296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9856D01B-EC9A-6047-B7FB-D47084AB3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83E23342-AC91-354A-9A28-A14FF7BAD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BB1CCE68-8F57-1A41-BC43-633D2EFC80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0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234703-C735-5D41-99C2-019C7EBECC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2F59B5-E815-AE43-BAE2-FA594BB42C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10809" y="2643809"/>
            <a:ext cx="1570383" cy="157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6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4A1436AC-5F96-2A4F-BFC7-B3442083EB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68E8C250-D449-A743-8975-B5BFB04D9744}"/>
              </a:ext>
            </a:extLst>
          </p:cNvPr>
          <p:cNvCxnSpPr>
            <a:cxnSpLocks/>
          </p:cNvCxnSpPr>
          <p:nvPr userDrawn="1"/>
        </p:nvCxnSpPr>
        <p:spPr>
          <a:xfrm>
            <a:off x="4383428" y="464363"/>
            <a:ext cx="0" cy="448276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5">
            <a:extLst>
              <a:ext uri="{FF2B5EF4-FFF2-40B4-BE49-F238E27FC236}">
                <a16:creationId xmlns:a16="http://schemas.microsoft.com/office/drawing/2014/main" id="{DD1C71CA-B883-AF42-959D-BCA5690AAA4B}"/>
              </a:ext>
            </a:extLst>
          </p:cNvPr>
          <p:cNvCxnSpPr>
            <a:cxnSpLocks/>
          </p:cNvCxnSpPr>
          <p:nvPr userDrawn="1"/>
        </p:nvCxnSpPr>
        <p:spPr>
          <a:xfrm>
            <a:off x="10775843" y="464363"/>
            <a:ext cx="0" cy="448276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4D3A12E-0E10-C441-81D2-C3C1EB6A0537}"/>
              </a:ext>
            </a:extLst>
          </p:cNvPr>
          <p:cNvSpPr txBox="1"/>
          <p:nvPr userDrawn="1"/>
        </p:nvSpPr>
        <p:spPr>
          <a:xfrm>
            <a:off x="10932715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9" name="Straight Connector 59">
            <a:extLst>
              <a:ext uri="{FF2B5EF4-FFF2-40B4-BE49-F238E27FC236}">
                <a16:creationId xmlns:a16="http://schemas.microsoft.com/office/drawing/2014/main" id="{3447008E-4F3B-FC4E-B96D-3927FAE1ED1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448276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61115A7A-23E5-E442-9551-F72F1CDA57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4653" y="1447790"/>
            <a:ext cx="4325167" cy="4325107"/>
          </a:xfrm>
          <a:solidFill>
            <a:srgbClr val="D9D9D9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latin typeface="HSE Sans" panose="02000000000000000000" pitchFamily="2" charset="0"/>
              </a:rPr>
              <a:t>Чтобы слайд не выглядел пустым, сюда можно поставить иллюстрацию или фотографию</a:t>
            </a:r>
            <a:endParaRPr lang="en-RU" sz="2800">
              <a:solidFill>
                <a:schemeClr val="tx1"/>
              </a:solidFill>
              <a:latin typeface="HSE Sans" panose="02000000000000000000" pitchFamily="2" charset="0"/>
            </a:endParaRPr>
          </a:p>
        </p:txBody>
      </p:sp>
      <p:sp>
        <p:nvSpPr>
          <p:cNvPr id="32" name="Заголовок 31">
            <a:extLst>
              <a:ext uri="{FF2B5EF4-FFF2-40B4-BE49-F238E27FC236}">
                <a16:creationId xmlns:a16="http://schemas.microsoft.com/office/drawing/2014/main" id="{9ED7AA97-D972-DF4F-B662-A65F2A544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8" y="1447790"/>
            <a:ext cx="524556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69E35E54-2B19-7441-876F-1C6A84F4F1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5245561" cy="3393234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</p:spTree>
    <p:extLst>
      <p:ext uri="{BB962C8B-B14F-4D97-AF65-F5344CB8AC3E}">
        <p14:creationId xmlns:p14="http://schemas.microsoft.com/office/powerpoint/2010/main" val="1341287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FDC66DB8-29BC-5940-A721-40F100214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DE27C859-478F-3648-8A9D-2C85DBDCAC0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58EA1144-CFD8-1D47-B430-7014F576043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96EDC73C-5A3C-014E-8E52-04CAFCA9B20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E88681-53A8-3B45-B80A-372EDFB53883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EDA7D8BF-DF37-704F-B77F-7E40752ACE25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5026DBD8-54A3-1446-9D3B-BA2B38460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E8AA3569-5054-7D47-AB14-BCFB0440D0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Заголовок 31">
            <a:extLst>
              <a:ext uri="{FF2B5EF4-FFF2-40B4-BE49-F238E27FC236}">
                <a16:creationId xmlns:a16="http://schemas.microsoft.com/office/drawing/2014/main" id="{76942483-EB13-0A4B-8060-DB65024C2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66FAD63B-F743-0F47-BBE3-D77317667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11057971" cy="3745092"/>
          </a:xfrm>
        </p:spPr>
        <p:txBody>
          <a:bodyPr lIns="0" tIns="0" rIns="0" numCol="3" spcCol="25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300" dirty="0">
                <a:latin typeface="HSE Sans" panose="02000000000000000000" pitchFamily="2" charset="0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:a16="http://schemas.microsoft.com/office/drawing/2014/main" id="{8A048480-30C9-044E-8C2E-0F67398FE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8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0E78CA68-7A0C-CF41-9AC6-A547FB9EC3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45DC512A-A23B-B24D-A1F6-6793976867CF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21F91649-DF0F-5F45-A43B-2CED9ACDD04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3137B760-1A50-1845-B7F2-1EF31C71C72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ECCF8F-5855-7943-B503-5573887A534D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FB81B23D-CDD8-E64C-9887-3540F7EE1C4B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C2D710AE-3CBE-5940-A7EB-F96132E65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FCC5A33D-0A3C-F140-B745-367744A5F3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5163BE0A-A745-414A-AF21-D968BD69D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B3D47CF6-5FC1-2346-8894-A7CC39063D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CD14B8F3-89C2-9F45-809E-D1EAF85AC5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9892" y="2379663"/>
            <a:ext cx="5383968" cy="3451794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srgbClr val="102D69"/>
                </a:solidFill>
                <a:latin typeface="HSE Sans" panose="02000000000000000000" pitchFamily="2" charset="0"/>
              </a:rPr>
              <a:t>Небольшую фразу, с важной информацией, можно выделить, набрав ее более крупным кеглем, чем обычный  текст. Делать это часто не рекомендуется.</a:t>
            </a:r>
          </a:p>
          <a:p>
            <a:pPr lvl="0"/>
            <a:endParaRPr lang="ru-RU" dirty="0"/>
          </a:p>
        </p:txBody>
      </p:sp>
      <p:sp>
        <p:nvSpPr>
          <p:cNvPr id="24" name="Текст 39">
            <a:extLst>
              <a:ext uri="{FF2B5EF4-FFF2-40B4-BE49-F238E27FC236}">
                <a16:creationId xmlns:a16="http://schemas.microsoft.com/office/drawing/2014/main" id="{3BE4279A-8109-B244-B721-18F10C696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5" name="Заголовок 31">
            <a:extLst>
              <a:ext uri="{FF2B5EF4-FFF2-40B4-BE49-F238E27FC236}">
                <a16:creationId xmlns:a16="http://schemas.microsoft.com/office/drawing/2014/main" id="{B32DC3D4-97A5-3E4F-A29B-422D5E312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9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E89D752-CAC6-0943-9A3D-4C52DBF50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64D89E64-93BB-044D-B3D4-8F2679C5CA4C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D0C3B169-866D-C645-AF76-00F8C2A97E9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FDDF48AB-D8AE-0E42-A544-8EA5B8744778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DF89EC-1E7C-3B40-85F4-6D19A7D29AC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019D6862-BD52-734D-9E19-38C147CA2D2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A9BD5ADD-B3F2-C342-82F7-83683F040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4F15CBC0-FC8B-744E-95A7-C9863CDC3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BC3B54AA-A0BD-E646-B3B7-C0E724D26D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B3F16318-C9C3-B948-A508-4BC53D0B7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8" name="Текст 35">
            <a:extLst>
              <a:ext uri="{FF2B5EF4-FFF2-40B4-BE49-F238E27FC236}">
                <a16:creationId xmlns:a16="http://schemas.microsoft.com/office/drawing/2014/main" id="{23B3E5FB-BBCE-4149-AD9A-8CAB06CC9F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  <p:sp>
        <p:nvSpPr>
          <p:cNvPr id="19" name="Текст 35">
            <a:extLst>
              <a:ext uri="{FF2B5EF4-FFF2-40B4-BE49-F238E27FC236}">
                <a16:creationId xmlns:a16="http://schemas.microsoft.com/office/drawing/2014/main" id="{658542D3-7E45-6E46-8039-27C4C43DD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57965DCA-4776-7546-97FD-A69317A34CF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1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11D7C3EB-CCEB-E142-9753-8B2D75A0A8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527C9F89-51CC-D243-9351-73AB081DB944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F09EE119-6C80-E846-95F9-BB3907664128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C0A681B-44BF-6A46-98D8-483EF13B9114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5A5D7C-EB12-9D4D-A99A-4B26C81B738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D4C3D74D-BE91-9547-ADCA-ACCE93C1878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3E0AB43B-5E98-6042-A282-C61E0C5A37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7388A8DF-D130-5445-A3F8-F96E1202B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02CBC466-1703-7541-94E4-AC76F4E6D9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5812BF3C-1D24-3640-84D2-BFFCA525AE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BCBBDD44-9DC9-F74E-979F-120A7BBD4EE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7C68DF7B-E804-E44B-83DF-5DC36AF76F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8" y="1447064"/>
            <a:ext cx="4322762" cy="70320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графика. Обратите внимание, что название графика набирается меньшим кеглем, чем заголовок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 (16pt)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8" name="Текст 35">
            <a:extLst>
              <a:ext uri="{FF2B5EF4-FFF2-40B4-BE49-F238E27FC236}">
                <a16:creationId xmlns:a16="http://schemas.microsoft.com/office/drawing/2014/main" id="{89E931D8-2901-A54D-86EA-096E47B818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8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E9A64721-E55E-8749-B29E-51DD89559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7" name="Straight Connector 19">
            <a:extLst>
              <a:ext uri="{FF2B5EF4-FFF2-40B4-BE49-F238E27FC236}">
                <a16:creationId xmlns:a16="http://schemas.microsoft.com/office/drawing/2014/main" id="{B0C162B7-B84F-874A-960E-31F512518C6E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1">
            <a:extLst>
              <a:ext uri="{FF2B5EF4-FFF2-40B4-BE49-F238E27FC236}">
                <a16:creationId xmlns:a16="http://schemas.microsoft.com/office/drawing/2014/main" id="{1CB321BB-9FE3-294F-85D8-AA7DC75CA4AF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0A610A45-8712-8A45-AFB3-931CF468EC3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460EF6-ECAD-8941-8132-1B3E005D606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1" name="Straight Connector 59">
            <a:extLst>
              <a:ext uri="{FF2B5EF4-FFF2-40B4-BE49-F238E27FC236}">
                <a16:creationId xmlns:a16="http://schemas.microsoft.com/office/drawing/2014/main" id="{41AE56A2-5FAA-FD44-AE1A-338E1E304184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37">
            <a:extLst>
              <a:ext uri="{FF2B5EF4-FFF2-40B4-BE49-F238E27FC236}">
                <a16:creationId xmlns:a16="http://schemas.microsoft.com/office/drawing/2014/main" id="{D9986185-6D5E-FD48-A5CA-AF2D5B58A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3" name="Текст 39">
            <a:extLst>
              <a:ext uri="{FF2B5EF4-FFF2-40B4-BE49-F238E27FC236}">
                <a16:creationId xmlns:a16="http://schemas.microsoft.com/office/drawing/2014/main" id="{5DBFD327-E3A8-944A-AABF-7D813AD0F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D206FCE0-05C3-2C45-A7D6-1FC287C01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3B28B62E-5EE9-834C-9BB6-BD66079B8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4" name="Текст 35">
            <a:extLst>
              <a:ext uri="{FF2B5EF4-FFF2-40B4-BE49-F238E27FC236}">
                <a16:creationId xmlns:a16="http://schemas.microsoft.com/office/drawing/2014/main" id="{621215DE-C1FD-2B4C-B236-AF679CF906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076" y="4103994"/>
            <a:ext cx="2758143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5" name="Текст 35">
            <a:extLst>
              <a:ext uri="{FF2B5EF4-FFF2-40B4-BE49-F238E27FC236}">
                <a16:creationId xmlns:a16="http://schemas.microsoft.com/office/drawing/2014/main" id="{8BC2F90D-0CE0-574C-A7C1-EAA3E6F1A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007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6" name="Текст 35">
            <a:extLst>
              <a:ext uri="{FF2B5EF4-FFF2-40B4-BE49-F238E27FC236}">
                <a16:creationId xmlns:a16="http://schemas.microsoft.com/office/drawing/2014/main" id="{239E188B-2696-8A48-9F8A-36223EEF6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8938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379BF4C6-F899-294C-B88E-8363AFBEE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076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152</a:t>
            </a:r>
            <a:endParaRPr lang="ru-RU" dirty="0"/>
          </a:p>
        </p:txBody>
      </p:sp>
      <p:sp>
        <p:nvSpPr>
          <p:cNvPr id="29" name="Текст 27">
            <a:extLst>
              <a:ext uri="{FF2B5EF4-FFF2-40B4-BE49-F238E27FC236}">
                <a16:creationId xmlns:a16="http://schemas.microsoft.com/office/drawing/2014/main" id="{DE7F352B-F6D9-B545-A835-443A55956E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7007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95</a:t>
            </a:r>
            <a:endParaRPr lang="ru-RU" dirty="0"/>
          </a:p>
        </p:txBody>
      </p:sp>
      <p:sp>
        <p:nvSpPr>
          <p:cNvPr id="30" name="Текст 27">
            <a:extLst>
              <a:ext uri="{FF2B5EF4-FFF2-40B4-BE49-F238E27FC236}">
                <a16:creationId xmlns:a16="http://schemas.microsoft.com/office/drawing/2014/main" id="{D1D5AF9F-C1B0-7842-8789-1DB8963D9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18938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284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05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5425806-16DD-844E-927C-26E7143A9E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id="{479746FF-3282-DF46-9D7C-D80431604A55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51B44297-B0E7-D74D-B291-D39A0D468B42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5">
            <a:extLst>
              <a:ext uri="{FF2B5EF4-FFF2-40B4-BE49-F238E27FC236}">
                <a16:creationId xmlns:a16="http://schemas.microsoft.com/office/drawing/2014/main" id="{0EA4A057-F0CB-E04F-B472-4A1ABFB64C66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4502F5-56EE-354B-A3B1-E79F8B00517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0" name="Straight Connector 59">
            <a:extLst>
              <a:ext uri="{FF2B5EF4-FFF2-40B4-BE49-F238E27FC236}">
                <a16:creationId xmlns:a16="http://schemas.microsoft.com/office/drawing/2014/main" id="{A80E0956-5C10-CC40-A426-CBD2E0C4158E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37">
            <a:extLst>
              <a:ext uri="{FF2B5EF4-FFF2-40B4-BE49-F238E27FC236}">
                <a16:creationId xmlns:a16="http://schemas.microsoft.com/office/drawing/2014/main" id="{6EC59AAD-5962-8D49-BF4D-7DA5D5730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2" name="Текст 39">
            <a:extLst>
              <a:ext uri="{FF2B5EF4-FFF2-40B4-BE49-F238E27FC236}">
                <a16:creationId xmlns:a16="http://schemas.microsoft.com/office/drawing/2014/main" id="{49041ACC-EEF4-D34B-A7DE-87B1AF2ED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BF93B2CC-81A4-0943-AF6C-C86576792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51340CB4-0355-3640-A212-F684523CDC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5"/>
            <a:ext cx="11058065" cy="30777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8C6F2EA4-CEDC-324C-9C06-8713118041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19" name="Таблица 18">
            <a:extLst>
              <a:ext uri="{FF2B5EF4-FFF2-40B4-BE49-F238E27FC236}">
                <a16:creationId xmlns:a16="http://schemas.microsoft.com/office/drawing/2014/main" id="{7B291085-A9B9-D842-B1A7-96258FAF012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1984076"/>
            <a:ext cx="11058527" cy="35195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6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259ABC72-D738-1143-BF2A-D85AE9A4F7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237A1E42-2FC3-8841-8C41-992C5BC2368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47503EA0-3883-E24D-9EB8-7B617518292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E0144DF2-9891-324D-B34E-AFA025FBCBF9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3F65D6-1072-F140-B6A5-758D7B595A9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5F1F09D4-22FA-7B4B-9488-F8FDDCC2D44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44D0326E-FD7A-3541-A998-62A1C30E27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279CCCA0-F959-5245-8321-106D3C5E8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8B839C6B-8494-8841-9714-4C8F710F84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4D940599-2B77-CE47-91E6-CDB51ADE1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4"/>
            <a:ext cx="7617877" cy="5370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A7333712-9DED-4F4B-B209-2F13075ED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20" name="Таблица 18">
            <a:extLst>
              <a:ext uri="{FF2B5EF4-FFF2-40B4-BE49-F238E27FC236}">
                <a16:creationId xmlns:a16="http://schemas.microsoft.com/office/drawing/2014/main" id="{DD467C42-8209-B740-8419-DBB6A6F7D5EE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2208362"/>
            <a:ext cx="7617895" cy="329529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35">
            <a:extLst>
              <a:ext uri="{FF2B5EF4-FFF2-40B4-BE49-F238E27FC236}">
                <a16:creationId xmlns:a16="http://schemas.microsoft.com/office/drawing/2014/main" id="{B4309850-76EA-224C-A9E2-B6BBDBF99D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6807" y="2208363"/>
            <a:ext cx="2930666" cy="2570672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3DFB-8595-A44B-9F09-A50FA310E559}" type="datetimeFigureOut">
              <a:rPr lang="en-RU" smtClean="0"/>
              <a:t>11/07/2023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5785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4" r:id="rId7"/>
    <p:sldLayoutId id="2147483655" r:id="rId8"/>
    <p:sldLayoutId id="2147483656" r:id="rId9"/>
    <p:sldLayoutId id="2147483658" r:id="rId10"/>
    <p:sldLayoutId id="2147483657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967" y="2723882"/>
            <a:ext cx="9732332" cy="1659111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latin typeface="HSE Sans" panose="02000000000000000000" pitchFamily="50" charset="-52"/>
              </a:rPr>
              <a:t>ИНФОДЕМИЧЕСКИЙ ДУМСКРОЛЛИНГ</a:t>
            </a:r>
            <a:br>
              <a:rPr lang="ru-RU" sz="3200" b="1" dirty="0">
                <a:latin typeface="HSE Sans" panose="02000000000000000000" pitchFamily="50" charset="-52"/>
              </a:rPr>
            </a:br>
            <a:r>
              <a:rPr lang="ru-RU" sz="3200" b="1" dirty="0">
                <a:latin typeface="HSE Sans" panose="02000000000000000000" pitchFamily="50" charset="-52"/>
              </a:rPr>
              <a:t>И ПСИХОЛОГИЧЕСКОЕ БЛАГОПОЛУЧИЕ </a:t>
            </a:r>
            <a:br>
              <a:rPr lang="ru-RU" sz="3200" b="1" dirty="0">
                <a:latin typeface="HSE Sans" panose="02000000000000000000" pitchFamily="50" charset="-52"/>
              </a:rPr>
            </a:br>
            <a:r>
              <a:rPr lang="ru-RU" sz="3200" b="1" dirty="0">
                <a:latin typeface="HSE Sans" panose="02000000000000000000" pitchFamily="50" charset="-52"/>
              </a:rPr>
              <a:t>РОССИЯН</a:t>
            </a:r>
            <a:br>
              <a:rPr lang="ru-RU" sz="3200" b="1" dirty="0">
                <a:latin typeface="HSE Sans" panose="02000000000000000000" pitchFamily="50" charset="-52"/>
              </a:rPr>
            </a:br>
            <a:endParaRPr lang="ru-RU" sz="3200" b="1" dirty="0">
              <a:latin typeface="HSE Sans" panose="02000000000000000000" pitchFamily="50" charset="-52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5EA7E-BEC4-B745-B2A8-D4E4AFC614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Факультет социальных наук</a:t>
            </a:r>
          </a:p>
          <a:p>
            <a:r>
              <a:rPr lang="ru-RU" dirty="0"/>
              <a:t>НИУ Высшая школа экономики</a:t>
            </a:r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9607638" y="1173829"/>
            <a:ext cx="1396819" cy="463186"/>
          </a:xfrm>
        </p:spPr>
        <p:txBody>
          <a:bodyPr/>
          <a:lstStyle/>
          <a:p>
            <a:r>
              <a:rPr lang="ru-RU" sz="1200" dirty="0"/>
              <a:t>Москва, 2023</a:t>
            </a:r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4AFB2BF-A7AB-5648-ADCD-2A7F1BD358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err="1"/>
              <a:t>докт</a:t>
            </a:r>
            <a:r>
              <a:rPr lang="ru-RU" dirty="0"/>
              <a:t>. соц. наук, канд. псих. наук, доцент А.А. Максименко</a:t>
            </a:r>
          </a:p>
          <a:p>
            <a:r>
              <a:rPr lang="ru-RU" dirty="0" err="1"/>
              <a:t>докт</a:t>
            </a:r>
            <a:r>
              <a:rPr lang="ru-RU" dirty="0"/>
              <a:t>. псих. наук, профессор О.С. Дейнека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2A2755-9598-A026-2EA4-F03AF1C6A589}"/>
              </a:ext>
            </a:extLst>
          </p:cNvPr>
          <p:cNvSpPr txBox="1"/>
          <p:nvPr/>
        </p:nvSpPr>
        <p:spPr>
          <a:xfrm>
            <a:off x="6692162" y="6039217"/>
            <a:ext cx="4782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ru-RU" sz="1100" b="0" i="0" dirty="0">
                <a:solidFill>
                  <a:schemeClr val="bg1"/>
                </a:solidFill>
                <a:effectLst/>
                <a:latin typeface="+mj-lt"/>
              </a:rPr>
              <a:t>Исследование выполнено при финансовой поддержке</a:t>
            </a:r>
            <a:r>
              <a:rPr lang="ru-RU" sz="11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100" b="0" i="0" dirty="0">
                <a:solidFill>
                  <a:schemeClr val="bg1"/>
                </a:solidFill>
                <a:effectLst/>
                <a:latin typeface="+mj-lt"/>
              </a:rPr>
              <a:t>Российского научного</a:t>
            </a:r>
          </a:p>
          <a:p>
            <a:pPr algn="r" rtl="0"/>
            <a:r>
              <a:rPr lang="ru-RU" sz="1100" b="0" i="0" dirty="0">
                <a:solidFill>
                  <a:schemeClr val="bg1"/>
                </a:solidFill>
                <a:effectLst/>
                <a:latin typeface="+mj-lt"/>
              </a:rPr>
              <a:t>фонда (РНФ) в рамках научного проекта №22-28-01935</a:t>
            </a:r>
          </a:p>
          <a:p>
            <a:pPr algn="r"/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325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121C57C-54C0-28F0-2560-9A57C6A420E5}"/>
              </a:ext>
            </a:extLst>
          </p:cNvPr>
          <p:cNvSpPr/>
          <p:nvPr/>
        </p:nvSpPr>
        <p:spPr>
          <a:xfrm>
            <a:off x="6046631" y="2844085"/>
            <a:ext cx="5615189" cy="27689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959114A-F6C8-93B8-1EDE-4C1255B7C783}"/>
              </a:ext>
            </a:extLst>
          </p:cNvPr>
          <p:cNvSpPr/>
          <p:nvPr/>
        </p:nvSpPr>
        <p:spPr>
          <a:xfrm>
            <a:off x="5261020" y="2215166"/>
            <a:ext cx="2884867" cy="27689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87F0ED17-AFCD-8690-47EA-1A0D47714E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15177" y="1526344"/>
            <a:ext cx="7674255" cy="4211194"/>
          </a:xfrm>
        </p:spPr>
        <p:txBody>
          <a:bodyPr>
            <a:noAutofit/>
          </a:bodyPr>
          <a:lstStyle/>
          <a:p>
            <a:pPr algn="just"/>
            <a:r>
              <a:rPr lang="ru-RU" sz="2100" dirty="0"/>
              <a:t>Исследования показывают, что в чрезвычайной ситуации пандемии за первоначальным всплеском чтения новостей следует их усилившееся избегание (</a:t>
            </a:r>
            <a:r>
              <a:rPr lang="ru-RU" sz="2100" dirty="0" err="1"/>
              <a:t>Kalogeropoulos</a:t>
            </a:r>
            <a:r>
              <a:rPr lang="ru-RU" sz="2100" dirty="0"/>
              <a:t> </a:t>
            </a:r>
            <a:r>
              <a:rPr lang="ru-RU" sz="2100" dirty="0" err="1"/>
              <a:t>et</a:t>
            </a:r>
            <a:r>
              <a:rPr lang="ru-RU" sz="2100" dirty="0"/>
              <a:t> </a:t>
            </a:r>
            <a:r>
              <a:rPr lang="ru-RU" sz="2100" dirty="0" err="1"/>
              <a:t>al</a:t>
            </a:r>
            <a:r>
              <a:rPr lang="ru-RU" sz="2100" dirty="0"/>
              <a:t>, 2020).</a:t>
            </a:r>
          </a:p>
          <a:p>
            <a:pPr algn="just">
              <a:spcBef>
                <a:spcPts val="2400"/>
              </a:spcBef>
            </a:pPr>
            <a:r>
              <a:rPr lang="ru-RU" sz="2100" dirty="0"/>
              <a:t>Это объясняется  эмоциональной усталостью на фоне изобилия цифрового новостного ландшафта, когда многие пользователи находят эмоциональное облегчение в коротких перерывах, сохраняя при этом взаимодействие с новостями (</a:t>
            </a:r>
            <a:r>
              <a:rPr lang="ru-RU" sz="2100" dirty="0" err="1"/>
              <a:t>Edgerly</a:t>
            </a:r>
            <a:r>
              <a:rPr lang="ru-RU" sz="2100" dirty="0"/>
              <a:t>, 2021).</a:t>
            </a:r>
          </a:p>
          <a:p>
            <a:pPr algn="just">
              <a:spcBef>
                <a:spcPts val="2400"/>
              </a:spcBef>
            </a:pPr>
            <a:r>
              <a:rPr lang="ru-RU" sz="2100" dirty="0"/>
              <a:t>Избегание новостей может быть объяснено как информационной перегрузкой (</a:t>
            </a:r>
            <a:r>
              <a:rPr lang="ru-RU" sz="2100" dirty="0" err="1"/>
              <a:t>Song</a:t>
            </a:r>
            <a:r>
              <a:rPr lang="ru-RU" sz="2100" dirty="0"/>
              <a:t> </a:t>
            </a:r>
            <a:r>
              <a:rPr lang="ru-RU" sz="2100" dirty="0" err="1"/>
              <a:t>et</a:t>
            </a:r>
            <a:r>
              <a:rPr lang="ru-RU" sz="2100" dirty="0"/>
              <a:t> </a:t>
            </a:r>
            <a:r>
              <a:rPr lang="ru-RU" sz="2100" dirty="0" err="1"/>
              <a:t>al</a:t>
            </a:r>
            <a:r>
              <a:rPr lang="ru-RU" sz="2100" dirty="0"/>
              <a:t>, 2017), так и эмоциональным истощением (</a:t>
            </a:r>
            <a:r>
              <a:rPr lang="ru-RU" sz="2100" dirty="0" err="1"/>
              <a:t>Woodstock</a:t>
            </a:r>
            <a:r>
              <a:rPr lang="ru-RU" sz="2100" dirty="0"/>
              <a:t>, 2014). </a:t>
            </a:r>
          </a:p>
        </p:txBody>
      </p:sp>
      <p:sp>
        <p:nvSpPr>
          <p:cNvPr id="3" name="Текст 23">
            <a:extLst>
              <a:ext uri="{FF2B5EF4-FFF2-40B4-BE49-F238E27FC236}">
                <a16:creationId xmlns:a16="http://schemas.microsoft.com/office/drawing/2014/main" id="{269371BC-E5FE-6672-F460-2AB91DB795F4}"/>
              </a:ext>
            </a:extLst>
          </p:cNvPr>
          <p:cNvSpPr txBox="1">
            <a:spLocks/>
          </p:cNvSpPr>
          <p:nvPr/>
        </p:nvSpPr>
        <p:spPr>
          <a:xfrm>
            <a:off x="4476750" y="568325"/>
            <a:ext cx="6096000" cy="27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1200" dirty="0"/>
              <a:t>ИНФОДЕМИЧЕСКИЙ ДУМСКРОЛЛИНГ И ПСИХОЛОГИЧЕСКОЕ БЛАГОПОЛУЧИЕ РОССИЯН</a:t>
            </a:r>
          </a:p>
          <a:p>
            <a:endParaRPr lang="ru-RU" sz="1100" dirty="0"/>
          </a:p>
        </p:txBody>
      </p:sp>
      <p:pic>
        <p:nvPicPr>
          <p:cNvPr id="12" name="Picture 4" descr="Думскроллинг: темная сторона социальных сетей, которую мы игнорируем. Как  перестать листать новости? | Центр лечения и реабилитации &quot;Здравница&quot; | Дзен">
            <a:extLst>
              <a:ext uri="{FF2B5EF4-FFF2-40B4-BE49-F238E27FC236}">
                <a16:creationId xmlns:a16="http://schemas.microsoft.com/office/drawing/2014/main" id="{FD839438-84D7-0210-FA1E-8F8A918BAA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b="25413"/>
          <a:stretch/>
        </p:blipFill>
        <p:spPr bwMode="auto">
          <a:xfrm>
            <a:off x="675186" y="4949773"/>
            <a:ext cx="2859961" cy="1199889"/>
          </a:xfrm>
          <a:prstGeom prst="rect">
            <a:avLst/>
          </a:prstGeom>
          <a:noFill/>
        </p:spPr>
      </p:pic>
      <p:pic>
        <p:nvPicPr>
          <p:cNvPr id="3074" name="Picture 2" descr="Doomscrolling: A Habit Worth Breaking">
            <a:extLst>
              <a:ext uri="{FF2B5EF4-FFF2-40B4-BE49-F238E27FC236}">
                <a16:creationId xmlns:a16="http://schemas.microsoft.com/office/drawing/2014/main" id="{1E40AB1F-F357-BFD6-BF62-7D956E4ED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86" y="1440281"/>
            <a:ext cx="2619885" cy="176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Думскроллинг вредит психике и физическому здоровью пользователей">
            <a:extLst>
              <a:ext uri="{FF2B5EF4-FFF2-40B4-BE49-F238E27FC236}">
                <a16:creationId xmlns:a16="http://schemas.microsoft.com/office/drawing/2014/main" id="{F648F7C7-F365-AF8C-248A-2BBF95354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372804"/>
            <a:ext cx="2608632" cy="146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F356BC-6707-0F81-47E7-6C0591B814A4}"/>
              </a:ext>
            </a:extLst>
          </p:cNvPr>
          <p:cNvSpPr/>
          <p:nvPr/>
        </p:nvSpPr>
        <p:spPr>
          <a:xfrm>
            <a:off x="675186" y="4949773"/>
            <a:ext cx="413079" cy="401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143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F0F726F-2860-E9ED-350B-05B37E903E3A}"/>
              </a:ext>
            </a:extLst>
          </p:cNvPr>
          <p:cNvSpPr/>
          <p:nvPr/>
        </p:nvSpPr>
        <p:spPr>
          <a:xfrm>
            <a:off x="4771622" y="1873876"/>
            <a:ext cx="2054181" cy="31673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87F0ED17-AFCD-8690-47EA-1A0D47714E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9577" y="1526344"/>
            <a:ext cx="6508717" cy="4211194"/>
          </a:xfrm>
        </p:spPr>
        <p:txBody>
          <a:bodyPr>
            <a:noAutofit/>
          </a:bodyPr>
          <a:lstStyle/>
          <a:p>
            <a:pPr algn="just"/>
            <a:r>
              <a:rPr lang="ru-RU" sz="2100" dirty="0"/>
              <a:t>В противоположность </a:t>
            </a:r>
            <a:r>
              <a:rPr lang="ru-RU" sz="2100" dirty="0" err="1"/>
              <a:t>думскроллингу</a:t>
            </a:r>
            <a:r>
              <a:rPr lang="ru-RU" sz="2100" dirty="0"/>
              <a:t> выделяют </a:t>
            </a:r>
            <a:r>
              <a:rPr lang="ru-RU" sz="2100" dirty="0" err="1"/>
              <a:t>доброскроллинг</a:t>
            </a:r>
            <a:r>
              <a:rPr lang="ru-RU" sz="2100" dirty="0"/>
              <a:t> (чтение новостного потока с добро-желательными новостями и информацией о добрых делах), который имеет позитивные эмоциональные последствия для потребителей медиа контента в отличие от </a:t>
            </a:r>
            <a:r>
              <a:rPr lang="ru-RU" sz="2100" dirty="0" err="1"/>
              <a:t>думскроллинга</a:t>
            </a:r>
            <a:r>
              <a:rPr lang="ru-RU" sz="2100" dirty="0"/>
              <a:t> (</a:t>
            </a:r>
            <a:r>
              <a:rPr lang="ru-RU" sz="2100" dirty="0" err="1"/>
              <a:t>Buchanan</a:t>
            </a:r>
            <a:r>
              <a:rPr lang="ru-RU" sz="2100" dirty="0"/>
              <a:t> </a:t>
            </a:r>
            <a:r>
              <a:rPr lang="ru-RU" sz="2100" dirty="0" err="1"/>
              <a:t>et</a:t>
            </a:r>
            <a:r>
              <a:rPr lang="ru-RU" sz="2100" dirty="0"/>
              <a:t> </a:t>
            </a:r>
            <a:r>
              <a:rPr lang="ru-RU" sz="2100" dirty="0" err="1"/>
              <a:t>al</a:t>
            </a:r>
            <a:r>
              <a:rPr lang="ru-RU" sz="2100" dirty="0"/>
              <a:t>, 2021).</a:t>
            </a:r>
          </a:p>
        </p:txBody>
      </p:sp>
      <p:sp>
        <p:nvSpPr>
          <p:cNvPr id="3" name="Текст 23">
            <a:extLst>
              <a:ext uri="{FF2B5EF4-FFF2-40B4-BE49-F238E27FC236}">
                <a16:creationId xmlns:a16="http://schemas.microsoft.com/office/drawing/2014/main" id="{269371BC-E5FE-6672-F460-2AB91DB795F4}"/>
              </a:ext>
            </a:extLst>
          </p:cNvPr>
          <p:cNvSpPr txBox="1">
            <a:spLocks/>
          </p:cNvSpPr>
          <p:nvPr/>
        </p:nvSpPr>
        <p:spPr>
          <a:xfrm>
            <a:off x="4476750" y="568325"/>
            <a:ext cx="6096000" cy="27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1200" dirty="0"/>
              <a:t>ИНФОДЕМИЧЕСКИЙ ДУМСКРОЛЛИНГ И ПСИХОЛОГИЧЕСКОЕ БЛАГОПОЛУЧИЕ РОССИЯН</a:t>
            </a:r>
          </a:p>
          <a:p>
            <a:endParaRPr lang="ru-RU" sz="11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DC7A1B-1E4A-8D7B-9943-57973D235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6614" y="1152181"/>
            <a:ext cx="3187853" cy="5092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Добрые Новости | Дзен">
            <a:extLst>
              <a:ext uri="{FF2B5EF4-FFF2-40B4-BE49-F238E27FC236}">
                <a16:creationId xmlns:a16="http://schemas.microsoft.com/office/drawing/2014/main" id="{F4175CF4-AE31-EDB8-3355-6EC3986F3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6281" y="3929366"/>
            <a:ext cx="4409968" cy="2315233"/>
          </a:xfrm>
          <a:prstGeom prst="rect">
            <a:avLst/>
          </a:prstGeom>
          <a:noFill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20311E2-93A8-2386-9195-69C3D8DEE168}"/>
              </a:ext>
            </a:extLst>
          </p:cNvPr>
          <p:cNvSpPr/>
          <p:nvPr/>
        </p:nvSpPr>
        <p:spPr>
          <a:xfrm>
            <a:off x="7083380" y="5737538"/>
            <a:ext cx="1159099" cy="39280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484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D4647A-CC56-47B5-20ED-B1929F1D0BB1}"/>
              </a:ext>
            </a:extLst>
          </p:cNvPr>
          <p:cNvSpPr/>
          <p:nvPr/>
        </p:nvSpPr>
        <p:spPr>
          <a:xfrm>
            <a:off x="4823136" y="4612461"/>
            <a:ext cx="3296994" cy="31673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0D47E71-4868-6568-E0DB-0C4ECA02021C}"/>
              </a:ext>
            </a:extLst>
          </p:cNvPr>
          <p:cNvSpPr/>
          <p:nvPr/>
        </p:nvSpPr>
        <p:spPr>
          <a:xfrm>
            <a:off x="6804338" y="4262615"/>
            <a:ext cx="4579036" cy="31673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B023DDE-CBF2-5CA9-FB31-78F28D18E88B}"/>
              </a:ext>
            </a:extLst>
          </p:cNvPr>
          <p:cNvSpPr/>
          <p:nvPr/>
        </p:nvSpPr>
        <p:spPr>
          <a:xfrm>
            <a:off x="11114468" y="2259862"/>
            <a:ext cx="268905" cy="31673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EED9D5D-9681-5F98-6852-082366E65482}"/>
              </a:ext>
            </a:extLst>
          </p:cNvPr>
          <p:cNvSpPr/>
          <p:nvPr/>
        </p:nvSpPr>
        <p:spPr>
          <a:xfrm>
            <a:off x="4823137" y="2628114"/>
            <a:ext cx="5460643" cy="31673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87F0ED17-AFCD-8690-47EA-1A0D47714E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68215" y="1526344"/>
            <a:ext cx="6470080" cy="4642636"/>
          </a:xfrm>
        </p:spPr>
        <p:txBody>
          <a:bodyPr>
            <a:noAutofit/>
          </a:bodyPr>
          <a:lstStyle/>
          <a:p>
            <a:pPr algn="just"/>
            <a:r>
              <a:rPr lang="ru-RU" sz="2300" dirty="0"/>
              <a:t>Негативное воздействие </a:t>
            </a:r>
            <a:r>
              <a:rPr lang="ru-RU" sz="2300" dirty="0" err="1"/>
              <a:t>думскроллинга</a:t>
            </a:r>
            <a:r>
              <a:rPr lang="ru-RU" sz="2300" dirty="0"/>
              <a:t> (</a:t>
            </a:r>
            <a:r>
              <a:rPr lang="ru-RU" sz="2300" dirty="0" err="1"/>
              <a:t>деп-рессия</a:t>
            </a:r>
            <a:r>
              <a:rPr lang="ru-RU" sz="2300" dirty="0"/>
              <a:t> и посттравматический синдром) обнаруживается чаще у тех людей, у которых в детстве был опыт жестокого обращения, а также у имеющих исходную более тяжелую психо-патологию (Price </a:t>
            </a:r>
            <a:r>
              <a:rPr lang="ru-RU" sz="2300" dirty="0" err="1"/>
              <a:t>et</a:t>
            </a:r>
            <a:r>
              <a:rPr lang="ru-RU" sz="2300" dirty="0"/>
              <a:t> </a:t>
            </a:r>
            <a:r>
              <a:rPr lang="ru-RU" sz="2300" dirty="0" err="1"/>
              <a:t>al</a:t>
            </a:r>
            <a:r>
              <a:rPr lang="ru-RU" sz="2300" dirty="0"/>
              <a:t>, 2022). </a:t>
            </a:r>
          </a:p>
          <a:p>
            <a:pPr algn="just">
              <a:spcBef>
                <a:spcPts val="1800"/>
              </a:spcBef>
            </a:pPr>
            <a:r>
              <a:rPr lang="ru-RU" sz="2300" dirty="0"/>
              <a:t>Анализ личностных и возрастных особенностей показал, что молодежь, мужчины, а также политические деятели больше подвержены влиянию </a:t>
            </a:r>
            <a:r>
              <a:rPr lang="ru-RU" sz="2300" dirty="0" err="1"/>
              <a:t>думскроллинга</a:t>
            </a:r>
            <a:r>
              <a:rPr lang="ru-RU" sz="2300" dirty="0"/>
              <a:t> (</a:t>
            </a:r>
            <a:r>
              <a:rPr lang="ru-RU" sz="2300" dirty="0" err="1"/>
              <a:t>Sharma</a:t>
            </a:r>
            <a:r>
              <a:rPr lang="ru-RU" sz="2300" dirty="0"/>
              <a:t> </a:t>
            </a:r>
            <a:r>
              <a:rPr lang="ru-RU" sz="2300" dirty="0" err="1"/>
              <a:t>et</a:t>
            </a:r>
            <a:r>
              <a:rPr lang="ru-RU" sz="2300" dirty="0"/>
              <a:t> </a:t>
            </a:r>
            <a:r>
              <a:rPr lang="ru-RU" sz="2300" dirty="0" err="1"/>
              <a:t>al</a:t>
            </a:r>
            <a:r>
              <a:rPr lang="ru-RU" sz="2300" dirty="0"/>
              <a:t>, 2022).</a:t>
            </a:r>
          </a:p>
        </p:txBody>
      </p:sp>
      <p:sp>
        <p:nvSpPr>
          <p:cNvPr id="3" name="Текст 23">
            <a:extLst>
              <a:ext uri="{FF2B5EF4-FFF2-40B4-BE49-F238E27FC236}">
                <a16:creationId xmlns:a16="http://schemas.microsoft.com/office/drawing/2014/main" id="{269371BC-E5FE-6672-F460-2AB91DB795F4}"/>
              </a:ext>
            </a:extLst>
          </p:cNvPr>
          <p:cNvSpPr txBox="1">
            <a:spLocks/>
          </p:cNvSpPr>
          <p:nvPr/>
        </p:nvSpPr>
        <p:spPr>
          <a:xfrm>
            <a:off x="4476750" y="568325"/>
            <a:ext cx="6096000" cy="27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1200" dirty="0"/>
              <a:t>ИНФОДЕМИЧЕСКИЙ ДУМСКРОЛЛИНГ И ПСИХОЛОГИЧЕСКОЕ БЛАГОПОЛУЧИЕ РОССИЯН</a:t>
            </a:r>
          </a:p>
          <a:p>
            <a:endParaRPr lang="ru-RU" sz="1100" dirty="0"/>
          </a:p>
        </p:txBody>
      </p:sp>
      <p:pic>
        <p:nvPicPr>
          <p:cNvPr id="5" name="Picture 2" descr="Жестокое обращение с детьми сказалось на их психике и здоровье спустя  десятилетия">
            <a:extLst>
              <a:ext uri="{FF2B5EF4-FFF2-40B4-BE49-F238E27FC236}">
                <a16:creationId xmlns:a16="http://schemas.microsoft.com/office/drawing/2014/main" id="{1FDB1F79-BF96-5D5A-A75D-C00D6AE8F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396" y="1590540"/>
            <a:ext cx="3587828" cy="2391886"/>
          </a:xfrm>
          <a:prstGeom prst="rect">
            <a:avLst/>
          </a:prstGeom>
          <a:noFill/>
        </p:spPr>
      </p:pic>
      <p:pic>
        <p:nvPicPr>
          <p:cNvPr id="6" name="Picture 4" descr="политические деятели россии 20 века | Дзен">
            <a:extLst>
              <a:ext uri="{FF2B5EF4-FFF2-40B4-BE49-F238E27FC236}">
                <a16:creationId xmlns:a16="http://schemas.microsoft.com/office/drawing/2014/main" id="{C8D9FAEE-C1F4-EA5D-1D54-6969CA2DC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6246" y="4267026"/>
            <a:ext cx="3572978" cy="20008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1071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A5C4647-54A9-4F03-6C0E-6CDAB93132DF}"/>
              </a:ext>
            </a:extLst>
          </p:cNvPr>
          <p:cNvSpPr/>
          <p:nvPr/>
        </p:nvSpPr>
        <p:spPr>
          <a:xfrm>
            <a:off x="573111" y="2978305"/>
            <a:ext cx="1899634" cy="27146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6A615CB-F2FC-28E7-8C09-64C2F61FE39B}"/>
              </a:ext>
            </a:extLst>
          </p:cNvPr>
          <p:cNvSpPr/>
          <p:nvPr/>
        </p:nvSpPr>
        <p:spPr>
          <a:xfrm>
            <a:off x="2354688" y="3347501"/>
            <a:ext cx="2790422" cy="27146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13BAF10-DB8B-6579-4604-9337EFADE11D}"/>
              </a:ext>
            </a:extLst>
          </p:cNvPr>
          <p:cNvSpPr/>
          <p:nvPr/>
        </p:nvSpPr>
        <p:spPr>
          <a:xfrm>
            <a:off x="3902299" y="4412778"/>
            <a:ext cx="1751526" cy="27146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FF4A671-8405-B526-5709-A2509E8A913F}"/>
              </a:ext>
            </a:extLst>
          </p:cNvPr>
          <p:cNvSpPr/>
          <p:nvPr/>
        </p:nvSpPr>
        <p:spPr>
          <a:xfrm>
            <a:off x="573111" y="4758240"/>
            <a:ext cx="1667813" cy="27146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E347F00-55B9-1B2A-5D27-F879BFC93370}"/>
              </a:ext>
            </a:extLst>
          </p:cNvPr>
          <p:cNvSpPr/>
          <p:nvPr/>
        </p:nvSpPr>
        <p:spPr>
          <a:xfrm>
            <a:off x="3612524" y="2626283"/>
            <a:ext cx="2041301" cy="27146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87F0ED17-AFCD-8690-47EA-1A0D47714E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0383" y="1526344"/>
            <a:ext cx="4926169" cy="4642636"/>
          </a:xfrm>
        </p:spPr>
        <p:txBody>
          <a:bodyPr>
            <a:noAutofit/>
          </a:bodyPr>
          <a:lstStyle/>
          <a:p>
            <a:pPr algn="just"/>
            <a:r>
              <a:rPr lang="ru-RU" sz="2300" dirty="0"/>
              <a:t>Можно предположить, что влиянию негативно окрашенной </a:t>
            </a:r>
            <a:r>
              <a:rPr lang="ru-RU" sz="2300" dirty="0" err="1"/>
              <a:t>информа-ционной</a:t>
            </a:r>
            <a:r>
              <a:rPr lang="ru-RU" sz="2300" dirty="0"/>
              <a:t> ленты подвержены также люди, имеющие нехимические зависимости, в частности, </a:t>
            </a:r>
            <a:r>
              <a:rPr lang="ru-RU" sz="2300" dirty="0" err="1"/>
              <a:t>зависи-мость</a:t>
            </a:r>
            <a:r>
              <a:rPr lang="ru-RU" sz="2300" dirty="0"/>
              <a:t> от социальных сетей и смартфонов (Максименко и др., 2021). Также </a:t>
            </a:r>
            <a:r>
              <a:rPr lang="ru-RU" sz="2300" dirty="0" err="1"/>
              <a:t>думскроллинг</a:t>
            </a:r>
            <a:r>
              <a:rPr lang="ru-RU" sz="2300" dirty="0"/>
              <a:t> может быть взаимосвязан с негативным мышлением (</a:t>
            </a:r>
            <a:r>
              <a:rPr lang="ru-RU" sz="2300" dirty="0" err="1"/>
              <a:t>Norem</a:t>
            </a:r>
            <a:r>
              <a:rPr lang="ru-RU" sz="2300" dirty="0"/>
              <a:t>, </a:t>
            </a:r>
            <a:r>
              <a:rPr lang="ru-RU" sz="2300" dirty="0" err="1"/>
              <a:t>Chang</a:t>
            </a:r>
            <a:r>
              <a:rPr lang="ru-RU" sz="2300" dirty="0"/>
              <a:t>, 2002).</a:t>
            </a:r>
          </a:p>
        </p:txBody>
      </p:sp>
      <p:sp>
        <p:nvSpPr>
          <p:cNvPr id="3" name="Текст 23">
            <a:extLst>
              <a:ext uri="{FF2B5EF4-FFF2-40B4-BE49-F238E27FC236}">
                <a16:creationId xmlns:a16="http://schemas.microsoft.com/office/drawing/2014/main" id="{269371BC-E5FE-6672-F460-2AB91DB795F4}"/>
              </a:ext>
            </a:extLst>
          </p:cNvPr>
          <p:cNvSpPr txBox="1">
            <a:spLocks/>
          </p:cNvSpPr>
          <p:nvPr/>
        </p:nvSpPr>
        <p:spPr>
          <a:xfrm>
            <a:off x="4476750" y="568325"/>
            <a:ext cx="6096000" cy="27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1200" dirty="0"/>
              <a:t>ИНФОДЕМИЧЕСКИЙ ДУМСКРОЛЛИНГ И ПСИХОЛОГИЧЕСКОЕ БЛАГОПОЛУЧИЕ РОССИЯН</a:t>
            </a:r>
          </a:p>
          <a:p>
            <a:endParaRPr lang="ru-RU" sz="1100" dirty="0"/>
          </a:p>
        </p:txBody>
      </p:sp>
      <p:pic>
        <p:nvPicPr>
          <p:cNvPr id="2" name="Picture 2" descr="Коснулся ли тебя фаббинг?">
            <a:extLst>
              <a:ext uri="{FF2B5EF4-FFF2-40B4-BE49-F238E27FC236}">
                <a16:creationId xmlns:a16="http://schemas.microsoft.com/office/drawing/2014/main" id="{DF4E0D4A-6E18-1771-DBD4-BE340916A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1579639"/>
            <a:ext cx="5542637" cy="38798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0122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BA75FEE-4F5C-796C-FF34-7D602C87E63F}"/>
              </a:ext>
            </a:extLst>
          </p:cNvPr>
          <p:cNvSpPr/>
          <p:nvPr/>
        </p:nvSpPr>
        <p:spPr>
          <a:xfrm>
            <a:off x="2875208" y="1604780"/>
            <a:ext cx="8944378" cy="27045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3DEE603-ECB9-3057-4C5C-5BE6947484DA}"/>
              </a:ext>
            </a:extLst>
          </p:cNvPr>
          <p:cNvSpPr/>
          <p:nvPr/>
        </p:nvSpPr>
        <p:spPr>
          <a:xfrm>
            <a:off x="2875208" y="1898638"/>
            <a:ext cx="1883536" cy="27045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87F0ED17-AFCD-8690-47EA-1A0D47714E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87899" y="1265999"/>
            <a:ext cx="8718997" cy="3016225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>
                <a:solidFill>
                  <a:srgbClr val="0070C0"/>
                </a:solidFill>
              </a:rPr>
              <a:t>Цель</a:t>
            </a:r>
            <a:r>
              <a:rPr lang="ru-RU" sz="2000" dirty="0"/>
              <a:t> настоящего исследования: изучение взаимосвязей между проявлениями </a:t>
            </a:r>
            <a:r>
              <a:rPr lang="ru-RU" sz="2000" dirty="0" err="1"/>
              <a:t>инфодемического</a:t>
            </a:r>
            <a:r>
              <a:rPr lang="ru-RU" sz="2000" dirty="0"/>
              <a:t> </a:t>
            </a:r>
            <a:r>
              <a:rPr lang="ru-RU" sz="2000" dirty="0" err="1"/>
              <a:t>думскроллинга</a:t>
            </a:r>
            <a:r>
              <a:rPr lang="ru-RU" sz="2000" dirty="0"/>
              <a:t> и психологическим благополучием, а также некоторыми личностными и поведенческими характеристиками россиян.</a:t>
            </a:r>
          </a:p>
          <a:p>
            <a:pPr algn="just"/>
            <a:r>
              <a:rPr lang="ru-RU" sz="2000" dirty="0"/>
              <a:t>В выполненном нами исследовании приняли участие 804 россиянина, из которых 49,4 % женщин и 50,6 % мужчин, средний возраст М=38,92; SD=11,28. </a:t>
            </a:r>
          </a:p>
          <a:p>
            <a:pPr algn="just"/>
            <a:endParaRPr lang="ru-RU" sz="2300" dirty="0"/>
          </a:p>
        </p:txBody>
      </p:sp>
      <p:sp>
        <p:nvSpPr>
          <p:cNvPr id="3" name="Текст 23">
            <a:extLst>
              <a:ext uri="{FF2B5EF4-FFF2-40B4-BE49-F238E27FC236}">
                <a16:creationId xmlns:a16="http://schemas.microsoft.com/office/drawing/2014/main" id="{269371BC-E5FE-6672-F460-2AB91DB795F4}"/>
              </a:ext>
            </a:extLst>
          </p:cNvPr>
          <p:cNvSpPr txBox="1">
            <a:spLocks/>
          </p:cNvSpPr>
          <p:nvPr/>
        </p:nvSpPr>
        <p:spPr>
          <a:xfrm>
            <a:off x="4476750" y="568325"/>
            <a:ext cx="6096000" cy="27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1200" dirty="0"/>
              <a:t>ИНФОДЕМИЧЕСКИЙ ДУМСКРОЛЛИНГ И ПСИХОЛОГИЧЕСКОЕ БЛАГОПОЛУЧИЕ РОССИЯН</a:t>
            </a:r>
          </a:p>
          <a:p>
            <a:endParaRPr lang="ru-RU" sz="1100" dirty="0"/>
          </a:p>
        </p:txBody>
      </p:sp>
      <p:pic>
        <p:nvPicPr>
          <p:cNvPr id="5" name="Picture 4" descr="Метод управления проектами Agile: основные приципы и инструменты гибкой  системы управления проектами">
            <a:extLst>
              <a:ext uri="{FF2B5EF4-FFF2-40B4-BE49-F238E27FC236}">
                <a16:creationId xmlns:a16="http://schemas.microsoft.com/office/drawing/2014/main" id="{029CD1C7-8177-2F68-D8CB-4B8D28843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105" y="3702675"/>
            <a:ext cx="5313872" cy="2789783"/>
          </a:xfrm>
          <a:prstGeom prst="rect">
            <a:avLst/>
          </a:prstGeom>
          <a:noFill/>
        </p:spPr>
      </p:pic>
      <p:sp>
        <p:nvSpPr>
          <p:cNvPr id="6" name="Текст 22">
            <a:extLst>
              <a:ext uri="{FF2B5EF4-FFF2-40B4-BE49-F238E27FC236}">
                <a16:creationId xmlns:a16="http://schemas.microsoft.com/office/drawing/2014/main" id="{F47DE186-6313-5EE9-5BE6-FD6CFAF8A0BC}"/>
              </a:ext>
            </a:extLst>
          </p:cNvPr>
          <p:cNvSpPr txBox="1">
            <a:spLocks/>
          </p:cNvSpPr>
          <p:nvPr/>
        </p:nvSpPr>
        <p:spPr>
          <a:xfrm>
            <a:off x="6252693" y="3614031"/>
            <a:ext cx="5454202" cy="287842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/>
              <a:t>Учитывались также уровень урбанизации места проживания, уровень образования и субъективный уровень дохода респондентов. Исследование проводилось в октябре 2022 г. в режиме онлайн-опроса с помощью сервиса </a:t>
            </a:r>
            <a:r>
              <a:rPr lang="ru-RU" sz="2000" dirty="0" err="1"/>
              <a:t>Yandex.Toloka</a:t>
            </a:r>
            <a:r>
              <a:rPr lang="ru-RU" sz="2000" dirty="0"/>
              <a:t>. </a:t>
            </a:r>
          </a:p>
          <a:p>
            <a:pPr algn="just"/>
            <a:r>
              <a:rPr lang="ru-RU" sz="2000" dirty="0"/>
              <a:t>Данные обрабатывались при помощи прог-</a:t>
            </a:r>
            <a:r>
              <a:rPr lang="ru-RU" sz="2000" dirty="0" err="1"/>
              <a:t>раммы</a:t>
            </a:r>
            <a:r>
              <a:rPr lang="ru-RU" sz="2000" dirty="0"/>
              <a:t> SPSS 19.0.</a:t>
            </a:r>
          </a:p>
          <a:p>
            <a:pPr algn="just"/>
            <a:endParaRPr lang="ru-RU" sz="2300" dirty="0"/>
          </a:p>
        </p:txBody>
      </p:sp>
      <p:pic>
        <p:nvPicPr>
          <p:cNvPr id="5122" name="Picture 2" descr="Ejemplos De La Metodología De Jenkins">
            <a:extLst>
              <a:ext uri="{FF2B5EF4-FFF2-40B4-BE49-F238E27FC236}">
                <a16:creationId xmlns:a16="http://schemas.microsoft.com/office/drawing/2014/main" id="{EC9296FB-4393-190E-A952-DF9900531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05" y="1264713"/>
            <a:ext cx="2277770" cy="193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919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F08D0DD-EFE7-BCC9-0F00-89EEC3D15D60}"/>
              </a:ext>
            </a:extLst>
          </p:cNvPr>
          <p:cNvSpPr/>
          <p:nvPr/>
        </p:nvSpPr>
        <p:spPr>
          <a:xfrm>
            <a:off x="8252137" y="2638379"/>
            <a:ext cx="3499834" cy="27146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E26A8EC-E8F8-F5AE-A0F8-EE7A8B764BF1}"/>
              </a:ext>
            </a:extLst>
          </p:cNvPr>
          <p:cNvSpPr/>
          <p:nvPr/>
        </p:nvSpPr>
        <p:spPr>
          <a:xfrm>
            <a:off x="8622940" y="3225933"/>
            <a:ext cx="3129031" cy="27146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90CE8AE-EF8F-83E8-DE06-F5514570683F}"/>
              </a:ext>
            </a:extLst>
          </p:cNvPr>
          <p:cNvSpPr/>
          <p:nvPr/>
        </p:nvSpPr>
        <p:spPr>
          <a:xfrm>
            <a:off x="4700789" y="3570735"/>
            <a:ext cx="1178417" cy="27146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2572DDC-D795-2424-B8A4-830EB9E0B8F4}"/>
              </a:ext>
            </a:extLst>
          </p:cNvPr>
          <p:cNvSpPr/>
          <p:nvPr/>
        </p:nvSpPr>
        <p:spPr>
          <a:xfrm>
            <a:off x="8252136" y="4598315"/>
            <a:ext cx="3499835" cy="27146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51A7179-B916-8628-0907-CC3788ED1357}"/>
              </a:ext>
            </a:extLst>
          </p:cNvPr>
          <p:cNvSpPr/>
          <p:nvPr/>
        </p:nvSpPr>
        <p:spPr>
          <a:xfrm>
            <a:off x="4719303" y="4914854"/>
            <a:ext cx="1679351" cy="27146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5BA3AA5-5BF4-3CE5-B7A5-13B480B65B27}"/>
              </a:ext>
            </a:extLst>
          </p:cNvPr>
          <p:cNvSpPr/>
          <p:nvPr/>
        </p:nvSpPr>
        <p:spPr>
          <a:xfrm>
            <a:off x="7879725" y="1898628"/>
            <a:ext cx="2790422" cy="27146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87F0ED17-AFCD-8690-47EA-1A0D47714E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7380" y="1265999"/>
            <a:ext cx="6909516" cy="3016225"/>
          </a:xfrm>
        </p:spPr>
        <p:txBody>
          <a:bodyPr>
            <a:noAutofit/>
          </a:bodyPr>
          <a:lstStyle/>
          <a:p>
            <a:pPr algn="just"/>
            <a:r>
              <a:rPr lang="ru-RU" sz="2000" dirty="0"/>
              <a:t>Для определения </a:t>
            </a:r>
            <a:r>
              <a:rPr lang="ru-RU" sz="2000" b="1" dirty="0">
                <a:solidFill>
                  <a:srgbClr val="0070C0"/>
                </a:solidFill>
              </a:rPr>
              <a:t>выраженности </a:t>
            </a:r>
            <a:r>
              <a:rPr lang="ru-RU" sz="2000" b="1" dirty="0" err="1">
                <a:solidFill>
                  <a:srgbClr val="0070C0"/>
                </a:solidFill>
              </a:rPr>
              <a:t>думскроллинга</a:t>
            </a:r>
            <a:r>
              <a:rPr lang="ru-RU" sz="2000" dirty="0"/>
              <a:t> (степени погруженности в листание новостной ленты негативного контента) – 15-пунктная </a:t>
            </a:r>
            <a:r>
              <a:rPr lang="ru-RU" sz="2000" i="1" dirty="0">
                <a:solidFill>
                  <a:srgbClr val="0070C0"/>
                </a:solidFill>
              </a:rPr>
              <a:t>Шкала </a:t>
            </a:r>
            <a:r>
              <a:rPr lang="ru-RU" sz="2000" i="1" dirty="0" err="1">
                <a:solidFill>
                  <a:srgbClr val="0070C0"/>
                </a:solidFill>
              </a:rPr>
              <a:t>думскроллинга</a:t>
            </a:r>
            <a:r>
              <a:rPr lang="ru-RU" sz="2000" dirty="0"/>
              <a:t> (</a:t>
            </a:r>
            <a:r>
              <a:rPr lang="ru-RU" sz="2000" dirty="0" err="1"/>
              <a:t>Sharma</a:t>
            </a:r>
            <a:r>
              <a:rPr lang="ru-RU" sz="2000" dirty="0"/>
              <a:t> </a:t>
            </a:r>
            <a:r>
              <a:rPr lang="ru-RU" sz="2000" dirty="0" err="1"/>
              <a:t>et</a:t>
            </a:r>
            <a:r>
              <a:rPr lang="ru-RU" sz="2000" dirty="0"/>
              <a:t> </a:t>
            </a:r>
            <a:r>
              <a:rPr lang="ru-RU" sz="2000" dirty="0" err="1"/>
              <a:t>al</a:t>
            </a:r>
            <a:r>
              <a:rPr lang="ru-RU" sz="2000" dirty="0"/>
              <a:t>, 2022). </a:t>
            </a:r>
          </a:p>
          <a:p>
            <a:pPr algn="just"/>
            <a:r>
              <a:rPr lang="ru-RU" sz="2000" dirty="0"/>
              <a:t>Дополнительно с помощью </a:t>
            </a:r>
            <a:r>
              <a:rPr lang="ru-RU" sz="2000" b="1" dirty="0" err="1">
                <a:solidFill>
                  <a:srgbClr val="0070C0"/>
                </a:solidFill>
              </a:rPr>
              <a:t>Бергенской</a:t>
            </a:r>
            <a:r>
              <a:rPr lang="ru-RU" sz="2000" b="1" dirty="0">
                <a:solidFill>
                  <a:srgbClr val="0070C0"/>
                </a:solidFill>
              </a:rPr>
              <a:t> шкалы BSMAS </a:t>
            </a:r>
            <a:r>
              <a:rPr lang="ru-RU" sz="2000" dirty="0"/>
              <a:t>измерялась зависимость респондентов от социальных сетей, посредством 10-пунктной </a:t>
            </a:r>
            <a:r>
              <a:rPr lang="ru-RU" sz="2000" b="1" dirty="0">
                <a:solidFill>
                  <a:srgbClr val="0070C0"/>
                </a:solidFill>
              </a:rPr>
              <a:t>Шкалы страха пропустить что-либо </a:t>
            </a:r>
            <a:r>
              <a:rPr lang="ru-RU" sz="2000" dirty="0"/>
              <a:t>(FOMOS; </a:t>
            </a:r>
            <a:r>
              <a:rPr lang="ru-RU" sz="2000" dirty="0" err="1"/>
              <a:t>Przybylski</a:t>
            </a:r>
            <a:r>
              <a:rPr lang="ru-RU" sz="2000" dirty="0"/>
              <a:t>, </a:t>
            </a:r>
            <a:r>
              <a:rPr lang="ru-RU" sz="2000" dirty="0" err="1"/>
              <a:t>et</a:t>
            </a:r>
            <a:r>
              <a:rPr lang="ru-RU" sz="2000" dirty="0"/>
              <a:t> </a:t>
            </a:r>
            <a:r>
              <a:rPr lang="ru-RU" sz="2000" dirty="0" err="1"/>
              <a:t>al</a:t>
            </a:r>
            <a:r>
              <a:rPr lang="ru-RU" sz="2000" dirty="0"/>
              <a:t>., 2013) – выраженность боязни пропустить какую-либо информацию.</a:t>
            </a:r>
          </a:p>
          <a:p>
            <a:pPr algn="just"/>
            <a:r>
              <a:rPr lang="ru-RU" sz="2000" dirty="0"/>
              <a:t>Исследование психологического благополучия </a:t>
            </a:r>
            <a:r>
              <a:rPr lang="ru-RU" sz="2000" dirty="0" err="1"/>
              <a:t>рес-пондентов</a:t>
            </a:r>
            <a:r>
              <a:rPr lang="ru-RU" sz="2000" dirty="0"/>
              <a:t> – 14-пунктный </a:t>
            </a:r>
            <a:r>
              <a:rPr lang="ru-RU" sz="2000" b="1" dirty="0">
                <a:solidFill>
                  <a:srgbClr val="0070C0"/>
                </a:solidFill>
              </a:rPr>
              <a:t>Опросник психологического благополучия</a:t>
            </a:r>
            <a:r>
              <a:rPr lang="ru-RU" sz="2000" dirty="0"/>
              <a:t> Уорвика-Эдинбурга (WEMWBS) (</a:t>
            </a:r>
            <a:r>
              <a:rPr lang="ru-RU" sz="2000" dirty="0" err="1"/>
              <a:t>Tennant</a:t>
            </a:r>
            <a:r>
              <a:rPr lang="ru-RU" sz="2000" dirty="0"/>
              <a:t>, 2006), 10-пунктный 5-ти факторным опросником </a:t>
            </a:r>
            <a:r>
              <a:rPr lang="ru-RU" sz="2000" b="1" dirty="0">
                <a:solidFill>
                  <a:srgbClr val="0070C0"/>
                </a:solidFill>
              </a:rPr>
              <a:t>TIPI-RU</a:t>
            </a:r>
            <a:r>
              <a:rPr lang="ru-RU" sz="2000" dirty="0"/>
              <a:t> в адаптации (Сергеева и др., 2016).</a:t>
            </a:r>
          </a:p>
          <a:p>
            <a:pPr algn="just"/>
            <a:endParaRPr lang="ru-RU" sz="2300" dirty="0"/>
          </a:p>
        </p:txBody>
      </p:sp>
      <p:sp>
        <p:nvSpPr>
          <p:cNvPr id="3" name="Текст 23">
            <a:extLst>
              <a:ext uri="{FF2B5EF4-FFF2-40B4-BE49-F238E27FC236}">
                <a16:creationId xmlns:a16="http://schemas.microsoft.com/office/drawing/2014/main" id="{269371BC-E5FE-6672-F460-2AB91DB795F4}"/>
              </a:ext>
            </a:extLst>
          </p:cNvPr>
          <p:cNvSpPr txBox="1">
            <a:spLocks/>
          </p:cNvSpPr>
          <p:nvPr/>
        </p:nvSpPr>
        <p:spPr>
          <a:xfrm>
            <a:off x="4476750" y="568325"/>
            <a:ext cx="6096000" cy="27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1200" dirty="0"/>
              <a:t>ИНФОДЕМИЧЕСКИЙ ДУМСКРОЛЛИНГ И ПСИХОЛОГИЧЕСКОЕ БЛАГОПОЛУЧИЕ РОССИЯН</a:t>
            </a:r>
          </a:p>
          <a:p>
            <a:endParaRPr lang="ru-RU" sz="11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2E68541-FBC8-ABAF-953A-AF4B59FA0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04" y="1265999"/>
            <a:ext cx="4112303" cy="319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498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6A522EF-E5E0-47D3-1A25-43C81B26E3F5}"/>
              </a:ext>
            </a:extLst>
          </p:cNvPr>
          <p:cNvSpPr/>
          <p:nvPr/>
        </p:nvSpPr>
        <p:spPr>
          <a:xfrm>
            <a:off x="8667482" y="1757965"/>
            <a:ext cx="3134413" cy="27045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AA3956C-2B7B-8FB7-740F-2D4D7C434B1B}"/>
              </a:ext>
            </a:extLst>
          </p:cNvPr>
          <p:cNvSpPr/>
          <p:nvPr/>
        </p:nvSpPr>
        <p:spPr>
          <a:xfrm>
            <a:off x="3986010" y="2090669"/>
            <a:ext cx="7815885" cy="27045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7A06682-9342-5A24-A195-4A4CCD567E1C}"/>
              </a:ext>
            </a:extLst>
          </p:cNvPr>
          <p:cNvSpPr/>
          <p:nvPr/>
        </p:nvSpPr>
        <p:spPr>
          <a:xfrm>
            <a:off x="3986011" y="2462009"/>
            <a:ext cx="2163652" cy="27045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2E89563-3371-05F9-FC3D-94118C13E233}"/>
              </a:ext>
            </a:extLst>
          </p:cNvPr>
          <p:cNvSpPr/>
          <p:nvPr/>
        </p:nvSpPr>
        <p:spPr>
          <a:xfrm>
            <a:off x="6501685" y="2827715"/>
            <a:ext cx="4071065" cy="27045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EDD811E-97DB-7876-01AB-FA369C806A54}"/>
              </a:ext>
            </a:extLst>
          </p:cNvPr>
          <p:cNvSpPr/>
          <p:nvPr/>
        </p:nvSpPr>
        <p:spPr>
          <a:xfrm>
            <a:off x="8356243" y="3177861"/>
            <a:ext cx="3445652" cy="27045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5F18F43-31AA-1934-F351-553EAA678C1F}"/>
              </a:ext>
            </a:extLst>
          </p:cNvPr>
          <p:cNvSpPr/>
          <p:nvPr/>
        </p:nvSpPr>
        <p:spPr>
          <a:xfrm>
            <a:off x="3986010" y="3522371"/>
            <a:ext cx="2717444" cy="27045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4F97DA8-0342-A281-DA0B-CE384A1897C6}"/>
              </a:ext>
            </a:extLst>
          </p:cNvPr>
          <p:cNvSpPr/>
          <p:nvPr/>
        </p:nvSpPr>
        <p:spPr>
          <a:xfrm>
            <a:off x="3891012" y="4546240"/>
            <a:ext cx="2812442" cy="27045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ECAC94F-0AD6-B411-30AA-F758FA7F451E}"/>
              </a:ext>
            </a:extLst>
          </p:cNvPr>
          <p:cNvSpPr/>
          <p:nvPr/>
        </p:nvSpPr>
        <p:spPr>
          <a:xfrm>
            <a:off x="5497132" y="5283286"/>
            <a:ext cx="2717444" cy="27045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87F0ED17-AFCD-8690-47EA-1A0D47714E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86011" y="1353623"/>
            <a:ext cx="7720885" cy="4757401"/>
          </a:xfrm>
        </p:spPr>
        <p:txBody>
          <a:bodyPr>
            <a:noAutofit/>
          </a:bodyPr>
          <a:lstStyle/>
          <a:p>
            <a:pPr algn="just"/>
            <a:r>
              <a:rPr lang="ru-RU" sz="2300" dirty="0"/>
              <a:t>При сравнительно низких показателях проявлений </a:t>
            </a:r>
            <a:r>
              <a:rPr lang="ru-RU" sz="2300" dirty="0" err="1"/>
              <a:t>думскроллинга</a:t>
            </a:r>
            <a:r>
              <a:rPr lang="ru-RU" sz="2300" dirty="0"/>
              <a:t> россияне все же постоянно обновляют свои новостные ленты, чтобы узнать, не случилось ли чего-нибудь плохого (2,24), причем, читая плохие новости в социальных сетях, теряют иногда счет времени (2,06) и свидетельствуют о том, что им трудно перестать читать негативные новости в социальных сетях (2,02) и что они по утрам проверяют социальные сети, чтобы узнать, что плохого произошло на данный момент. При этом болезненные формы DS (паника, ночные просмотры ленты, неспособность остановиться при прокрутке страниц в интернете) проявляются редко, если говорить о выборке в целом. </a:t>
            </a:r>
          </a:p>
          <a:p>
            <a:pPr algn="just"/>
            <a:endParaRPr lang="ru-RU" sz="2300" dirty="0"/>
          </a:p>
        </p:txBody>
      </p:sp>
      <p:sp>
        <p:nvSpPr>
          <p:cNvPr id="3" name="Текст 23">
            <a:extLst>
              <a:ext uri="{FF2B5EF4-FFF2-40B4-BE49-F238E27FC236}">
                <a16:creationId xmlns:a16="http://schemas.microsoft.com/office/drawing/2014/main" id="{269371BC-E5FE-6672-F460-2AB91DB795F4}"/>
              </a:ext>
            </a:extLst>
          </p:cNvPr>
          <p:cNvSpPr txBox="1">
            <a:spLocks/>
          </p:cNvSpPr>
          <p:nvPr/>
        </p:nvSpPr>
        <p:spPr>
          <a:xfrm>
            <a:off x="4476750" y="568325"/>
            <a:ext cx="6096000" cy="27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1200" dirty="0"/>
              <a:t>ИНФОДЕМИЧЕСКИЙ ДУМСКРОЛЛИНГ И ПСИХОЛОГИЧЕСКОЕ БЛАГОПОЛУЧИЕ РОССИЯН</a:t>
            </a:r>
          </a:p>
          <a:p>
            <a:endParaRPr lang="ru-RU" sz="110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E79ADE6-2B7F-6FD5-DEBF-DF703D6A8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05" y="3792828"/>
            <a:ext cx="3280489" cy="218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01F0B2A6-3440-9A87-0893-09AC49379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05" y="1353624"/>
            <a:ext cx="3280488" cy="218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009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3975B2D-F5D6-E0E4-F960-18F06201FE20}"/>
              </a:ext>
            </a:extLst>
          </p:cNvPr>
          <p:cNvSpPr/>
          <p:nvPr/>
        </p:nvSpPr>
        <p:spPr>
          <a:xfrm>
            <a:off x="7134896" y="2369712"/>
            <a:ext cx="4642834" cy="27045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99591FF-55C6-C055-F925-6CAC93BD0FCE}"/>
              </a:ext>
            </a:extLst>
          </p:cNvPr>
          <p:cNvSpPr/>
          <p:nvPr/>
        </p:nvSpPr>
        <p:spPr>
          <a:xfrm>
            <a:off x="3934497" y="2743199"/>
            <a:ext cx="7843234" cy="27045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97AA688-EC8B-4FD7-9AE9-B5867C61600A}"/>
              </a:ext>
            </a:extLst>
          </p:cNvPr>
          <p:cNvSpPr/>
          <p:nvPr/>
        </p:nvSpPr>
        <p:spPr>
          <a:xfrm>
            <a:off x="3934497" y="3116686"/>
            <a:ext cx="1985493" cy="27045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87F0ED17-AFCD-8690-47EA-1A0D47714E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86011" y="1265999"/>
            <a:ext cx="7720885" cy="4845026"/>
          </a:xfrm>
        </p:spPr>
        <p:txBody>
          <a:bodyPr>
            <a:noAutofit/>
          </a:bodyPr>
          <a:lstStyle/>
          <a:p>
            <a:pPr algn="just"/>
            <a:r>
              <a:rPr lang="ru-RU" sz="2300" dirty="0"/>
              <a:t>Для сравнения: результаты американских коллег (2021) в европейских странах (</a:t>
            </a:r>
            <a:r>
              <a:rPr lang="ru-RU" sz="2300" dirty="0" err="1"/>
              <a:t>Sharma</a:t>
            </a:r>
            <a:r>
              <a:rPr lang="ru-RU" sz="2300" dirty="0"/>
              <a:t>, </a:t>
            </a:r>
            <a:r>
              <a:rPr lang="ru-RU" sz="2300" dirty="0" err="1"/>
              <a:t>et</a:t>
            </a:r>
            <a:r>
              <a:rPr lang="ru-RU" sz="2300" dirty="0"/>
              <a:t> </a:t>
            </a:r>
            <a:r>
              <a:rPr lang="ru-RU" sz="2300" dirty="0" err="1"/>
              <a:t>al</a:t>
            </a:r>
            <a:r>
              <a:rPr lang="ru-RU" sz="2300" dirty="0"/>
              <a:t>, 2022): высокие (выше середины шкалы) показатели проявлений </a:t>
            </a:r>
            <a:r>
              <a:rPr lang="ru-RU" sz="2300" dirty="0" err="1"/>
              <a:t>думскороллинга</a:t>
            </a:r>
            <a:r>
              <a:rPr lang="ru-RU" sz="2300" dirty="0"/>
              <a:t>, что свидетельствует о более сильном погружении населения европейских стран в социальные сети и </a:t>
            </a:r>
            <a:r>
              <a:rPr lang="ru-RU" sz="2300" dirty="0" err="1"/>
              <a:t>думскроллинг</a:t>
            </a:r>
            <a:r>
              <a:rPr lang="ru-RU" sz="2300" dirty="0"/>
              <a:t>. </a:t>
            </a:r>
          </a:p>
          <a:p>
            <a:pPr algn="just"/>
            <a:endParaRPr lang="ru-RU" sz="2300" dirty="0"/>
          </a:p>
          <a:p>
            <a:pPr algn="just"/>
            <a:r>
              <a:rPr lang="ru-RU" sz="2300" dirty="0"/>
              <a:t>В то же время, следует отметить, что европейцы в большей степени, чем россияне осознают новостное таргетирование, соглашаясь с тем, что поиски в социальных сетях, вероятно, делают их новостные ленты более негативными.</a:t>
            </a:r>
          </a:p>
          <a:p>
            <a:pPr algn="just"/>
            <a:endParaRPr lang="ru-RU" sz="2300" dirty="0"/>
          </a:p>
        </p:txBody>
      </p:sp>
      <p:sp>
        <p:nvSpPr>
          <p:cNvPr id="3" name="Текст 23">
            <a:extLst>
              <a:ext uri="{FF2B5EF4-FFF2-40B4-BE49-F238E27FC236}">
                <a16:creationId xmlns:a16="http://schemas.microsoft.com/office/drawing/2014/main" id="{269371BC-E5FE-6672-F460-2AB91DB795F4}"/>
              </a:ext>
            </a:extLst>
          </p:cNvPr>
          <p:cNvSpPr txBox="1">
            <a:spLocks/>
          </p:cNvSpPr>
          <p:nvPr/>
        </p:nvSpPr>
        <p:spPr>
          <a:xfrm>
            <a:off x="4476750" y="568325"/>
            <a:ext cx="6096000" cy="27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1200" dirty="0"/>
              <a:t>ИНФОДЕМИЧЕСКИЙ ДУМСКРОЛЛИНГ И ПСИХОЛОГИЧЕСКОЕ БЛАГОПОЛУЧИЕ РОССИЯН</a:t>
            </a:r>
          </a:p>
          <a:p>
            <a:endParaRPr lang="ru-RU" sz="11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3B3328-91BE-B718-CC14-308ADC0D9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821" y="1265999"/>
            <a:ext cx="3619488" cy="20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 descr="Facebook убрал возможность таргетинга рекламы на пользователей,  заинтересованных в псевдонауке">
            <a:extLst>
              <a:ext uri="{FF2B5EF4-FFF2-40B4-BE49-F238E27FC236}">
                <a16:creationId xmlns:a16="http://schemas.microsoft.com/office/drawing/2014/main" id="{8A573AA9-AD6E-9C89-87F6-64AAED506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3522" r="6606"/>
          <a:stretch/>
        </p:blipFill>
        <p:spPr bwMode="auto">
          <a:xfrm>
            <a:off x="231821" y="3556040"/>
            <a:ext cx="3619488" cy="28579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2218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5D0F368-3FD2-BDF5-BDD7-AC0D49D41825}"/>
              </a:ext>
            </a:extLst>
          </p:cNvPr>
          <p:cNvSpPr/>
          <p:nvPr/>
        </p:nvSpPr>
        <p:spPr>
          <a:xfrm>
            <a:off x="9820141" y="1687132"/>
            <a:ext cx="1985493" cy="27045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FDBC550-E1AA-C5C7-76AD-7D71181AC3A5}"/>
              </a:ext>
            </a:extLst>
          </p:cNvPr>
          <p:cNvSpPr/>
          <p:nvPr/>
        </p:nvSpPr>
        <p:spPr>
          <a:xfrm>
            <a:off x="4378012" y="2032715"/>
            <a:ext cx="5538720" cy="27045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C62DA59-EB24-1259-01C4-3070025AC052}"/>
              </a:ext>
            </a:extLst>
          </p:cNvPr>
          <p:cNvSpPr/>
          <p:nvPr/>
        </p:nvSpPr>
        <p:spPr>
          <a:xfrm>
            <a:off x="10398887" y="5321544"/>
            <a:ext cx="1406748" cy="27045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70E413D-A26F-56C9-9C35-B5895DC7EF46}"/>
              </a:ext>
            </a:extLst>
          </p:cNvPr>
          <p:cNvSpPr/>
          <p:nvPr/>
        </p:nvSpPr>
        <p:spPr>
          <a:xfrm>
            <a:off x="4378011" y="5690315"/>
            <a:ext cx="2737566" cy="27045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87F0ED17-AFCD-8690-47EA-1A0D47714E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76750" y="1265999"/>
            <a:ext cx="7230146" cy="4845026"/>
          </a:xfrm>
        </p:spPr>
        <p:txBody>
          <a:bodyPr>
            <a:noAutofit/>
          </a:bodyPr>
          <a:lstStyle/>
          <a:p>
            <a:pPr algn="just"/>
            <a:r>
              <a:rPr lang="ru-RU" sz="2300" dirty="0"/>
              <a:t>Результаты корреляционного анализа: степень выраженности </a:t>
            </a:r>
            <a:r>
              <a:rPr lang="ru-RU" sz="2300" dirty="0" err="1"/>
              <a:t>думскроллинга</a:t>
            </a:r>
            <a:r>
              <a:rPr lang="ru-RU" sz="2300" dirty="0"/>
              <a:t> оказалась тесно связана с зависимостью от социальных сетей, особенно с показателем по шкале «конфликт/проявление дезадаптации (откладывание или пренебрежение социальными, рабочими, образовательными, бытовыми и/или другими видами деятельности, а также своими и чужими потребностями из-за постоянного пользования социальной сетью)» при r&lt;0,001. </a:t>
            </a:r>
          </a:p>
          <a:p>
            <a:pPr algn="just"/>
            <a:endParaRPr lang="ru-RU" sz="2300" dirty="0"/>
          </a:p>
          <a:p>
            <a:pPr algn="just">
              <a:spcBef>
                <a:spcPts val="0"/>
              </a:spcBef>
            </a:pPr>
            <a:r>
              <a:rPr lang="ru-RU" sz="2300" dirty="0"/>
              <a:t>Также склонные к </a:t>
            </a:r>
            <a:r>
              <a:rPr lang="ru-RU" sz="2300" dirty="0" err="1"/>
              <a:t>думскроллингу</a:t>
            </a:r>
            <a:r>
              <a:rPr lang="ru-RU" sz="2300" dirty="0"/>
              <a:t> лица </a:t>
            </a:r>
            <a:r>
              <a:rPr lang="ru-RU" sz="2300" dirty="0" err="1"/>
              <a:t>проде-монстрировали</a:t>
            </a:r>
            <a:r>
              <a:rPr lang="ru-RU" sz="2300" dirty="0"/>
              <a:t> более высокие показатели </a:t>
            </a:r>
            <a:r>
              <a:rPr lang="ru-RU" sz="2300" dirty="0" err="1"/>
              <a:t>информа-ционного</a:t>
            </a:r>
            <a:r>
              <a:rPr lang="ru-RU" sz="2300" dirty="0"/>
              <a:t> невроза (страха пропустить какую-либо важную информацию). </a:t>
            </a:r>
          </a:p>
          <a:p>
            <a:pPr algn="just"/>
            <a:endParaRPr lang="ru-RU" sz="2300" dirty="0"/>
          </a:p>
        </p:txBody>
      </p:sp>
      <p:sp>
        <p:nvSpPr>
          <p:cNvPr id="3" name="Текст 23">
            <a:extLst>
              <a:ext uri="{FF2B5EF4-FFF2-40B4-BE49-F238E27FC236}">
                <a16:creationId xmlns:a16="http://schemas.microsoft.com/office/drawing/2014/main" id="{269371BC-E5FE-6672-F460-2AB91DB795F4}"/>
              </a:ext>
            </a:extLst>
          </p:cNvPr>
          <p:cNvSpPr txBox="1">
            <a:spLocks/>
          </p:cNvSpPr>
          <p:nvPr/>
        </p:nvSpPr>
        <p:spPr>
          <a:xfrm>
            <a:off x="4476750" y="568325"/>
            <a:ext cx="6096000" cy="27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1200" dirty="0"/>
              <a:t>ИНФОДЕМИЧЕСКИЙ ДУМСКРОЛЛИНГ И ПСИХОЛОГИЧЕСКОЕ БЛАГОПОЛУЧИЕ РОССИЯН</a:t>
            </a:r>
          </a:p>
          <a:p>
            <a:endParaRPr lang="ru-RU" sz="1100" dirty="0"/>
          </a:p>
        </p:txBody>
      </p:sp>
      <p:pic>
        <p:nvPicPr>
          <p:cNvPr id="4" name="Picture 10" descr="Зависимость от социальных сетей">
            <a:extLst>
              <a:ext uri="{FF2B5EF4-FFF2-40B4-BE49-F238E27FC236}">
                <a16:creationId xmlns:a16="http://schemas.microsoft.com/office/drawing/2014/main" id="{46D2909D-6B24-20A6-2CBC-84DE9CC21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6366" y="1120461"/>
            <a:ext cx="3412901" cy="3412902"/>
          </a:xfrm>
          <a:prstGeom prst="rect">
            <a:avLst/>
          </a:prstGeom>
          <a:noFill/>
        </p:spPr>
      </p:pic>
      <p:pic>
        <p:nvPicPr>
          <p:cNvPr id="5" name="Picture 4" descr="Информационный невроз | Путешествия и позитив | Дзен">
            <a:extLst>
              <a:ext uri="{FF2B5EF4-FFF2-40B4-BE49-F238E27FC236}">
                <a16:creationId xmlns:a16="http://schemas.microsoft.com/office/drawing/2014/main" id="{14DBB1F2-F595-19E8-F039-9E0DCD7FC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6367" y="4617075"/>
            <a:ext cx="3434368" cy="18030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3831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B3CF9C2-F691-49F8-678D-25F48643D01E}"/>
              </a:ext>
            </a:extLst>
          </p:cNvPr>
          <p:cNvSpPr/>
          <p:nvPr/>
        </p:nvSpPr>
        <p:spPr>
          <a:xfrm>
            <a:off x="9343622" y="1667813"/>
            <a:ext cx="2466305" cy="27045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C4B8CAF-C951-67CB-F035-368844A1B00C}"/>
              </a:ext>
            </a:extLst>
          </p:cNvPr>
          <p:cNvSpPr/>
          <p:nvPr/>
        </p:nvSpPr>
        <p:spPr>
          <a:xfrm>
            <a:off x="624625" y="2034649"/>
            <a:ext cx="9646276" cy="27045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87F0ED17-AFCD-8690-47EA-1A0D47714E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625" y="1265999"/>
            <a:ext cx="11082271" cy="1528716"/>
          </a:xfrm>
        </p:spPr>
        <p:txBody>
          <a:bodyPr>
            <a:noAutofit/>
          </a:bodyPr>
          <a:lstStyle/>
          <a:p>
            <a:pPr algn="just"/>
            <a:r>
              <a:rPr lang="ru-RU" sz="2300" dirty="0"/>
              <a:t>Зарубежные коллеги обнаружили схожие взаимосвязи </a:t>
            </a:r>
            <a:r>
              <a:rPr lang="ru-RU" sz="2300" dirty="0" err="1"/>
              <a:t>думскроллинга</a:t>
            </a:r>
            <a:r>
              <a:rPr lang="ru-RU" sz="2300" dirty="0"/>
              <a:t> и зависимости от социальных сетей (</a:t>
            </a:r>
            <a:r>
              <a:rPr lang="ru-RU" sz="2300" dirty="0" err="1"/>
              <a:t>Satici</a:t>
            </a:r>
            <a:r>
              <a:rPr lang="ru-RU" sz="2300" dirty="0"/>
              <a:t>, </a:t>
            </a:r>
            <a:r>
              <a:rPr lang="ru-RU" sz="2300" dirty="0" err="1"/>
              <a:t>et</a:t>
            </a:r>
            <a:r>
              <a:rPr lang="ru-RU" sz="2300" dirty="0"/>
              <a:t> </a:t>
            </a:r>
            <a:r>
              <a:rPr lang="ru-RU" sz="2300" dirty="0" err="1"/>
              <a:t>al</a:t>
            </a:r>
            <a:r>
              <a:rPr lang="ru-RU" sz="2300" dirty="0"/>
              <a:t>, 2022), при этом они указывают, что </a:t>
            </a:r>
            <a:r>
              <a:rPr lang="ru-RU" sz="2300" dirty="0" err="1"/>
              <a:t>думскроллинг</a:t>
            </a:r>
            <a:r>
              <a:rPr lang="ru-RU" sz="2300" dirty="0"/>
              <a:t> проявляли, прежде всего пользователи новостной платформы Twitter, тогда как пользователи других новостных платформам практически им не страдали. </a:t>
            </a:r>
          </a:p>
          <a:p>
            <a:pPr algn="just"/>
            <a:endParaRPr lang="ru-RU" sz="2300" dirty="0"/>
          </a:p>
        </p:txBody>
      </p:sp>
      <p:sp>
        <p:nvSpPr>
          <p:cNvPr id="3" name="Текст 23">
            <a:extLst>
              <a:ext uri="{FF2B5EF4-FFF2-40B4-BE49-F238E27FC236}">
                <a16:creationId xmlns:a16="http://schemas.microsoft.com/office/drawing/2014/main" id="{269371BC-E5FE-6672-F460-2AB91DB795F4}"/>
              </a:ext>
            </a:extLst>
          </p:cNvPr>
          <p:cNvSpPr txBox="1">
            <a:spLocks/>
          </p:cNvSpPr>
          <p:nvPr/>
        </p:nvSpPr>
        <p:spPr>
          <a:xfrm>
            <a:off x="4476750" y="568325"/>
            <a:ext cx="6096000" cy="27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1200" dirty="0"/>
              <a:t>ИНФОДЕМИЧЕСКИЙ ДУМСКРОЛЛИНГ И ПСИХОЛОГИЧЕСКОЕ БЛАГОПОЛУЧИЕ РОССИЯН</a:t>
            </a:r>
          </a:p>
          <a:p>
            <a:endParaRPr lang="ru-RU" sz="1100" dirty="0"/>
          </a:p>
        </p:txBody>
      </p:sp>
      <p:pic>
        <p:nvPicPr>
          <p:cNvPr id="2" name="Picture 2" descr="Что такое невроз выходного дня и как с ним справиться - Лайфхакер">
            <a:extLst>
              <a:ext uri="{FF2B5EF4-FFF2-40B4-BE49-F238E27FC236}">
                <a16:creationId xmlns:a16="http://schemas.microsoft.com/office/drawing/2014/main" id="{41B7DAB0-96C8-BB73-7835-0C593F376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9639" y="3000838"/>
            <a:ext cx="6832242" cy="34161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5786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6BC922B-19F6-0BA6-EA69-641BEEEC4544}"/>
              </a:ext>
            </a:extLst>
          </p:cNvPr>
          <p:cNvSpPr/>
          <p:nvPr/>
        </p:nvSpPr>
        <p:spPr>
          <a:xfrm>
            <a:off x="7961025" y="5323293"/>
            <a:ext cx="2080572" cy="151026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Идеи для постов в соцсетях – использование популярных мемов">
            <a:extLst>
              <a:ext uri="{FF2B5EF4-FFF2-40B4-BE49-F238E27FC236}">
                <a16:creationId xmlns:a16="http://schemas.microsoft.com/office/drawing/2014/main" id="{59ECAECB-C254-1689-4F3F-5EF3E9D296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8932" t="1493" r="9986" b="2030"/>
          <a:stretch/>
        </p:blipFill>
        <p:spPr bwMode="auto">
          <a:xfrm>
            <a:off x="425003" y="1755811"/>
            <a:ext cx="5144305" cy="3060513"/>
          </a:xfrm>
          <a:prstGeom prst="rect">
            <a:avLst/>
          </a:prstGeom>
          <a:noFill/>
        </p:spPr>
      </p:pic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C97ADB56-C9C6-6275-6A51-F2CEAD51B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8510" y="1169792"/>
            <a:ext cx="1971430" cy="443663"/>
          </a:xfrm>
        </p:spPr>
        <p:txBody>
          <a:bodyPr/>
          <a:lstStyle/>
          <a:p>
            <a:r>
              <a:rPr lang="ru-RU" dirty="0"/>
              <a:t>А вы знали?</a:t>
            </a: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F07B0304-A586-3A95-F365-E5C3F85529E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76750" y="568325"/>
            <a:ext cx="6096000" cy="271463"/>
          </a:xfrm>
        </p:spPr>
        <p:txBody>
          <a:bodyPr/>
          <a:lstStyle/>
          <a:p>
            <a:pPr marL="0" indent="0" algn="r">
              <a:buNone/>
            </a:pPr>
            <a:r>
              <a:rPr lang="ru-RU" sz="1200" dirty="0"/>
              <a:t>ИНФОДЕМИЧЕСКИЙ ДУМСКРОЛЛИНГ И ПСИХОЛОГИЧЕСКОЕ БЛАГОПОЛУЧИЕ РОССИЯН</a:t>
            </a:r>
          </a:p>
          <a:p>
            <a:endParaRPr lang="ru-RU" sz="1100" dirty="0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87F0ED17-AFCD-8690-47EA-1A0D47714E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78531" y="4897134"/>
            <a:ext cx="5245561" cy="65688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Чтобы сыграть психически нездорового убитого депрессией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</a:rPr>
              <a:t>человекаа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, Хоакин Феникс несколько месяцев </a:t>
            </a:r>
          </a:p>
          <a:p>
            <a:pPr algn="ctr">
              <a:spcBef>
                <a:spcPts val="0"/>
              </a:spcBef>
            </a:pP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читал российские новости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705FD0-C608-42FA-1DC4-D8AF62BE12C0}"/>
              </a:ext>
            </a:extLst>
          </p:cNvPr>
          <p:cNvSpPr txBox="1"/>
          <p:nvPr/>
        </p:nvSpPr>
        <p:spPr>
          <a:xfrm>
            <a:off x="6310647" y="5975797"/>
            <a:ext cx="5366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Eric S. Jenkins &amp; Monica </a:t>
            </a:r>
            <a:r>
              <a:rPr lang="en-US" sz="1000" dirty="0" err="1"/>
              <a:t>Huzinec</a:t>
            </a:r>
            <a:r>
              <a:rPr lang="en-US" sz="1000" dirty="0"/>
              <a:t> (2021) </a:t>
            </a:r>
            <a:r>
              <a:rPr lang="en-US" sz="1000" dirty="0" err="1"/>
              <a:t>Memeability</a:t>
            </a:r>
            <a:r>
              <a:rPr lang="en-US" sz="1000" dirty="0"/>
              <a:t> in an Attention Economy: On the Form of the Nike Kaepernick Meme, Southern Communication Journal, 86:4, 402-415, DOI: </a:t>
            </a:r>
            <a:r>
              <a:rPr lang="en-US" sz="1000" u="sng" dirty="0"/>
              <a:t>10.1080/1041794X.2021.1945671</a:t>
            </a:r>
            <a:endParaRPr lang="ru-RU" sz="1000" dirty="0"/>
          </a:p>
          <a:p>
            <a:pPr algn="l"/>
            <a:endParaRPr lang="ru-RU" sz="1000" dirty="0">
              <a:latin typeface="HSE Sans" panose="02000000000000000000" pitchFamily="2" charset="0"/>
            </a:endParaRPr>
          </a:p>
        </p:txBody>
      </p:sp>
      <p:pic>
        <p:nvPicPr>
          <p:cNvPr id="1026" name="Picture 2" descr="Очередная адаптация мема: Хоакин Феникс / Андрей Скоробогатов">
            <a:extLst>
              <a:ext uri="{FF2B5EF4-FFF2-40B4-BE49-F238E27FC236}">
                <a16:creationId xmlns:a16="http://schemas.microsoft.com/office/drawing/2014/main" id="{A6F1D91D-B0B3-F2CB-982D-F3F0E00879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0" b="27700"/>
          <a:stretch/>
        </p:blipFill>
        <p:spPr bwMode="auto">
          <a:xfrm>
            <a:off x="6150804" y="1755811"/>
            <a:ext cx="5473288" cy="306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577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6BA7DF0-765A-0439-00C6-5D22BA81DCCA}"/>
              </a:ext>
            </a:extLst>
          </p:cNvPr>
          <p:cNvSpPr/>
          <p:nvPr/>
        </p:nvSpPr>
        <p:spPr>
          <a:xfrm>
            <a:off x="4533363" y="3090928"/>
            <a:ext cx="2891307" cy="27045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5089074-8038-B80B-8004-59B9B1D7F54C}"/>
              </a:ext>
            </a:extLst>
          </p:cNvPr>
          <p:cNvSpPr/>
          <p:nvPr/>
        </p:nvSpPr>
        <p:spPr>
          <a:xfrm>
            <a:off x="4533363" y="3784241"/>
            <a:ext cx="3779950" cy="27045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E543BE6-FC2C-2ABF-667A-EFCC4C7D348F}"/>
              </a:ext>
            </a:extLst>
          </p:cNvPr>
          <p:cNvSpPr/>
          <p:nvPr/>
        </p:nvSpPr>
        <p:spPr>
          <a:xfrm>
            <a:off x="4533364" y="4419597"/>
            <a:ext cx="2176530" cy="27045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3C3D253-B722-3B8D-3C50-84D5619FC135}"/>
              </a:ext>
            </a:extLst>
          </p:cNvPr>
          <p:cNvSpPr/>
          <p:nvPr/>
        </p:nvSpPr>
        <p:spPr>
          <a:xfrm>
            <a:off x="4533363" y="4813015"/>
            <a:ext cx="2788275" cy="27045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87F0ED17-AFCD-8690-47EA-1A0D47714E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69346" y="1343272"/>
            <a:ext cx="7430772" cy="1792733"/>
          </a:xfrm>
        </p:spPr>
        <p:txBody>
          <a:bodyPr numCol="1" spcCol="576000">
            <a:noAutofit/>
          </a:bodyPr>
          <a:lstStyle/>
          <a:p>
            <a:pPr algn="just"/>
            <a:r>
              <a:rPr lang="ru-RU" sz="2000" dirty="0"/>
              <a:t>Феномен </a:t>
            </a:r>
            <a:r>
              <a:rPr lang="ru-RU" sz="2000" dirty="0" err="1"/>
              <a:t>инфодемического</a:t>
            </a:r>
            <a:r>
              <a:rPr lang="ru-RU" sz="2000" dirty="0"/>
              <a:t> </a:t>
            </a:r>
            <a:r>
              <a:rPr lang="ru-RU" sz="2000" dirty="0" err="1"/>
              <a:t>думскроллинга</a:t>
            </a:r>
            <a:r>
              <a:rPr lang="ru-RU" sz="2000" dirty="0"/>
              <a:t> отрицательно связан с психологическим благополучием личности. </a:t>
            </a:r>
          </a:p>
          <a:p>
            <a:pPr algn="just"/>
            <a:r>
              <a:rPr lang="ru-RU" sz="2000" dirty="0"/>
              <a:t>Среди респондентов с высокими показателями психо-логического благополучия оказалось значимо меньше таких пользователей, которые: </a:t>
            </a:r>
          </a:p>
          <a:p>
            <a:pPr marL="342900" indent="-342900" algn="just">
              <a:spcBef>
                <a:spcPts val="600"/>
              </a:spcBef>
              <a:buClr>
                <a:srgbClr val="CD5A5A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900" dirty="0"/>
              <a:t>неосознанно проверяют свои новостные ленты на наличие плохих новостей, </a:t>
            </a:r>
          </a:p>
          <a:p>
            <a:pPr marL="342900" indent="-342900" algn="just">
              <a:spcBef>
                <a:spcPts val="600"/>
              </a:spcBef>
              <a:buClr>
                <a:srgbClr val="CD5A5A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900" dirty="0"/>
              <a:t>постоянно испытываю панику при прокрутке страниц с новостями на своем устройстве,</a:t>
            </a:r>
          </a:p>
          <a:p>
            <a:pPr marL="342900" indent="-342900" algn="just">
              <a:spcBef>
                <a:spcPts val="600"/>
              </a:spcBef>
              <a:buClr>
                <a:srgbClr val="CD5A5A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900" dirty="0"/>
              <a:t>сложно оторваться от  визуализации ужасов в социальных сетях, </a:t>
            </a:r>
          </a:p>
          <a:p>
            <a:pPr marL="342900" indent="-342900" algn="just">
              <a:spcBef>
                <a:spcPts val="600"/>
              </a:spcBef>
              <a:buClr>
                <a:srgbClr val="CD5A5A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900" dirty="0"/>
              <a:t>трудно перестать читать негативные новости в социальных сетях. </a:t>
            </a:r>
            <a:endParaRPr lang="ru-RU" sz="2000" dirty="0"/>
          </a:p>
          <a:p>
            <a:pPr algn="just">
              <a:spcBef>
                <a:spcPts val="1800"/>
              </a:spcBef>
            </a:pPr>
            <a:r>
              <a:rPr lang="ru-RU" sz="2000" dirty="0"/>
              <a:t>Страх пропустить какую-либо информацию (</a:t>
            </a:r>
            <a:r>
              <a:rPr lang="ru-RU" sz="2000" dirty="0" err="1"/>
              <a:t>FoMO</a:t>
            </a:r>
            <a:r>
              <a:rPr lang="ru-RU" sz="2000" dirty="0"/>
              <a:t>) также </a:t>
            </a:r>
            <a:r>
              <a:rPr lang="ru-RU" sz="2000" spc="-60" dirty="0"/>
              <a:t>оказался  отрицательно связан с психологическим благополучием.</a:t>
            </a:r>
          </a:p>
          <a:p>
            <a:pPr algn="just"/>
            <a:endParaRPr lang="ru-RU" sz="2300" dirty="0"/>
          </a:p>
        </p:txBody>
      </p:sp>
      <p:sp>
        <p:nvSpPr>
          <p:cNvPr id="3" name="Текст 23">
            <a:extLst>
              <a:ext uri="{FF2B5EF4-FFF2-40B4-BE49-F238E27FC236}">
                <a16:creationId xmlns:a16="http://schemas.microsoft.com/office/drawing/2014/main" id="{269371BC-E5FE-6672-F460-2AB91DB795F4}"/>
              </a:ext>
            </a:extLst>
          </p:cNvPr>
          <p:cNvSpPr txBox="1">
            <a:spLocks/>
          </p:cNvSpPr>
          <p:nvPr/>
        </p:nvSpPr>
        <p:spPr>
          <a:xfrm>
            <a:off x="4476750" y="568325"/>
            <a:ext cx="6096000" cy="27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1200" dirty="0"/>
              <a:t>ИНФОДЕМИЧЕСКИЙ ДУМСКРОЛЛИНГ И ПСИХОЛОГИЧЕСКОЕ БЛАГОПОЛУЧИЕ РОССИЯН</a:t>
            </a:r>
          </a:p>
          <a:p>
            <a:endParaRPr lang="ru-RU" sz="1100" dirty="0"/>
          </a:p>
        </p:txBody>
      </p:sp>
      <p:pic>
        <p:nvPicPr>
          <p:cNvPr id="6" name="Picture 4" descr="🏥 Зависимость от социальных сетей: болезнь XXI века 💊: симптомы, лечение,  профилактика ⛨ - Клиника IsraClinic">
            <a:extLst>
              <a:ext uri="{FF2B5EF4-FFF2-40B4-BE49-F238E27FC236}">
                <a16:creationId xmlns:a16="http://schemas.microsoft.com/office/drawing/2014/main" id="{CE465C3D-88BE-09FD-F22D-7AC3694C2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882" y="1294326"/>
            <a:ext cx="3554533" cy="2368208"/>
          </a:xfrm>
          <a:prstGeom prst="rect">
            <a:avLst/>
          </a:prstGeom>
          <a:noFill/>
        </p:spPr>
      </p:pic>
      <p:pic>
        <p:nvPicPr>
          <p:cNvPr id="7" name="Picture 2" descr="FOMO – синдром упущенной выгоды | Блог 4brain">
            <a:extLst>
              <a:ext uri="{FF2B5EF4-FFF2-40B4-BE49-F238E27FC236}">
                <a16:creationId xmlns:a16="http://schemas.microsoft.com/office/drawing/2014/main" id="{771BBE85-9AE5-11D0-AF45-2E9347ECC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124" y="4134118"/>
            <a:ext cx="3634291" cy="18171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0937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Текст 22">
            <a:extLst>
              <a:ext uri="{FF2B5EF4-FFF2-40B4-BE49-F238E27FC236}">
                <a16:creationId xmlns:a16="http://schemas.microsoft.com/office/drawing/2014/main" id="{87F0ED17-AFCD-8690-47EA-1A0D47714E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09504" y="3136005"/>
            <a:ext cx="6375042" cy="1792733"/>
          </a:xfrm>
        </p:spPr>
        <p:txBody>
          <a:bodyPr numCol="1" spcCol="576000">
            <a:noAutofit/>
          </a:bodyPr>
          <a:lstStyle/>
          <a:p>
            <a:pPr algn="just"/>
            <a:r>
              <a:rPr lang="ru-RU" sz="2400" dirty="0"/>
              <a:t>Экстраверсия, добросовестность, </a:t>
            </a:r>
            <a:r>
              <a:rPr lang="ru-RU" sz="2400" dirty="0" err="1"/>
              <a:t>откры-тостью</a:t>
            </a:r>
            <a:r>
              <a:rPr lang="ru-RU" sz="2400" dirty="0"/>
              <a:t> новому опыту оказались статистически достоверно отрицательно связаны с </a:t>
            </a:r>
            <a:r>
              <a:rPr lang="ru-RU" sz="2400" dirty="0" err="1"/>
              <a:t>выра-женностью</a:t>
            </a:r>
            <a:r>
              <a:rPr lang="ru-RU" sz="2400" dirty="0"/>
              <a:t> DS</a:t>
            </a:r>
          </a:p>
          <a:p>
            <a:pPr algn="just">
              <a:spcBef>
                <a:spcPts val="0"/>
              </a:spcBef>
            </a:pPr>
            <a:endParaRPr lang="ru-RU" sz="2400" dirty="0"/>
          </a:p>
          <a:p>
            <a:pPr algn="just">
              <a:spcBef>
                <a:spcPts val="0"/>
              </a:spcBef>
            </a:pPr>
            <a:r>
              <a:rPr lang="ru-RU" sz="2400" dirty="0"/>
              <a:t>Эмоциональная лабильность (</a:t>
            </a:r>
            <a:r>
              <a:rPr lang="ru-RU" sz="2400" dirty="0" err="1"/>
              <a:t>нейротизм</a:t>
            </a:r>
            <a:r>
              <a:rPr lang="ru-RU" sz="2400" dirty="0"/>
              <a:t>) и доверчивость, напротив, показали положи-тельную связь. </a:t>
            </a:r>
          </a:p>
          <a:p>
            <a:pPr algn="just"/>
            <a:endParaRPr lang="ru-RU" sz="2300" dirty="0"/>
          </a:p>
        </p:txBody>
      </p:sp>
      <p:sp>
        <p:nvSpPr>
          <p:cNvPr id="3" name="Текст 23">
            <a:extLst>
              <a:ext uri="{FF2B5EF4-FFF2-40B4-BE49-F238E27FC236}">
                <a16:creationId xmlns:a16="http://schemas.microsoft.com/office/drawing/2014/main" id="{269371BC-E5FE-6672-F460-2AB91DB795F4}"/>
              </a:ext>
            </a:extLst>
          </p:cNvPr>
          <p:cNvSpPr txBox="1">
            <a:spLocks/>
          </p:cNvSpPr>
          <p:nvPr/>
        </p:nvSpPr>
        <p:spPr>
          <a:xfrm>
            <a:off x="4476750" y="568325"/>
            <a:ext cx="6096000" cy="27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1200" dirty="0"/>
              <a:t>ИНФОДЕМИЧЕСКИЙ ДУМСКРОЛЛИНГ И ПСИХОЛОГИЧЕСКОЕ БЛАГОПОЛУЧИЕ РОССИЯН</a:t>
            </a:r>
          </a:p>
          <a:p>
            <a:endParaRPr lang="ru-RU" sz="1100" dirty="0"/>
          </a:p>
        </p:txBody>
      </p:sp>
      <p:pic>
        <p:nvPicPr>
          <p:cNvPr id="2" name="Picture 4" descr="Тест Большая пятерка (Big Five). Пятифакторный личностный опросник (Р.  МакКрае, П. Коста). Методика диагностики личностных факторов темперамента и  характера (5PFQ)">
            <a:extLst>
              <a:ext uri="{FF2B5EF4-FFF2-40B4-BE49-F238E27FC236}">
                <a16:creationId xmlns:a16="http://schemas.microsoft.com/office/drawing/2014/main" id="{F70CF15E-2567-EB60-ADA1-9E04CCF43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882" y="1352878"/>
            <a:ext cx="4294772" cy="2576863"/>
          </a:xfrm>
          <a:prstGeom prst="rect">
            <a:avLst/>
          </a:prstGeom>
          <a:noFill/>
        </p:spPr>
      </p:pic>
      <p:pic>
        <p:nvPicPr>
          <p:cNvPr id="4" name="Picture 2" descr="Кургинян: доверчивость — это худший из возможных сейчас брендов | Видео |  ИА Красная Весна">
            <a:extLst>
              <a:ext uri="{FF2B5EF4-FFF2-40B4-BE49-F238E27FC236}">
                <a16:creationId xmlns:a16="http://schemas.microsoft.com/office/drawing/2014/main" id="{FB0F57B1-C6F6-18E4-BC23-B8CAFFE80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882" y="4048580"/>
            <a:ext cx="4294772" cy="2415810"/>
          </a:xfrm>
          <a:prstGeom prst="rect">
            <a:avLst/>
          </a:prstGeom>
          <a:noFill/>
        </p:spPr>
      </p:pic>
      <p:sp>
        <p:nvSpPr>
          <p:cNvPr id="5" name="Заголовок 20">
            <a:extLst>
              <a:ext uri="{FF2B5EF4-FFF2-40B4-BE49-F238E27FC236}">
                <a16:creationId xmlns:a16="http://schemas.microsoft.com/office/drawing/2014/main" id="{CF292D5C-D205-76D7-ED35-4928C61E0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5110" y="1537843"/>
            <a:ext cx="6638860" cy="7770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/>
              <a:t>ЛИЧНОСТНЫЕ КОРРЕЛЯТЫ ДУМСКРОЛЛИНГА</a:t>
            </a:r>
            <a:br>
              <a:rPr lang="ru-RU" sz="900" dirty="0"/>
            </a:b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2112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B03F3F3-F173-DFAC-6AB3-8C3B61D50C9E}"/>
              </a:ext>
            </a:extLst>
          </p:cNvPr>
          <p:cNvSpPr/>
          <p:nvPr/>
        </p:nvSpPr>
        <p:spPr>
          <a:xfrm>
            <a:off x="7720885" y="2489536"/>
            <a:ext cx="3921616" cy="27045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681CFC1-2BA7-630F-6DBD-4EDF9C11739B}"/>
              </a:ext>
            </a:extLst>
          </p:cNvPr>
          <p:cNvSpPr/>
          <p:nvPr/>
        </p:nvSpPr>
        <p:spPr>
          <a:xfrm>
            <a:off x="5168721" y="2874132"/>
            <a:ext cx="6473780" cy="27045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9B07A98-E253-9A2A-A8F5-DBCCD2354F9F}"/>
              </a:ext>
            </a:extLst>
          </p:cNvPr>
          <p:cNvSpPr/>
          <p:nvPr/>
        </p:nvSpPr>
        <p:spPr>
          <a:xfrm>
            <a:off x="9794383" y="3241016"/>
            <a:ext cx="1848118" cy="27045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E2E2C21-09F6-60D2-740B-3B14E84B0394}"/>
              </a:ext>
            </a:extLst>
          </p:cNvPr>
          <p:cNvSpPr/>
          <p:nvPr/>
        </p:nvSpPr>
        <p:spPr>
          <a:xfrm>
            <a:off x="8094372" y="3578183"/>
            <a:ext cx="3548128" cy="27045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87F0ED17-AFCD-8690-47EA-1A0D47714E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09504" y="1553293"/>
            <a:ext cx="6375042" cy="3375446"/>
          </a:xfrm>
        </p:spPr>
        <p:txBody>
          <a:bodyPr numCol="1" spcCol="576000">
            <a:noAutofit/>
          </a:bodyPr>
          <a:lstStyle/>
          <a:p>
            <a:pPr algn="just"/>
            <a:r>
              <a:rPr lang="ru-RU" sz="2400" dirty="0"/>
              <a:t>Противоречивые результаты – взаимосвязи личностных детерминант и </a:t>
            </a:r>
            <a:r>
              <a:rPr lang="ru-RU" sz="2400" dirty="0" err="1"/>
              <a:t>думскроллинга</a:t>
            </a:r>
            <a:r>
              <a:rPr lang="ru-RU" sz="2400" dirty="0"/>
              <a:t>.</a:t>
            </a:r>
          </a:p>
          <a:p>
            <a:pPr algn="just"/>
            <a:r>
              <a:rPr lang="ru-RU" sz="2400" dirty="0"/>
              <a:t>В нашем случае отрицательная взаимосвязь между экстраверсией и </a:t>
            </a:r>
            <a:r>
              <a:rPr lang="ru-RU" sz="2400" dirty="0" err="1"/>
              <a:t>думскроллингом</a:t>
            </a:r>
            <a:r>
              <a:rPr lang="ru-RU" sz="2400" dirty="0"/>
              <a:t> может объясняться тем, что экстраверты больше нацелены на личное общение, предпочитая его общению в социальных сетях, и более стабильны в нервно-психическом статусе, обусловленном темпераментом.</a:t>
            </a:r>
          </a:p>
          <a:p>
            <a:pPr algn="just"/>
            <a:endParaRPr lang="ru-RU" sz="2300" dirty="0"/>
          </a:p>
        </p:txBody>
      </p:sp>
      <p:sp>
        <p:nvSpPr>
          <p:cNvPr id="3" name="Текст 23">
            <a:extLst>
              <a:ext uri="{FF2B5EF4-FFF2-40B4-BE49-F238E27FC236}">
                <a16:creationId xmlns:a16="http://schemas.microsoft.com/office/drawing/2014/main" id="{269371BC-E5FE-6672-F460-2AB91DB795F4}"/>
              </a:ext>
            </a:extLst>
          </p:cNvPr>
          <p:cNvSpPr txBox="1">
            <a:spLocks/>
          </p:cNvSpPr>
          <p:nvPr/>
        </p:nvSpPr>
        <p:spPr>
          <a:xfrm>
            <a:off x="4476750" y="568325"/>
            <a:ext cx="6096000" cy="27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1200" dirty="0"/>
              <a:t>ИНФОДЕМИЧЕСКИЙ ДУМСКРОЛЛИНГ И ПСИХОЛОГИЧЕСКОЕ БЛАГОПОЛУЧИЕ РОССИЯН</a:t>
            </a:r>
          </a:p>
          <a:p>
            <a:endParaRPr lang="ru-RU" sz="1100" dirty="0"/>
          </a:p>
        </p:txBody>
      </p:sp>
      <p:pic>
        <p:nvPicPr>
          <p:cNvPr id="6" name="Picture 2" descr="Социальные сети: порок или бизнес-инструмент | Журнал &quot;Нетворкинг по-русски&quot;">
            <a:extLst>
              <a:ext uri="{FF2B5EF4-FFF2-40B4-BE49-F238E27FC236}">
                <a16:creationId xmlns:a16="http://schemas.microsoft.com/office/drawing/2014/main" id="{18C7B95A-A04D-D7EF-6A8C-F9A2BA120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454" y="1553292"/>
            <a:ext cx="3809682" cy="2142946"/>
          </a:xfrm>
          <a:prstGeom prst="rect">
            <a:avLst/>
          </a:prstGeom>
          <a:noFill/>
        </p:spPr>
      </p:pic>
      <p:pic>
        <p:nvPicPr>
          <p:cNvPr id="7" name="Picture 4" descr="Как социальные сети изменили поведение человека при общении — Ferra.ru">
            <a:extLst>
              <a:ext uri="{FF2B5EF4-FFF2-40B4-BE49-F238E27FC236}">
                <a16:creationId xmlns:a16="http://schemas.microsoft.com/office/drawing/2014/main" id="{FC031D31-E308-F3AC-5E6C-670D83F47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887" y="3908107"/>
            <a:ext cx="3893585" cy="25957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6500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A9EFAAD-2A68-E8DC-04E9-7D4B8A7049F7}"/>
              </a:ext>
            </a:extLst>
          </p:cNvPr>
          <p:cNvSpPr/>
          <p:nvPr/>
        </p:nvSpPr>
        <p:spPr>
          <a:xfrm>
            <a:off x="4591318" y="2010466"/>
            <a:ext cx="7070502" cy="27045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741558C-9018-70E1-5BE5-C4CB7DF0B619}"/>
              </a:ext>
            </a:extLst>
          </p:cNvPr>
          <p:cNvSpPr/>
          <p:nvPr/>
        </p:nvSpPr>
        <p:spPr>
          <a:xfrm>
            <a:off x="521594" y="2314428"/>
            <a:ext cx="9150440" cy="34505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87F0ED17-AFCD-8690-47EA-1A0D47714E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868" y="1553293"/>
            <a:ext cx="10985678" cy="3375446"/>
          </a:xfrm>
        </p:spPr>
        <p:txBody>
          <a:bodyPr numCol="1" spcCol="576000">
            <a:noAutofit/>
          </a:bodyPr>
          <a:lstStyle/>
          <a:p>
            <a:pPr algn="just"/>
            <a:r>
              <a:rPr lang="ru-RU" sz="2400" dirty="0"/>
              <a:t>Зарубежные коллеги (</a:t>
            </a:r>
            <a:r>
              <a:rPr lang="ru-RU" sz="2400" dirty="0" err="1"/>
              <a:t>Sharma</a:t>
            </a:r>
            <a:r>
              <a:rPr lang="ru-RU" sz="2400" dirty="0"/>
              <a:t> </a:t>
            </a:r>
            <a:r>
              <a:rPr lang="ru-RU" sz="2400" dirty="0" err="1"/>
              <a:t>et</a:t>
            </a:r>
            <a:r>
              <a:rPr lang="ru-RU" sz="2400" dirty="0"/>
              <a:t> </a:t>
            </a:r>
            <a:r>
              <a:rPr lang="ru-RU" sz="2400" dirty="0" err="1"/>
              <a:t>al</a:t>
            </a:r>
            <a:r>
              <a:rPr lang="ru-RU" sz="2400" dirty="0"/>
              <a:t>, 2022) указывают также на умеренную положительную взаимосвязь </a:t>
            </a:r>
            <a:r>
              <a:rPr lang="ru-RU" sz="2400" dirty="0" err="1"/>
              <a:t>думскроллинга</a:t>
            </a:r>
            <a:r>
              <a:rPr lang="ru-RU" sz="2400" dirty="0"/>
              <a:t> и тревоги, цинизма, стремления к сенсациям, тяги к негативу, политических мотиваций и интересов. </a:t>
            </a:r>
          </a:p>
          <a:p>
            <a:pPr algn="just">
              <a:spcBef>
                <a:spcPts val="0"/>
              </a:spcBef>
            </a:pPr>
            <a:endParaRPr lang="ru-RU" sz="2400" dirty="0"/>
          </a:p>
          <a:p>
            <a:pPr algn="just">
              <a:spcBef>
                <a:spcPts val="0"/>
              </a:spcBef>
            </a:pPr>
            <a:r>
              <a:rPr lang="ru-RU" sz="2400" dirty="0"/>
              <a:t>В качестве профилактики DS рассматривается оптимизм и социальное дистанцирование.</a:t>
            </a:r>
          </a:p>
          <a:p>
            <a:pPr algn="just"/>
            <a:endParaRPr lang="ru-RU" sz="2300" dirty="0"/>
          </a:p>
        </p:txBody>
      </p:sp>
      <p:sp>
        <p:nvSpPr>
          <p:cNvPr id="3" name="Текст 23">
            <a:extLst>
              <a:ext uri="{FF2B5EF4-FFF2-40B4-BE49-F238E27FC236}">
                <a16:creationId xmlns:a16="http://schemas.microsoft.com/office/drawing/2014/main" id="{269371BC-E5FE-6672-F460-2AB91DB795F4}"/>
              </a:ext>
            </a:extLst>
          </p:cNvPr>
          <p:cNvSpPr txBox="1">
            <a:spLocks/>
          </p:cNvSpPr>
          <p:nvPr/>
        </p:nvSpPr>
        <p:spPr>
          <a:xfrm>
            <a:off x="4476750" y="568325"/>
            <a:ext cx="6096000" cy="27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1200" dirty="0"/>
              <a:t>ИНФОДЕМИЧЕСКИЙ ДУМСКРОЛЛИНГ И ПСИХОЛОГИЧЕСКОЕ БЛАГОПОЛУЧИЕ РОССИЯН</a:t>
            </a:r>
          </a:p>
          <a:p>
            <a:endParaRPr lang="ru-RU" sz="1100" dirty="0"/>
          </a:p>
        </p:txBody>
      </p:sp>
      <p:pic>
        <p:nvPicPr>
          <p:cNvPr id="2" name="Picture 2" descr="«Новые русские сенсации» отмечают юбилей - Рамблер/новости">
            <a:extLst>
              <a:ext uri="{FF2B5EF4-FFF2-40B4-BE49-F238E27FC236}">
                <a16:creationId xmlns:a16="http://schemas.microsoft.com/office/drawing/2014/main" id="{6BC87A92-D9B4-7DE4-6952-F01CC4977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5696" y="3845571"/>
            <a:ext cx="4707228" cy="2647816"/>
          </a:xfrm>
          <a:prstGeom prst="rect">
            <a:avLst/>
          </a:prstGeom>
          <a:noFill/>
        </p:spPr>
      </p:pic>
      <p:pic>
        <p:nvPicPr>
          <p:cNvPr id="4" name="Picture 4" descr="Откуда взять оптимизм?! Как настроиться на позитив? | Сибирская пташка 🐦 |  Дзен">
            <a:extLst>
              <a:ext uri="{FF2B5EF4-FFF2-40B4-BE49-F238E27FC236}">
                <a16:creationId xmlns:a16="http://schemas.microsoft.com/office/drawing/2014/main" id="{E5B4245A-2BCE-0F24-33A3-32086FEC1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64062" y="3845571"/>
            <a:ext cx="2659488" cy="2659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4250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BEA04F0-642A-00D3-13DD-E6FDAA53433A}"/>
              </a:ext>
            </a:extLst>
          </p:cNvPr>
          <p:cNvSpPr/>
          <p:nvPr/>
        </p:nvSpPr>
        <p:spPr>
          <a:xfrm>
            <a:off x="10657267" y="2390393"/>
            <a:ext cx="1068948" cy="27045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0DC9154-63E1-944F-018D-45692E152074}"/>
              </a:ext>
            </a:extLst>
          </p:cNvPr>
          <p:cNvSpPr/>
          <p:nvPr/>
        </p:nvSpPr>
        <p:spPr>
          <a:xfrm>
            <a:off x="5454202" y="2747714"/>
            <a:ext cx="6272013" cy="27045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D6E5575-A0C1-4B32-9202-822B0E845DCF}"/>
              </a:ext>
            </a:extLst>
          </p:cNvPr>
          <p:cNvSpPr/>
          <p:nvPr/>
        </p:nvSpPr>
        <p:spPr>
          <a:xfrm>
            <a:off x="5454202" y="3103898"/>
            <a:ext cx="5118548" cy="27045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87F0ED17-AFCD-8690-47EA-1A0D47714E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95870" y="1553293"/>
            <a:ext cx="5988676" cy="3375446"/>
          </a:xfrm>
        </p:spPr>
        <p:txBody>
          <a:bodyPr numCol="1" spcCol="576000">
            <a:noAutofit/>
          </a:bodyPr>
          <a:lstStyle/>
          <a:p>
            <a:pPr algn="just"/>
            <a:r>
              <a:rPr lang="ru-RU" sz="2400" spc="-80" dirty="0"/>
              <a:t>Анализ социально-демографических факторов</a:t>
            </a:r>
            <a:r>
              <a:rPr lang="ru-RU" sz="2400" dirty="0"/>
              <a:t> проявлений </a:t>
            </a:r>
            <a:r>
              <a:rPr lang="ru-RU" sz="2400" dirty="0" err="1"/>
              <a:t>думскороллинга</a:t>
            </a:r>
            <a:r>
              <a:rPr lang="ru-RU" sz="2400" dirty="0"/>
              <a:t> показал что, чем старше были респонденты, тем лучше они контролировали время чтения плохих новостей в социальных сетях и не продлевали ужас от того страшного и ужасного, с чем встречались в социальных сетях. Также лица более старшего возраста реже демонстрировали </a:t>
            </a:r>
            <a:r>
              <a:rPr lang="ru-RU" sz="2400" dirty="0" err="1"/>
              <a:t>зависи-мостью</a:t>
            </a:r>
            <a:r>
              <a:rPr lang="ru-RU" sz="2400" dirty="0"/>
              <a:t> от социальных сетей. </a:t>
            </a:r>
          </a:p>
          <a:p>
            <a:pPr algn="just"/>
            <a:endParaRPr lang="ru-RU" sz="2300" dirty="0"/>
          </a:p>
        </p:txBody>
      </p:sp>
      <p:sp>
        <p:nvSpPr>
          <p:cNvPr id="3" name="Текст 23">
            <a:extLst>
              <a:ext uri="{FF2B5EF4-FFF2-40B4-BE49-F238E27FC236}">
                <a16:creationId xmlns:a16="http://schemas.microsoft.com/office/drawing/2014/main" id="{269371BC-E5FE-6672-F460-2AB91DB795F4}"/>
              </a:ext>
            </a:extLst>
          </p:cNvPr>
          <p:cNvSpPr txBox="1">
            <a:spLocks/>
          </p:cNvSpPr>
          <p:nvPr/>
        </p:nvSpPr>
        <p:spPr>
          <a:xfrm>
            <a:off x="4476750" y="568325"/>
            <a:ext cx="6096000" cy="27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1200" dirty="0"/>
              <a:t>ИНФОДЕМИЧЕСКИЙ ДУМСКРОЛЛИНГ И ПСИХОЛОГИЧЕСКОЕ БЛАГОПОЛУЧИЕ РОССИЯН</a:t>
            </a:r>
          </a:p>
          <a:p>
            <a:endParaRPr lang="ru-RU" sz="1100" dirty="0"/>
          </a:p>
        </p:txBody>
      </p:sp>
      <p:pic>
        <p:nvPicPr>
          <p:cNvPr id="5" name="Picture 6" descr="ИЗО урок 4 класс Мудрость старости - YouTube">
            <a:extLst>
              <a:ext uri="{FF2B5EF4-FFF2-40B4-BE49-F238E27FC236}">
                <a16:creationId xmlns:a16="http://schemas.microsoft.com/office/drawing/2014/main" id="{8CAADD4D-39EB-543E-B199-5FBB50332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4266" y="1658793"/>
            <a:ext cx="4833346" cy="27187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674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F1CF41-CE62-7213-9858-B8ED7CBCC0AC}"/>
              </a:ext>
            </a:extLst>
          </p:cNvPr>
          <p:cNvSpPr/>
          <p:nvPr/>
        </p:nvSpPr>
        <p:spPr>
          <a:xfrm>
            <a:off x="5312534" y="2970559"/>
            <a:ext cx="3361387" cy="27045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87F0ED17-AFCD-8690-47EA-1A0D47714E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38293" y="1553293"/>
            <a:ext cx="6246253" cy="3375446"/>
          </a:xfrm>
        </p:spPr>
        <p:txBody>
          <a:bodyPr numCol="1" spcCol="576000">
            <a:noAutofit/>
          </a:bodyPr>
          <a:lstStyle/>
          <a:p>
            <a:pPr algn="just"/>
            <a:r>
              <a:rPr lang="ru-RU" sz="2200" dirty="0"/>
              <a:t>Результаты корреляционного анализа данных, полученных нами на российской выборке, подтвердили эмпирический факт, выявленный зарубежными коллегами (</a:t>
            </a:r>
            <a:r>
              <a:rPr lang="ru-RU" sz="2200" dirty="0" err="1"/>
              <a:t>Sharma</a:t>
            </a:r>
            <a:r>
              <a:rPr lang="ru-RU" sz="2200" dirty="0"/>
              <a:t>, </a:t>
            </a:r>
            <a:r>
              <a:rPr lang="ru-RU" sz="2200" dirty="0" err="1"/>
              <a:t>et</a:t>
            </a:r>
            <a:r>
              <a:rPr lang="ru-RU" sz="2200" dirty="0"/>
              <a:t> </a:t>
            </a:r>
            <a:r>
              <a:rPr lang="ru-RU" sz="2200" dirty="0" err="1"/>
              <a:t>al</a:t>
            </a:r>
            <a:r>
              <a:rPr lang="ru-RU" sz="2200" dirty="0"/>
              <a:t>, 2022): молодежь и мужчины больше подвержены влиянию </a:t>
            </a:r>
            <a:r>
              <a:rPr lang="ru-RU" sz="2200" dirty="0" err="1"/>
              <a:t>думскролллинга</a:t>
            </a:r>
            <a:r>
              <a:rPr lang="ru-RU" sz="2200" dirty="0"/>
              <a:t>. </a:t>
            </a:r>
          </a:p>
          <a:p>
            <a:pPr algn="just"/>
            <a:r>
              <a:rPr lang="ru-RU" sz="2200" dirty="0"/>
              <a:t>Действительно, мужчины и представители молодежи часто хотят быть первыми в курсе событий, особенно негативных, что усиливает процесс распространения как слухов, так и является особым ускорителем в </a:t>
            </a:r>
            <a:r>
              <a:rPr lang="ru-RU" sz="2200" dirty="0" err="1"/>
              <a:t>инфодемических</a:t>
            </a:r>
            <a:r>
              <a:rPr lang="ru-RU" sz="2200" dirty="0"/>
              <a:t> процессах, происходящих в социальных сетях.</a:t>
            </a:r>
          </a:p>
          <a:p>
            <a:pPr algn="just"/>
            <a:endParaRPr lang="ru-RU" sz="2300" dirty="0"/>
          </a:p>
        </p:txBody>
      </p:sp>
      <p:sp>
        <p:nvSpPr>
          <p:cNvPr id="3" name="Текст 23">
            <a:extLst>
              <a:ext uri="{FF2B5EF4-FFF2-40B4-BE49-F238E27FC236}">
                <a16:creationId xmlns:a16="http://schemas.microsoft.com/office/drawing/2014/main" id="{269371BC-E5FE-6672-F460-2AB91DB795F4}"/>
              </a:ext>
            </a:extLst>
          </p:cNvPr>
          <p:cNvSpPr txBox="1">
            <a:spLocks/>
          </p:cNvSpPr>
          <p:nvPr/>
        </p:nvSpPr>
        <p:spPr>
          <a:xfrm>
            <a:off x="4476750" y="568325"/>
            <a:ext cx="6096000" cy="27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1200" dirty="0"/>
              <a:t>ИНФОДЕМИЧЕСКИЙ ДУМСКРОЛЛИНГ И ПСИХОЛОГИЧЕСКОЕ БЛАГОПОЛУЧИЕ РОССИЯН</a:t>
            </a:r>
          </a:p>
          <a:p>
            <a:endParaRPr lang="ru-RU" sz="1100" dirty="0"/>
          </a:p>
        </p:txBody>
      </p:sp>
      <p:pic>
        <p:nvPicPr>
          <p:cNvPr id="2" name="Picture 2" descr="Зависимость молодежи от социальных сетей | asd">
            <a:extLst>
              <a:ext uri="{FF2B5EF4-FFF2-40B4-BE49-F238E27FC236}">
                <a16:creationId xmlns:a16="http://schemas.microsoft.com/office/drawing/2014/main" id="{DEE35CC4-CB1B-E270-87AA-5E8E4C9AD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280" y="1570278"/>
            <a:ext cx="4674688" cy="32271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48245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B05A21F-7F4A-4F21-DB07-F61369B62BFB}"/>
              </a:ext>
            </a:extLst>
          </p:cNvPr>
          <p:cNvSpPr/>
          <p:nvPr/>
        </p:nvSpPr>
        <p:spPr>
          <a:xfrm>
            <a:off x="4387403" y="2921357"/>
            <a:ext cx="3449391" cy="27146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03D184A-7708-51E6-71A7-C77C5170CF89}"/>
              </a:ext>
            </a:extLst>
          </p:cNvPr>
          <p:cNvSpPr/>
          <p:nvPr/>
        </p:nvSpPr>
        <p:spPr>
          <a:xfrm>
            <a:off x="8892862" y="2582214"/>
            <a:ext cx="2337515" cy="27146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87F0ED17-AFCD-8690-47EA-1A0D47714E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04575" y="2190798"/>
            <a:ext cx="7179971" cy="3375446"/>
          </a:xfrm>
        </p:spPr>
        <p:txBody>
          <a:bodyPr numCol="1" spcCol="576000">
            <a:noAutofit/>
          </a:bodyPr>
          <a:lstStyle/>
          <a:p>
            <a:pPr algn="just"/>
            <a:r>
              <a:rPr lang="ru-RU" sz="2200" dirty="0"/>
              <a:t>Женщины реже испытывают зависимость от социальных сетей по таким шкалам как «толерантность» и «изменение настроения». Также они реже мужчин боятся пропустить какую-либо информацию (возможно, этот результат связан, в частности, с периодом частичной мобилизации, когда мужчины уделяли более пристальное внимание новостной ленте социальных сетей). </a:t>
            </a:r>
          </a:p>
          <a:p>
            <a:pPr algn="just"/>
            <a:endParaRPr lang="ru-RU" sz="2300" dirty="0"/>
          </a:p>
        </p:txBody>
      </p:sp>
      <p:sp>
        <p:nvSpPr>
          <p:cNvPr id="3" name="Текст 23">
            <a:extLst>
              <a:ext uri="{FF2B5EF4-FFF2-40B4-BE49-F238E27FC236}">
                <a16:creationId xmlns:a16="http://schemas.microsoft.com/office/drawing/2014/main" id="{269371BC-E5FE-6672-F460-2AB91DB795F4}"/>
              </a:ext>
            </a:extLst>
          </p:cNvPr>
          <p:cNvSpPr txBox="1">
            <a:spLocks/>
          </p:cNvSpPr>
          <p:nvPr/>
        </p:nvSpPr>
        <p:spPr>
          <a:xfrm>
            <a:off x="4476750" y="568325"/>
            <a:ext cx="6096000" cy="27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1200" dirty="0"/>
              <a:t>ИНФОДЕМИЧЕСКИЙ ДУМСКРОЛЛИНГ И ПСИХОЛОГИЧЕСКОЕ БЛАГОПОЛУЧИЕ РОССИЯН</a:t>
            </a:r>
          </a:p>
          <a:p>
            <a:endParaRPr lang="ru-RU" sz="1100" dirty="0"/>
          </a:p>
        </p:txBody>
      </p:sp>
      <p:pic>
        <p:nvPicPr>
          <p:cNvPr id="4" name="Picture 2" descr="Русские женщины глазами иностранки: 9 главных отличий | MARIECLAIRE">
            <a:extLst>
              <a:ext uri="{FF2B5EF4-FFF2-40B4-BE49-F238E27FC236}">
                <a16:creationId xmlns:a16="http://schemas.microsoft.com/office/drawing/2014/main" id="{453BAFCE-7E0A-4CE7-0594-C28E4DFB2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4266" y="2256998"/>
            <a:ext cx="3643392" cy="2732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0950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0E3E399-40F1-5634-9658-A0C0834200A8}"/>
              </a:ext>
            </a:extLst>
          </p:cNvPr>
          <p:cNvSpPr/>
          <p:nvPr/>
        </p:nvSpPr>
        <p:spPr>
          <a:xfrm>
            <a:off x="8532254" y="1495311"/>
            <a:ext cx="3148884" cy="27045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B2D79DE-D1F0-D3AE-3496-F29DA4D4DB69}"/>
              </a:ext>
            </a:extLst>
          </p:cNvPr>
          <p:cNvSpPr/>
          <p:nvPr/>
        </p:nvSpPr>
        <p:spPr>
          <a:xfrm>
            <a:off x="850005" y="1875237"/>
            <a:ext cx="8023539" cy="27045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79FE6D-7981-B174-A4F9-1DB47D2E0A13}"/>
              </a:ext>
            </a:extLst>
          </p:cNvPr>
          <p:cNvSpPr/>
          <p:nvPr/>
        </p:nvSpPr>
        <p:spPr>
          <a:xfrm>
            <a:off x="4476750" y="2605184"/>
            <a:ext cx="7159312" cy="27045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0236A6-8C6F-4E16-47E0-E942620459E1}"/>
              </a:ext>
            </a:extLst>
          </p:cNvPr>
          <p:cNvSpPr/>
          <p:nvPr/>
        </p:nvSpPr>
        <p:spPr>
          <a:xfrm>
            <a:off x="2575552" y="2962669"/>
            <a:ext cx="4675254" cy="27045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87F0ED17-AFCD-8690-47EA-1A0D47714E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1521" y="1434507"/>
            <a:ext cx="10683025" cy="3375446"/>
          </a:xfrm>
        </p:spPr>
        <p:txBody>
          <a:bodyPr numCol="1" spcCol="576000">
            <a:noAutofit/>
          </a:bodyPr>
          <a:lstStyle/>
          <a:p>
            <a:pPr algn="just"/>
            <a:r>
              <a:rPr lang="ru-RU" sz="2400" dirty="0"/>
              <a:t>Жители больших городов (уровень урбанизации) в большей степени констатировали, что чувствуют напряжение от ожидания плохих новостей, а также чаще проявляют так называемый информационный невроз, т.е. боязнь пропустить что-то. Лица с более высоким уровнем субъективного дохода оказались в меньшей степени обременены признаками информационного невроза.</a:t>
            </a:r>
          </a:p>
          <a:p>
            <a:pPr algn="just"/>
            <a:endParaRPr lang="ru-RU" sz="2300" dirty="0"/>
          </a:p>
        </p:txBody>
      </p:sp>
      <p:sp>
        <p:nvSpPr>
          <p:cNvPr id="3" name="Текст 23">
            <a:extLst>
              <a:ext uri="{FF2B5EF4-FFF2-40B4-BE49-F238E27FC236}">
                <a16:creationId xmlns:a16="http://schemas.microsoft.com/office/drawing/2014/main" id="{269371BC-E5FE-6672-F460-2AB91DB795F4}"/>
              </a:ext>
            </a:extLst>
          </p:cNvPr>
          <p:cNvSpPr txBox="1">
            <a:spLocks/>
          </p:cNvSpPr>
          <p:nvPr/>
        </p:nvSpPr>
        <p:spPr>
          <a:xfrm>
            <a:off x="4476750" y="568325"/>
            <a:ext cx="6096000" cy="27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1200" dirty="0"/>
              <a:t>ИНФОДЕМИЧЕСКИЙ ДУМСКРОЛЛИНГ И ПСИХОЛОГИЧЕСКОЕ БЛАГОПОЛУЧИЕ РОССИЯН</a:t>
            </a:r>
          </a:p>
          <a:p>
            <a:endParaRPr lang="ru-RU" sz="1100" dirty="0"/>
          </a:p>
        </p:txBody>
      </p:sp>
      <p:pic>
        <p:nvPicPr>
          <p:cNvPr id="7" name="Picture 6" descr="Где живут богатые люди? | InternationalWealth.info">
            <a:extLst>
              <a:ext uri="{FF2B5EF4-FFF2-40B4-BE49-F238E27FC236}">
                <a16:creationId xmlns:a16="http://schemas.microsoft.com/office/drawing/2014/main" id="{8953D73D-9217-BA5C-EA94-5CB5B7D5E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0803" y="3754604"/>
            <a:ext cx="5179676" cy="2762494"/>
          </a:xfrm>
          <a:prstGeom prst="rect">
            <a:avLst/>
          </a:prstGeom>
          <a:noFill/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6996FDAC-6D7D-77B4-71F2-8CBF90BD6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114" y="3754604"/>
            <a:ext cx="4141719" cy="276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255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7F4116-165E-90BA-40DD-69ACC2E8D0B9}"/>
              </a:ext>
            </a:extLst>
          </p:cNvPr>
          <p:cNvSpPr txBox="1"/>
          <p:nvPr/>
        </p:nvSpPr>
        <p:spPr>
          <a:xfrm>
            <a:off x="4854528" y="5892688"/>
            <a:ext cx="2468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www.lap.hse.ru</a:t>
            </a:r>
          </a:p>
          <a:p>
            <a:pPr algn="ctr"/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95517D-9B69-A233-C30C-6DAA48B61133}"/>
              </a:ext>
            </a:extLst>
          </p:cNvPr>
          <p:cNvSpPr txBox="1"/>
          <p:nvPr/>
        </p:nvSpPr>
        <p:spPr>
          <a:xfrm>
            <a:off x="3636501" y="5507502"/>
            <a:ext cx="4904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Телефон.: +7 (495) 772-9590 *22968</a:t>
            </a:r>
          </a:p>
          <a:p>
            <a:pPr algn="ctr"/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D961E3-F32F-2F80-D3C0-E8198625A7CE}"/>
              </a:ext>
            </a:extLst>
          </p:cNvPr>
          <p:cNvSpPr txBox="1"/>
          <p:nvPr/>
        </p:nvSpPr>
        <p:spPr>
          <a:xfrm>
            <a:off x="3219159" y="5078437"/>
            <a:ext cx="573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Адрес: г. Москва, ул. Мясницкая, дом 20, </a:t>
            </a:r>
            <a:r>
              <a:rPr lang="ru-RU" dirty="0" err="1">
                <a:solidFill>
                  <a:schemeClr val="bg1"/>
                </a:solidFill>
              </a:rPr>
              <a:t>ауд</a:t>
            </a:r>
            <a:r>
              <a:rPr lang="ru-RU" dirty="0">
                <a:solidFill>
                  <a:schemeClr val="bg1"/>
                </a:solidFill>
              </a:rPr>
              <a:t> 409</a:t>
            </a:r>
          </a:p>
          <a:p>
            <a:pPr algn="ctr"/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224BF9-8BB2-2585-2860-67FB9D43E578}"/>
              </a:ext>
            </a:extLst>
          </p:cNvPr>
          <p:cNvSpPr txBox="1"/>
          <p:nvPr/>
        </p:nvSpPr>
        <p:spPr>
          <a:xfrm>
            <a:off x="4071311" y="106096"/>
            <a:ext cx="81206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ru-RU" sz="1100" b="0" i="0" dirty="0">
                <a:solidFill>
                  <a:schemeClr val="bg1"/>
                </a:solidFill>
                <a:effectLst/>
                <a:latin typeface="+mj-lt"/>
              </a:rPr>
              <a:t>Исследование выполнено при финансовой поддержке</a:t>
            </a:r>
            <a:r>
              <a:rPr lang="ru-RU" sz="11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100" b="0" i="0" dirty="0">
                <a:solidFill>
                  <a:schemeClr val="bg1"/>
                </a:solidFill>
                <a:effectLst/>
                <a:latin typeface="+mj-lt"/>
              </a:rPr>
              <a:t>Российского научного фонда (РНФ) в рамках научного проекта №22-28-01935.</a:t>
            </a:r>
          </a:p>
          <a:p>
            <a:pPr algn="l"/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161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9BA71B5-4168-7411-0C25-555CB812C7E9}"/>
              </a:ext>
            </a:extLst>
          </p:cNvPr>
          <p:cNvSpPr/>
          <p:nvPr/>
        </p:nvSpPr>
        <p:spPr>
          <a:xfrm>
            <a:off x="2809324" y="5383312"/>
            <a:ext cx="2516724" cy="42268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87F0ED17-AFCD-8690-47EA-1A0D47714E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6057" y="5383311"/>
            <a:ext cx="5245561" cy="646872"/>
          </a:xfrm>
        </p:spPr>
        <p:txBody>
          <a:bodyPr/>
          <a:lstStyle/>
          <a:p>
            <a:r>
              <a:rPr lang="ru-RU" sz="1600" dirty="0"/>
              <a:t>и слово было ….   </a:t>
            </a:r>
            <a:r>
              <a:rPr lang="ru-RU" sz="2800" b="1" dirty="0">
                <a:solidFill>
                  <a:srgbClr val="0070C0"/>
                </a:solidFill>
              </a:rPr>
              <a:t>ИНФОДЕМИЯ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EBA6D6-2BF4-6235-846F-B8A605F40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8632" y="1225874"/>
            <a:ext cx="5245561" cy="3934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3C75A-FF65-21B2-C8C2-664D8F9D7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50750"/>
          <a:stretch>
            <a:fillRect/>
          </a:stretch>
        </p:blipFill>
        <p:spPr bwMode="auto">
          <a:xfrm>
            <a:off x="7448550" y="1204772"/>
            <a:ext cx="3776742" cy="542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Текст 23">
            <a:extLst>
              <a:ext uri="{FF2B5EF4-FFF2-40B4-BE49-F238E27FC236}">
                <a16:creationId xmlns:a16="http://schemas.microsoft.com/office/drawing/2014/main" id="{EB5864A9-6AE1-9214-893B-BD8495234D48}"/>
              </a:ext>
            </a:extLst>
          </p:cNvPr>
          <p:cNvSpPr txBox="1">
            <a:spLocks/>
          </p:cNvSpPr>
          <p:nvPr/>
        </p:nvSpPr>
        <p:spPr>
          <a:xfrm>
            <a:off x="4476750" y="568325"/>
            <a:ext cx="6096000" cy="27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1200"/>
              <a:t>ИНФОДЕМИЧЕСКИЙ ДУМСКРОЛЛИНГ И ПСИХОЛОГИЧЕСКОЕ БЛАГОПОЛУЧИЕ РОССИЯН</a:t>
            </a:r>
          </a:p>
          <a:p>
            <a:endParaRPr lang="ru-RU" sz="11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5256A0E-30CB-8B4B-27F0-238125EA0A73}"/>
              </a:ext>
            </a:extLst>
          </p:cNvPr>
          <p:cNvSpPr/>
          <p:nvPr/>
        </p:nvSpPr>
        <p:spPr>
          <a:xfrm flipH="1">
            <a:off x="1217054" y="5512668"/>
            <a:ext cx="1513267" cy="270280"/>
          </a:xfrm>
          <a:prstGeom prst="rect">
            <a:avLst/>
          </a:prstGeom>
          <a:solidFill>
            <a:srgbClr val="11A0D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11A0D7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05421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C97ADB56-C9C6-6275-6A51-F2CEAD51B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7" y="1447790"/>
            <a:ext cx="7875819" cy="777025"/>
          </a:xfrm>
        </p:spPr>
        <p:txBody>
          <a:bodyPr>
            <a:normAutofit/>
          </a:bodyPr>
          <a:lstStyle/>
          <a:p>
            <a:r>
              <a:rPr lang="ru-RU" dirty="0"/>
              <a:t>Некоторые последние публикации по теме инфодемии…</a:t>
            </a:r>
            <a:br>
              <a:rPr lang="ru-RU" dirty="0"/>
            </a:br>
            <a:endParaRPr lang="ru-RU" dirty="0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87F0ED17-AFCD-8690-47EA-1A0D47714E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9039" y="2531073"/>
            <a:ext cx="7287064" cy="3393234"/>
          </a:xfrm>
        </p:spPr>
        <p:txBody>
          <a:bodyPr>
            <a:normAutofit/>
          </a:bodyPr>
          <a:lstStyle/>
          <a:p>
            <a:pPr marL="514350" indent="-514350" algn="just">
              <a:buFont typeface="Arial" panose="020B0604020202020204" pitchFamily="34" charset="0"/>
              <a:buAutoNum type="arabicPeriod"/>
            </a:pPr>
            <a:r>
              <a:rPr lang="ru-RU" sz="1400" i="1" dirty="0">
                <a:latin typeface="HSE Sans" panose="02000000000000000000" pitchFamily="50" charset="-52"/>
                <a:cs typeface="Times New Roman" pitchFamily="18" charset="0"/>
              </a:rPr>
              <a:t>Максименко А.А., Дейнека О.С., </a:t>
            </a:r>
            <a:r>
              <a:rPr lang="ru-RU" sz="1400" i="1" dirty="0" err="1">
                <a:latin typeface="HSE Sans" panose="02000000000000000000" pitchFamily="50" charset="-52"/>
                <a:cs typeface="Times New Roman" pitchFamily="18" charset="0"/>
              </a:rPr>
              <a:t>Мортикова</a:t>
            </a:r>
            <a:r>
              <a:rPr lang="ru-RU" sz="1400" i="1" dirty="0">
                <a:latin typeface="HSE Sans" panose="02000000000000000000" pitchFamily="50" charset="-52"/>
                <a:cs typeface="Times New Roman" pitchFamily="18" charset="0"/>
              </a:rPr>
              <a:t> И.А. </a:t>
            </a:r>
            <a:r>
              <a:rPr lang="ru-RU" sz="1400" dirty="0" err="1">
                <a:latin typeface="HSE Sans" panose="02000000000000000000" pitchFamily="50" charset="-52"/>
                <a:cs typeface="Times New Roman" pitchFamily="18" charset="0"/>
              </a:rPr>
              <a:t>Инфодемический</a:t>
            </a:r>
            <a:r>
              <a:rPr lang="ru-RU" sz="1400" dirty="0">
                <a:latin typeface="HSE Sans" panose="02000000000000000000" pitchFamily="50" charset="-52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chemeClr val="accent1"/>
                </a:solidFill>
                <a:latin typeface="HSE Sans" panose="02000000000000000000" pitchFamily="50" charset="-52"/>
                <a:cs typeface="Times New Roman" pitchFamily="18" charset="0"/>
              </a:rPr>
              <a:t>думскроллинг</a:t>
            </a:r>
            <a:r>
              <a:rPr lang="ru-RU" sz="1400" b="1" dirty="0">
                <a:latin typeface="HSE Sans" panose="02000000000000000000" pitchFamily="50" charset="-52"/>
                <a:cs typeface="Times New Roman" pitchFamily="18" charset="0"/>
              </a:rPr>
              <a:t> </a:t>
            </a:r>
            <a:r>
              <a:rPr lang="ru-RU" sz="1400" dirty="0">
                <a:latin typeface="HSE Sans" panose="02000000000000000000" pitchFamily="50" charset="-52"/>
                <a:cs typeface="Times New Roman" pitchFamily="18" charset="0"/>
              </a:rPr>
              <a:t>и его влияние на </a:t>
            </a:r>
            <a:r>
              <a:rPr lang="ru-RU" sz="1400" b="1" dirty="0">
                <a:solidFill>
                  <a:schemeClr val="accent1"/>
                </a:solidFill>
                <a:latin typeface="HSE Sans" panose="02000000000000000000" pitchFamily="50" charset="-52"/>
                <a:cs typeface="Times New Roman" pitchFamily="18" charset="0"/>
              </a:rPr>
              <a:t>психологическое благополучие россиян</a:t>
            </a:r>
            <a:r>
              <a:rPr lang="ru-RU" sz="1400" dirty="0">
                <a:latin typeface="HSE Sans" panose="02000000000000000000" pitchFamily="50" charset="-52"/>
                <a:cs typeface="Times New Roman" pitchFamily="18" charset="0"/>
              </a:rPr>
              <a:t> // Общество: социология, психология, педагогика. 2022. № 12. С. 129-136.</a:t>
            </a:r>
          </a:p>
          <a:p>
            <a:pPr marL="514350" indent="-514350" algn="just">
              <a:buFont typeface="Arial" panose="020B0604020202020204" pitchFamily="34" charset="0"/>
              <a:buAutoNum type="arabicPeriod"/>
            </a:pPr>
            <a:r>
              <a:rPr lang="ru-RU" sz="1400" i="1" dirty="0">
                <a:latin typeface="HSE Sans" panose="02000000000000000000" pitchFamily="50" charset="-52"/>
                <a:cs typeface="Times New Roman" pitchFamily="18" charset="0"/>
              </a:rPr>
              <a:t>Максименко А.А., Дейнека О.С. </a:t>
            </a:r>
            <a:r>
              <a:rPr lang="ru-RU" sz="1400" dirty="0" err="1">
                <a:latin typeface="HSE Sans" panose="02000000000000000000" pitchFamily="50" charset="-52"/>
                <a:cs typeface="Times New Roman" pitchFamily="18" charset="0"/>
              </a:rPr>
              <a:t>Инфодемический</a:t>
            </a:r>
            <a:r>
              <a:rPr lang="ru-RU" sz="1400" dirty="0">
                <a:latin typeface="HSE Sans" panose="02000000000000000000" pitchFamily="50" charset="-52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chemeClr val="accent1"/>
                </a:solidFill>
                <a:latin typeface="HSE Sans" panose="02000000000000000000" pitchFamily="50" charset="-52"/>
                <a:cs typeface="Times New Roman" pitchFamily="18" charset="0"/>
              </a:rPr>
              <a:t>думскроллинг</a:t>
            </a:r>
            <a:r>
              <a:rPr lang="ru-RU" sz="1400" dirty="0">
                <a:latin typeface="HSE Sans" panose="02000000000000000000" pitchFamily="50" charset="-52"/>
                <a:cs typeface="Times New Roman" pitchFamily="18" charset="0"/>
              </a:rPr>
              <a:t> и проблемы </a:t>
            </a:r>
            <a:r>
              <a:rPr lang="ru-RU" sz="1400" b="1" dirty="0">
                <a:solidFill>
                  <a:schemeClr val="accent1"/>
                </a:solidFill>
                <a:latin typeface="HSE Sans" panose="02000000000000000000" pitchFamily="50" charset="-52"/>
                <a:cs typeface="Times New Roman" pitchFamily="18" charset="0"/>
              </a:rPr>
              <a:t>сексуальной удовлетворенности у женщин  </a:t>
            </a:r>
            <a:r>
              <a:rPr lang="ru-RU" sz="1400" dirty="0">
                <a:latin typeface="HSE Sans" panose="02000000000000000000" pitchFamily="50" charset="-52"/>
                <a:cs typeface="Times New Roman" pitchFamily="18" charset="0"/>
              </a:rPr>
              <a:t>// Психотерапия и клиническая психология. 2023. №4. (в печати)</a:t>
            </a:r>
            <a:endParaRPr lang="ru-RU" sz="1400" i="1" dirty="0">
              <a:latin typeface="HSE Sans" panose="02000000000000000000" pitchFamily="50" charset="-52"/>
              <a:cs typeface="Times New Roman" pitchFamily="18" charset="0"/>
            </a:endParaRPr>
          </a:p>
          <a:p>
            <a:pPr marL="514350" indent="-514350" algn="just">
              <a:buAutoNum type="arabicPeriod"/>
            </a:pPr>
            <a:r>
              <a:rPr lang="ru-RU" sz="1400" i="1" dirty="0">
                <a:latin typeface="HSE Sans" panose="02000000000000000000" pitchFamily="50" charset="-52"/>
                <a:cs typeface="Times New Roman" pitchFamily="18" charset="0"/>
              </a:rPr>
              <a:t>Дейнека О.С., Максименко А.А., Забелина Е.В., Гаркуша С.А. </a:t>
            </a:r>
            <a:r>
              <a:rPr lang="ru-RU" sz="1400" dirty="0">
                <a:latin typeface="HSE Sans" panose="02000000000000000000" pitchFamily="50" charset="-52"/>
                <a:cs typeface="Times New Roman" pitchFamily="18" charset="0"/>
              </a:rPr>
              <a:t>Результаты адаптации короткой версии методики </a:t>
            </a:r>
            <a:r>
              <a:rPr lang="ru-RU" sz="1400" b="1" dirty="0">
                <a:solidFill>
                  <a:schemeClr val="accent1"/>
                </a:solidFill>
                <a:latin typeface="HSE Sans" panose="02000000000000000000" pitchFamily="50" charset="-52"/>
                <a:cs typeface="Times New Roman" pitchFamily="18" charset="0"/>
              </a:rPr>
              <a:t>выраженности </a:t>
            </a:r>
            <a:r>
              <a:rPr lang="ru-RU" sz="1400" b="1" dirty="0" err="1">
                <a:solidFill>
                  <a:schemeClr val="accent1"/>
                </a:solidFill>
                <a:latin typeface="HSE Sans" panose="02000000000000000000" pitchFamily="50" charset="-52"/>
                <a:cs typeface="Times New Roman" pitchFamily="18" charset="0"/>
              </a:rPr>
              <a:t>киберхондрии</a:t>
            </a:r>
            <a:r>
              <a:rPr lang="ru-RU" sz="1400" dirty="0">
                <a:latin typeface="HSE Sans" panose="02000000000000000000" pitchFamily="50" charset="-52"/>
                <a:cs typeface="Times New Roman" pitchFamily="18" charset="0"/>
              </a:rPr>
              <a:t> на российской выборке // Психологический журнал. 2023.  Т.44.  №1. С. 101-112.</a:t>
            </a:r>
          </a:p>
          <a:p>
            <a:pPr marL="514350" indent="-514350" algn="just">
              <a:buFontTx/>
              <a:buAutoNum type="arabicPeriod"/>
            </a:pPr>
            <a:r>
              <a:rPr lang="ru-RU" sz="1400" i="1" dirty="0">
                <a:latin typeface="HSE Sans" panose="02000000000000000000" pitchFamily="50" charset="-52"/>
                <a:cs typeface="Times New Roman" pitchFamily="18" charset="0"/>
              </a:rPr>
              <a:t>Дейнека О.С., Максименко А.А., Забелина Е.В. </a:t>
            </a:r>
            <a:r>
              <a:rPr lang="ru-RU" sz="1400" dirty="0">
                <a:latin typeface="HSE Sans" panose="02000000000000000000" pitchFamily="50" charset="-52"/>
                <a:cs typeface="Times New Roman" pitchFamily="18" charset="0"/>
              </a:rPr>
              <a:t>Результаты адаптации диагностического инструмента </a:t>
            </a:r>
            <a:r>
              <a:rPr lang="ru-RU" sz="1400" b="1" dirty="0">
                <a:solidFill>
                  <a:schemeClr val="accent1"/>
                </a:solidFill>
                <a:latin typeface="HSE Sans" panose="02000000000000000000" pitchFamily="50" charset="-52"/>
                <a:cs typeface="Times New Roman" pitchFamily="18" charset="0"/>
              </a:rPr>
              <a:t>изменения в пищевом поведении </a:t>
            </a:r>
            <a:r>
              <a:rPr lang="ru-RU" sz="1400" dirty="0">
                <a:latin typeface="HSE Sans" panose="02000000000000000000" pitchFamily="50" charset="-52"/>
                <a:cs typeface="Times New Roman" pitchFamily="18" charset="0"/>
              </a:rPr>
              <a:t>россиян в период </a:t>
            </a:r>
            <a:r>
              <a:rPr lang="ru-RU" sz="1400" b="1" dirty="0">
                <a:solidFill>
                  <a:srgbClr val="0070C0"/>
                </a:solidFill>
                <a:latin typeface="HSE Sans" panose="02000000000000000000" pitchFamily="50" charset="-52"/>
                <a:cs typeface="Times New Roman" pitchFamily="18" charset="0"/>
              </a:rPr>
              <a:t>пандемии, вызванной COVID-19 </a:t>
            </a:r>
            <a:r>
              <a:rPr lang="ru-RU" sz="1400" dirty="0">
                <a:latin typeface="HSE Sans" panose="02000000000000000000" pitchFamily="50" charset="-52"/>
                <a:cs typeface="Times New Roman" pitchFamily="18" charset="0"/>
              </a:rPr>
              <a:t>// Психология. Журнал ВШЭ. 2022. Т. 19. № 3. С. 474-493.</a:t>
            </a:r>
          </a:p>
          <a:p>
            <a:endParaRPr lang="ru-RU" dirty="0"/>
          </a:p>
        </p:txBody>
      </p:sp>
      <p:pic>
        <p:nvPicPr>
          <p:cNvPr id="2" name="Picture 4" descr="1-я конференция ВОЗ по инфодемиологии">
            <a:extLst>
              <a:ext uri="{FF2B5EF4-FFF2-40B4-BE49-F238E27FC236}">
                <a16:creationId xmlns:a16="http://schemas.microsoft.com/office/drawing/2014/main" id="{F2B3DECA-E3E5-6DD1-1934-901F29AE8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897" y="2480725"/>
            <a:ext cx="3493931" cy="3493931"/>
          </a:xfrm>
          <a:prstGeom prst="rect">
            <a:avLst/>
          </a:prstGeom>
          <a:noFill/>
        </p:spPr>
      </p:pic>
      <p:sp>
        <p:nvSpPr>
          <p:cNvPr id="3" name="Текст 23">
            <a:extLst>
              <a:ext uri="{FF2B5EF4-FFF2-40B4-BE49-F238E27FC236}">
                <a16:creationId xmlns:a16="http://schemas.microsoft.com/office/drawing/2014/main" id="{269371BC-E5FE-6672-F460-2AB91DB795F4}"/>
              </a:ext>
            </a:extLst>
          </p:cNvPr>
          <p:cNvSpPr txBox="1">
            <a:spLocks/>
          </p:cNvSpPr>
          <p:nvPr/>
        </p:nvSpPr>
        <p:spPr>
          <a:xfrm>
            <a:off x="4476750" y="568325"/>
            <a:ext cx="6096000" cy="27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1200"/>
              <a:t>ИНФОДЕМИЧЕСКИЙ ДУМСКРОЛЛИНГ И ПСИХОЛОГИЧЕСКОЕ БЛАГОПОЛУЧИЕ РОССИЯН</a:t>
            </a:r>
          </a:p>
          <a:p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902245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F85639-6679-1D96-50A3-3C6FF946559B}"/>
              </a:ext>
            </a:extLst>
          </p:cNvPr>
          <p:cNvSpPr/>
          <p:nvPr/>
        </p:nvSpPr>
        <p:spPr>
          <a:xfrm>
            <a:off x="6502519" y="2166072"/>
            <a:ext cx="1585414" cy="251138"/>
          </a:xfrm>
          <a:prstGeom prst="rect">
            <a:avLst/>
          </a:prstGeom>
          <a:solidFill>
            <a:srgbClr val="11A0D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D065345-33D0-B39D-AFA1-B9CE78BC7589}"/>
              </a:ext>
            </a:extLst>
          </p:cNvPr>
          <p:cNvSpPr/>
          <p:nvPr/>
        </p:nvSpPr>
        <p:spPr>
          <a:xfrm>
            <a:off x="4257302" y="2158422"/>
            <a:ext cx="1838697" cy="251138"/>
          </a:xfrm>
          <a:prstGeom prst="rect">
            <a:avLst/>
          </a:prstGeom>
          <a:solidFill>
            <a:srgbClr val="11A0D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EEBA5CA-23D3-9B64-CDAD-22094230CF3D}"/>
              </a:ext>
            </a:extLst>
          </p:cNvPr>
          <p:cNvSpPr/>
          <p:nvPr/>
        </p:nvSpPr>
        <p:spPr>
          <a:xfrm>
            <a:off x="9569003" y="3380704"/>
            <a:ext cx="1139780" cy="251138"/>
          </a:xfrm>
          <a:prstGeom prst="rect">
            <a:avLst/>
          </a:prstGeom>
          <a:solidFill>
            <a:srgbClr val="11A0D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C97ADB56-C9C6-6275-6A51-F2CEAD51B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5035" y="1370418"/>
            <a:ext cx="7875819" cy="7770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/>
              <a:t>ОПРЕДЕЛЕНИЕ ДУМСКРОЛЛИНГА</a:t>
            </a:r>
            <a:br>
              <a:rPr lang="ru-RU" sz="900" dirty="0"/>
            </a:br>
            <a:br>
              <a:rPr lang="ru-RU" dirty="0"/>
            </a:br>
            <a:endParaRPr lang="ru-RU" dirty="0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87F0ED17-AFCD-8690-47EA-1A0D47714E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9039" y="2147443"/>
            <a:ext cx="7287064" cy="2539302"/>
          </a:xfrm>
        </p:spPr>
        <p:txBody>
          <a:bodyPr>
            <a:normAutofit/>
          </a:bodyPr>
          <a:lstStyle/>
          <a:p>
            <a:pPr algn="just"/>
            <a:r>
              <a:rPr lang="ru-RU" sz="1800" dirty="0"/>
              <a:t>«</a:t>
            </a:r>
            <a:r>
              <a:rPr lang="ru-RU" sz="1800" dirty="0" err="1"/>
              <a:t>Думскроллинг</a:t>
            </a:r>
            <a:r>
              <a:rPr lang="ru-RU" sz="1800" dirty="0"/>
              <a:t>» или «</a:t>
            </a:r>
            <a:r>
              <a:rPr lang="ru-RU" sz="1800" dirty="0" err="1"/>
              <a:t>думсерфинг</a:t>
            </a:r>
            <a:r>
              <a:rPr lang="ru-RU" sz="1800" dirty="0"/>
              <a:t>» (от англ. </a:t>
            </a:r>
            <a:r>
              <a:rPr lang="ru-RU" sz="1800" dirty="0" err="1"/>
              <a:t>doom</a:t>
            </a:r>
            <a:r>
              <a:rPr lang="ru-RU" sz="1800" dirty="0"/>
              <a:t> </a:t>
            </a:r>
            <a:r>
              <a:rPr lang="ru-RU" sz="1800" i="1" dirty="0"/>
              <a:t>–</a:t>
            </a:r>
            <a:r>
              <a:rPr lang="ru-RU" sz="1800" dirty="0"/>
              <a:t> «гибель, судьба, рок, судный день» и </a:t>
            </a:r>
            <a:r>
              <a:rPr lang="ru-RU" sz="1800" dirty="0" err="1"/>
              <a:t>scrolling</a:t>
            </a:r>
            <a:r>
              <a:rPr lang="ru-RU" sz="1800" dirty="0"/>
              <a:t> </a:t>
            </a:r>
            <a:r>
              <a:rPr lang="ru-RU" sz="1800" i="1" dirty="0"/>
              <a:t>–</a:t>
            </a:r>
            <a:r>
              <a:rPr lang="ru-RU" sz="1800" dirty="0"/>
              <a:t> «прокрутка»), склонность к листанию негативного новостного контента, болезненное погружение в новостную ленту и нездоровую зависимость от нее.</a:t>
            </a:r>
          </a:p>
          <a:p>
            <a:pPr algn="just"/>
            <a:r>
              <a:rPr lang="ru-RU" sz="1800" dirty="0"/>
              <a:t>Термин предложен в 2018 году журналисткой Карен Хо (</a:t>
            </a:r>
            <a:r>
              <a:rPr lang="ru-RU" sz="1800" dirty="0" err="1"/>
              <a:t>Garcia-Navarro</a:t>
            </a:r>
            <a:r>
              <a:rPr lang="ru-RU" sz="1800" dirty="0"/>
              <a:t>, 2020) и стал популярным в период пандемии COVID-19. </a:t>
            </a:r>
          </a:p>
        </p:txBody>
      </p:sp>
      <p:sp>
        <p:nvSpPr>
          <p:cNvPr id="3" name="Текст 23">
            <a:extLst>
              <a:ext uri="{FF2B5EF4-FFF2-40B4-BE49-F238E27FC236}">
                <a16:creationId xmlns:a16="http://schemas.microsoft.com/office/drawing/2014/main" id="{269371BC-E5FE-6672-F460-2AB91DB795F4}"/>
              </a:ext>
            </a:extLst>
          </p:cNvPr>
          <p:cNvSpPr txBox="1">
            <a:spLocks/>
          </p:cNvSpPr>
          <p:nvPr/>
        </p:nvSpPr>
        <p:spPr>
          <a:xfrm>
            <a:off x="4476750" y="568325"/>
            <a:ext cx="6096000" cy="27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1200"/>
              <a:t>ИНФОДЕМИЧЕСКИЙ ДУМСКРОЛЛИНГ И ПСИХОЛОГИЧЕСКОЕ БЛАГОПОЛУЧИЕ РОССИЯН</a:t>
            </a:r>
          </a:p>
          <a:p>
            <a:endParaRPr lang="ru-RU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E099E8-74CC-409A-297F-2BD582735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6158" r="11233"/>
          <a:stretch>
            <a:fillRect/>
          </a:stretch>
        </p:blipFill>
        <p:spPr bwMode="auto">
          <a:xfrm>
            <a:off x="721254" y="2147443"/>
            <a:ext cx="3252636" cy="2610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Текст 22">
            <a:extLst>
              <a:ext uri="{FF2B5EF4-FFF2-40B4-BE49-F238E27FC236}">
                <a16:creationId xmlns:a16="http://schemas.microsoft.com/office/drawing/2014/main" id="{C2E45332-39AC-779D-BC53-092AD30EA62D}"/>
              </a:ext>
            </a:extLst>
          </p:cNvPr>
          <p:cNvSpPr txBox="1">
            <a:spLocks/>
          </p:cNvSpPr>
          <p:nvPr/>
        </p:nvSpPr>
        <p:spPr>
          <a:xfrm>
            <a:off x="721253" y="5602520"/>
            <a:ext cx="3527189" cy="546244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/>
              <a:t>спойлер: </a:t>
            </a:r>
            <a:r>
              <a:rPr lang="ru-RU" sz="1800" dirty="0" err="1"/>
              <a:t>думскроллингу</a:t>
            </a:r>
            <a:r>
              <a:rPr lang="ru-RU" sz="1800" dirty="0"/>
              <a:t> больше подвержены молодежь и мужчины</a:t>
            </a:r>
          </a:p>
        </p:txBody>
      </p:sp>
      <p:pic>
        <p:nvPicPr>
          <p:cNvPr id="2050" name="Picture 2" descr="Что такое «Думскроллинг» и как с ним бороться? ">
            <a:extLst>
              <a:ext uri="{FF2B5EF4-FFF2-40B4-BE49-F238E27FC236}">
                <a16:creationId xmlns:a16="http://schemas.microsoft.com/office/drawing/2014/main" id="{C3143BD9-94A5-2DE8-F952-3D622DBD9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166" y="4157400"/>
            <a:ext cx="6300937" cy="237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411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0A9FB66-E6D4-ED77-539B-0A2066FEA2FB}"/>
              </a:ext>
            </a:extLst>
          </p:cNvPr>
          <p:cNvSpPr/>
          <p:nvPr/>
        </p:nvSpPr>
        <p:spPr>
          <a:xfrm>
            <a:off x="4227261" y="4858664"/>
            <a:ext cx="2733770" cy="29325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1F8BB6B-682C-8303-DBA5-67462E46C3B0}"/>
              </a:ext>
            </a:extLst>
          </p:cNvPr>
          <p:cNvSpPr/>
          <p:nvPr/>
        </p:nvSpPr>
        <p:spPr>
          <a:xfrm>
            <a:off x="4227261" y="3675955"/>
            <a:ext cx="1742098" cy="29325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80D2960-06A6-35D7-D18E-38491F65DDBD}"/>
              </a:ext>
            </a:extLst>
          </p:cNvPr>
          <p:cNvSpPr/>
          <p:nvPr/>
        </p:nvSpPr>
        <p:spPr>
          <a:xfrm>
            <a:off x="9888828" y="3282373"/>
            <a:ext cx="1854557" cy="29325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2170AF-4464-C60F-71A4-8F257CFA7549}"/>
              </a:ext>
            </a:extLst>
          </p:cNvPr>
          <p:cNvSpPr/>
          <p:nvPr/>
        </p:nvSpPr>
        <p:spPr>
          <a:xfrm>
            <a:off x="9433775" y="2485623"/>
            <a:ext cx="1854557" cy="29325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C97ADB56-C9C6-6275-6A51-F2CEAD51B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255" y="1370418"/>
            <a:ext cx="10946584" cy="7770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/>
              <a:t>ЭКОНОМИКА ВНИМАНИЯ И «ЛИПКОСТЬ» ЛЕНТЫ СОЦИАЛЬНЫХ СЕТЕЙ</a:t>
            </a:r>
            <a:br>
              <a:rPr lang="ru-RU" sz="3600" b="1" dirty="0"/>
            </a:br>
            <a:br>
              <a:rPr lang="ru-RU" sz="900" dirty="0"/>
            </a:br>
            <a:br>
              <a:rPr lang="ru-RU" dirty="0"/>
            </a:br>
            <a:endParaRPr lang="ru-RU" dirty="0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87F0ED17-AFCD-8690-47EA-1A0D47714E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3059" y="2001851"/>
            <a:ext cx="7348800" cy="3789123"/>
          </a:xfrm>
        </p:spPr>
        <p:txBody>
          <a:bodyPr>
            <a:noAutofit/>
          </a:bodyPr>
          <a:lstStyle/>
          <a:p>
            <a:pPr algn="just"/>
            <a:r>
              <a:rPr lang="ru-RU" sz="2600" dirty="0"/>
              <a:t>Сайты социальных сетей (</a:t>
            </a:r>
            <a:r>
              <a:rPr lang="ru-RU" sz="2600" dirty="0" err="1"/>
              <a:t>Davenport</a:t>
            </a:r>
            <a:r>
              <a:rPr lang="ru-RU" sz="2600" dirty="0"/>
              <a:t>, </a:t>
            </a:r>
            <a:r>
              <a:rPr lang="ru-RU" sz="2600" dirty="0" err="1"/>
              <a:t>Beck</a:t>
            </a:r>
            <a:r>
              <a:rPr lang="ru-RU" sz="2600" dirty="0"/>
              <a:t>, 2001), могут преуспеть в создании «липкости» в удержании пользователей в экономике </a:t>
            </a:r>
            <a:r>
              <a:rPr lang="ru-RU" sz="2600" dirty="0" err="1"/>
              <a:t>вни</a:t>
            </a:r>
            <a:r>
              <a:rPr lang="ru-RU" sz="2600" dirty="0"/>
              <a:t>-мания. Основной смысл понятия «экономика внимания» (</a:t>
            </a:r>
            <a:r>
              <a:rPr lang="ru-RU" sz="2600" dirty="0" err="1"/>
              <a:t>attention</a:t>
            </a:r>
            <a:r>
              <a:rPr lang="ru-RU" sz="2600" dirty="0"/>
              <a:t> </a:t>
            </a:r>
            <a:r>
              <a:rPr lang="ru-RU" sz="2600" dirty="0" err="1"/>
              <a:t>economy</a:t>
            </a:r>
            <a:r>
              <a:rPr lang="ru-RU" sz="2600" dirty="0"/>
              <a:t>) (Майкл </a:t>
            </a:r>
            <a:r>
              <a:rPr lang="ru-RU" sz="2600" dirty="0" err="1"/>
              <a:t>Голхабер</a:t>
            </a:r>
            <a:r>
              <a:rPr lang="ru-RU" sz="2600" dirty="0"/>
              <a:t>, </a:t>
            </a:r>
            <a:r>
              <a:rPr lang="ru-RU" sz="2600" dirty="0" err="1"/>
              <a:t>Goldhaber</a:t>
            </a:r>
            <a:r>
              <a:rPr lang="ru-RU" sz="2600" dirty="0"/>
              <a:t>, 1997), заключается в конвертации психического процесса (внимания) в прямой или косвенный доход на основе цифровых платформ и технологий.</a:t>
            </a:r>
          </a:p>
        </p:txBody>
      </p:sp>
      <p:sp>
        <p:nvSpPr>
          <p:cNvPr id="3" name="Текст 23">
            <a:extLst>
              <a:ext uri="{FF2B5EF4-FFF2-40B4-BE49-F238E27FC236}">
                <a16:creationId xmlns:a16="http://schemas.microsoft.com/office/drawing/2014/main" id="{269371BC-E5FE-6672-F460-2AB91DB795F4}"/>
              </a:ext>
            </a:extLst>
          </p:cNvPr>
          <p:cNvSpPr txBox="1">
            <a:spLocks/>
          </p:cNvSpPr>
          <p:nvPr/>
        </p:nvSpPr>
        <p:spPr>
          <a:xfrm>
            <a:off x="4476750" y="568325"/>
            <a:ext cx="6096000" cy="27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1200"/>
              <a:t>ИНФОДЕМИЧЕСКИЙ ДУМСКРОЛЛИНГ И ПСИХОЛОГИЧЕСКОЕ БЛАГОПОЛУЧИЕ РОССИЯН</a:t>
            </a:r>
          </a:p>
          <a:p>
            <a:endParaRPr lang="ru-RU" sz="1100" dirty="0"/>
          </a:p>
        </p:txBody>
      </p:sp>
      <p:pic>
        <p:nvPicPr>
          <p:cNvPr id="2" name="Picture 2" descr="Экономика внимания: как завоевать клиента в информационном мире">
            <a:extLst>
              <a:ext uri="{FF2B5EF4-FFF2-40B4-BE49-F238E27FC236}">
                <a16:creationId xmlns:a16="http://schemas.microsoft.com/office/drawing/2014/main" id="{5ACD2ACF-0914-030A-9AD4-522ADAFD6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r="15038"/>
          <a:stretch>
            <a:fillRect/>
          </a:stretch>
        </p:blipFill>
        <p:spPr bwMode="auto">
          <a:xfrm>
            <a:off x="721255" y="1999732"/>
            <a:ext cx="3389316" cy="2473794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09122D-7ACA-7223-F32A-228D2A3072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r="5502"/>
          <a:stretch/>
        </p:blipFill>
        <p:spPr bwMode="auto">
          <a:xfrm>
            <a:off x="530141" y="4590411"/>
            <a:ext cx="3580430" cy="2131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5622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6F1A39E-DD8D-1D64-14A5-997B03EF9215}"/>
              </a:ext>
            </a:extLst>
          </p:cNvPr>
          <p:cNvSpPr/>
          <p:nvPr/>
        </p:nvSpPr>
        <p:spPr>
          <a:xfrm>
            <a:off x="1822361" y="2434108"/>
            <a:ext cx="4063284" cy="27689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87F0ED17-AFCD-8690-47EA-1A0D47714E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658" y="1427872"/>
            <a:ext cx="7038265" cy="2384024"/>
          </a:xfrm>
        </p:spPr>
        <p:txBody>
          <a:bodyPr>
            <a:noAutofit/>
          </a:bodyPr>
          <a:lstStyle/>
          <a:p>
            <a:pPr algn="just"/>
            <a:r>
              <a:rPr lang="ru-RU" sz="2100" dirty="0"/>
              <a:t>На фоне инфодемии смена настроений у людей учащается за счет распространения в социальных сетях фейковой информации (Дейнека и др., 2020), которую можно признать социально-опасным продуктом, усиливающим веру граждан в конспирологические теории и </a:t>
            </a:r>
            <a:r>
              <a:rPr lang="ru-RU" sz="2100" dirty="0" err="1"/>
              <a:t>подры-вающим</a:t>
            </a:r>
            <a:r>
              <a:rPr lang="ru-RU" sz="2100" dirty="0"/>
              <a:t> доверие к официальным институтам (</a:t>
            </a:r>
            <a:r>
              <a:rPr lang="ru-RU" sz="2100" dirty="0" err="1"/>
              <a:t>Нестик</a:t>
            </a:r>
            <a:r>
              <a:rPr lang="ru-RU" sz="2100" dirty="0"/>
              <a:t> и др., </a:t>
            </a:r>
            <a:r>
              <a:rPr lang="ru-RU" sz="2100" dirty="0" err="1"/>
              <a:t>et</a:t>
            </a:r>
            <a:r>
              <a:rPr lang="ru-RU" sz="2100" dirty="0"/>
              <a:t> </a:t>
            </a:r>
            <a:r>
              <a:rPr lang="ru-RU" sz="2100" dirty="0" err="1"/>
              <a:t>al</a:t>
            </a:r>
            <a:r>
              <a:rPr lang="ru-RU" sz="2100" dirty="0"/>
              <a:t>, 2020).</a:t>
            </a:r>
          </a:p>
        </p:txBody>
      </p:sp>
      <p:sp>
        <p:nvSpPr>
          <p:cNvPr id="3" name="Текст 23">
            <a:extLst>
              <a:ext uri="{FF2B5EF4-FFF2-40B4-BE49-F238E27FC236}">
                <a16:creationId xmlns:a16="http://schemas.microsoft.com/office/drawing/2014/main" id="{269371BC-E5FE-6672-F460-2AB91DB795F4}"/>
              </a:ext>
            </a:extLst>
          </p:cNvPr>
          <p:cNvSpPr txBox="1">
            <a:spLocks/>
          </p:cNvSpPr>
          <p:nvPr/>
        </p:nvSpPr>
        <p:spPr>
          <a:xfrm>
            <a:off x="4476750" y="568325"/>
            <a:ext cx="6096000" cy="27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1200"/>
              <a:t>ИНФОДЕМИЧЕСКИЙ ДУМСКРОЛЛИНГ И ПСИХОЛОГИЧЕСКОЕ БЛАГОПОЛУЧИЕ РОССИЯН</a:t>
            </a:r>
          </a:p>
          <a:p>
            <a:endParaRPr lang="ru-RU" sz="1100" dirty="0"/>
          </a:p>
        </p:txBody>
      </p:sp>
      <p:pic>
        <p:nvPicPr>
          <p:cNvPr id="4" name="Picture 2" descr="Контрмаркетинг табакокурения">
            <a:extLst>
              <a:ext uri="{FF2B5EF4-FFF2-40B4-BE49-F238E27FC236}">
                <a16:creationId xmlns:a16="http://schemas.microsoft.com/office/drawing/2014/main" id="{DF297303-2B02-8B13-A533-E1F4DE0E5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0440" y="1427871"/>
            <a:ext cx="3496599" cy="4993581"/>
          </a:xfrm>
          <a:prstGeom prst="rect">
            <a:avLst/>
          </a:prstGeom>
          <a:noFill/>
        </p:spPr>
      </p:pic>
      <p:pic>
        <p:nvPicPr>
          <p:cNvPr id="6" name="Picture 2" descr="Всей правды мы все равно не узнаем»: почему люди верят в теории заговора —  ECONS.ONLINE">
            <a:extLst>
              <a:ext uri="{FF2B5EF4-FFF2-40B4-BE49-F238E27FC236}">
                <a16:creationId xmlns:a16="http://schemas.microsoft.com/office/drawing/2014/main" id="{A19D1E02-8502-D24B-8201-2C083DC61C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6447" b="6621"/>
          <a:stretch/>
        </p:blipFill>
        <p:spPr bwMode="auto">
          <a:xfrm>
            <a:off x="638657" y="4037428"/>
            <a:ext cx="7038265" cy="2384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4013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9C38914-2D78-5614-59CE-2110961EFCF2}"/>
              </a:ext>
            </a:extLst>
          </p:cNvPr>
          <p:cNvSpPr/>
          <p:nvPr/>
        </p:nvSpPr>
        <p:spPr>
          <a:xfrm>
            <a:off x="5767754" y="5584659"/>
            <a:ext cx="1128883" cy="301466"/>
          </a:xfrm>
          <a:prstGeom prst="rect">
            <a:avLst/>
          </a:prstGeom>
          <a:solidFill>
            <a:srgbClr val="CD5A5A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EBD4D23-11C1-708E-E8E8-8A6BF700E54C}"/>
              </a:ext>
            </a:extLst>
          </p:cNvPr>
          <p:cNvSpPr/>
          <p:nvPr/>
        </p:nvSpPr>
        <p:spPr>
          <a:xfrm>
            <a:off x="10519893" y="5281526"/>
            <a:ext cx="980941" cy="301466"/>
          </a:xfrm>
          <a:prstGeom prst="rect">
            <a:avLst/>
          </a:prstGeom>
          <a:solidFill>
            <a:srgbClr val="CD5A5A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ABAC046-54BE-F319-0112-6C7E9650CC48}"/>
              </a:ext>
            </a:extLst>
          </p:cNvPr>
          <p:cNvSpPr/>
          <p:nvPr/>
        </p:nvSpPr>
        <p:spPr>
          <a:xfrm>
            <a:off x="8931499" y="3760631"/>
            <a:ext cx="1390918" cy="251138"/>
          </a:xfrm>
          <a:prstGeom prst="rect">
            <a:avLst/>
          </a:prstGeom>
          <a:solidFill>
            <a:srgbClr val="CD5A5A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87F0ED17-AFCD-8690-47EA-1A0D47714E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658" y="1357533"/>
            <a:ext cx="11002357" cy="1568547"/>
          </a:xfrm>
        </p:spPr>
        <p:txBody>
          <a:bodyPr>
            <a:noAutofit/>
          </a:bodyPr>
          <a:lstStyle/>
          <a:p>
            <a:pPr algn="just"/>
            <a:r>
              <a:rPr lang="ru-RU" sz="2100" dirty="0"/>
              <a:t>Эжен </a:t>
            </a:r>
            <a:r>
              <a:rPr lang="ru-RU" sz="2100" dirty="0" err="1"/>
              <a:t>Минковски</a:t>
            </a:r>
            <a:r>
              <a:rPr lang="ru-RU" sz="2100" dirty="0"/>
              <a:t> «Проживаемое время»: большинство «психопатологий» основаны на нарушении временной длительности (патологическом замедлении времени) – органическом потоке воспоминаний из прошлого и проекций в будущее, которые наполняют каждый прожитый настоящий момент. </a:t>
            </a:r>
          </a:p>
        </p:txBody>
      </p:sp>
      <p:sp>
        <p:nvSpPr>
          <p:cNvPr id="3" name="Текст 23">
            <a:extLst>
              <a:ext uri="{FF2B5EF4-FFF2-40B4-BE49-F238E27FC236}">
                <a16:creationId xmlns:a16="http://schemas.microsoft.com/office/drawing/2014/main" id="{269371BC-E5FE-6672-F460-2AB91DB795F4}"/>
              </a:ext>
            </a:extLst>
          </p:cNvPr>
          <p:cNvSpPr txBox="1">
            <a:spLocks/>
          </p:cNvSpPr>
          <p:nvPr/>
        </p:nvSpPr>
        <p:spPr>
          <a:xfrm>
            <a:off x="4476750" y="568325"/>
            <a:ext cx="6096000" cy="27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1200"/>
              <a:t>ИНФОДЕМИЧЕСКИЙ ДУМСКРОЛЛИНГ И ПСИХОЛОГИЧЕСКОЕ БЛАГОПОЛУЧИЕ РОССИЯН</a:t>
            </a:r>
          </a:p>
          <a:p>
            <a:endParaRPr lang="ru-RU" sz="1100" dirty="0"/>
          </a:p>
        </p:txBody>
      </p:sp>
      <p:pic>
        <p:nvPicPr>
          <p:cNvPr id="7" name="Picture 2" descr="Человек Застрял Во Времени — стоковая векторная графика и другие  изображения на тему Абстрактный - Абстрактный, Безработица, Бизнес - iStock">
            <a:extLst>
              <a:ext uri="{FF2B5EF4-FFF2-40B4-BE49-F238E27FC236}">
                <a16:creationId xmlns:a16="http://schemas.microsoft.com/office/drawing/2014/main" id="{BB48EA7C-3700-21E2-9A48-054E905C4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8658" y="2980446"/>
            <a:ext cx="4944978" cy="3385185"/>
          </a:xfrm>
          <a:prstGeom prst="rect">
            <a:avLst/>
          </a:prstGeom>
          <a:noFill/>
        </p:spPr>
      </p:pic>
      <p:sp>
        <p:nvSpPr>
          <p:cNvPr id="8" name="Текст 22">
            <a:extLst>
              <a:ext uri="{FF2B5EF4-FFF2-40B4-BE49-F238E27FC236}">
                <a16:creationId xmlns:a16="http://schemas.microsoft.com/office/drawing/2014/main" id="{9B201E82-71FD-0EE9-9B21-DE2EE8DA1300}"/>
              </a:ext>
            </a:extLst>
          </p:cNvPr>
          <p:cNvSpPr txBox="1">
            <a:spLocks/>
          </p:cNvSpPr>
          <p:nvPr/>
        </p:nvSpPr>
        <p:spPr>
          <a:xfrm>
            <a:off x="5767754" y="3713871"/>
            <a:ext cx="6025661" cy="265176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100" dirty="0"/>
              <a:t>Обыватель, по ее мнению, застревает в вопросах </a:t>
            </a:r>
          </a:p>
          <a:p>
            <a:pPr algn="ctr"/>
            <a:r>
              <a:rPr lang="ru-RU" sz="2100" b="1" dirty="0">
                <a:solidFill>
                  <a:srgbClr val="0070C0"/>
                </a:solidFill>
              </a:rPr>
              <a:t>как близко? как долго? насколько сильно? насколько плохо? </a:t>
            </a:r>
          </a:p>
          <a:p>
            <a:pPr algn="just"/>
            <a:r>
              <a:rPr lang="ru-RU" sz="2100" dirty="0"/>
              <a:t>поскольку пытается количественно отразить свои качественные суждения с оценкой потерь и близости катастрофы.</a:t>
            </a:r>
          </a:p>
        </p:txBody>
      </p:sp>
    </p:spTree>
    <p:extLst>
      <p:ext uri="{BB962C8B-B14F-4D97-AF65-F5344CB8AC3E}">
        <p14:creationId xmlns:p14="http://schemas.microsoft.com/office/powerpoint/2010/main" val="2848678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3D99B3A-0613-5657-C1D0-376C89A2C434}"/>
              </a:ext>
            </a:extLst>
          </p:cNvPr>
          <p:cNvSpPr/>
          <p:nvPr/>
        </p:nvSpPr>
        <p:spPr>
          <a:xfrm>
            <a:off x="6297634" y="5635702"/>
            <a:ext cx="3490309" cy="289775"/>
          </a:xfrm>
          <a:prstGeom prst="rect">
            <a:avLst/>
          </a:prstGeom>
          <a:solidFill>
            <a:srgbClr val="CD5A5A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5B5B1C6-A7C3-D6A8-3BAC-36306B5FECAE}"/>
              </a:ext>
            </a:extLst>
          </p:cNvPr>
          <p:cNvSpPr/>
          <p:nvPr/>
        </p:nvSpPr>
        <p:spPr>
          <a:xfrm>
            <a:off x="8414199" y="5289594"/>
            <a:ext cx="3201028" cy="289775"/>
          </a:xfrm>
          <a:prstGeom prst="rect">
            <a:avLst/>
          </a:prstGeom>
          <a:solidFill>
            <a:srgbClr val="CD5A5A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D37DAB6-F828-71CC-F3FA-F00CF6CAFF92}"/>
              </a:ext>
            </a:extLst>
          </p:cNvPr>
          <p:cNvSpPr/>
          <p:nvPr/>
        </p:nvSpPr>
        <p:spPr>
          <a:xfrm>
            <a:off x="6297635" y="4493388"/>
            <a:ext cx="1951284" cy="289775"/>
          </a:xfrm>
          <a:prstGeom prst="rect">
            <a:avLst/>
          </a:prstGeom>
          <a:solidFill>
            <a:srgbClr val="CD5A5A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7EC26FB-876C-5E2E-1E0A-B3D10AE16E08}"/>
              </a:ext>
            </a:extLst>
          </p:cNvPr>
          <p:cNvSpPr/>
          <p:nvPr/>
        </p:nvSpPr>
        <p:spPr>
          <a:xfrm>
            <a:off x="7714445" y="4166315"/>
            <a:ext cx="3900781" cy="289775"/>
          </a:xfrm>
          <a:prstGeom prst="rect">
            <a:avLst/>
          </a:prstGeom>
          <a:solidFill>
            <a:srgbClr val="CD5A5A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Зал ожидания">
            <a:extLst>
              <a:ext uri="{FF2B5EF4-FFF2-40B4-BE49-F238E27FC236}">
                <a16:creationId xmlns:a16="http://schemas.microsoft.com/office/drawing/2014/main" id="{EC196BB0-7886-5F9B-40D1-0ADA84FCC6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3793"/>
          <a:stretch/>
        </p:blipFill>
        <p:spPr bwMode="auto">
          <a:xfrm>
            <a:off x="576774" y="3287990"/>
            <a:ext cx="5519225" cy="3226944"/>
          </a:xfrm>
          <a:prstGeom prst="rect">
            <a:avLst/>
          </a:prstGeom>
          <a:noFill/>
        </p:spPr>
      </p:pic>
      <p:sp>
        <p:nvSpPr>
          <p:cNvPr id="23" name="Текст 22">
            <a:extLst>
              <a:ext uri="{FF2B5EF4-FFF2-40B4-BE49-F238E27FC236}">
                <a16:creationId xmlns:a16="http://schemas.microsoft.com/office/drawing/2014/main" id="{87F0ED17-AFCD-8690-47EA-1A0D47714E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6775" y="1526344"/>
            <a:ext cx="11012658" cy="949569"/>
          </a:xfrm>
        </p:spPr>
        <p:txBody>
          <a:bodyPr>
            <a:noAutofit/>
          </a:bodyPr>
          <a:lstStyle/>
          <a:p>
            <a:pPr algn="just"/>
            <a:r>
              <a:rPr lang="ru-RU" sz="2100" dirty="0"/>
              <a:t>Автобиография Леонарда Вульфа, описавшего психологию военного времени сентября 1939 г. как заметно отличающуюся от августа 1914 г.: </a:t>
            </a:r>
            <a:r>
              <a:rPr lang="ru-RU" sz="2100" i="1" dirty="0"/>
              <a:t>«Люди моего поколения теперь точно знали, что такое война – ее ужасы смерти и разрушений, ран и боли, тяжелой утраты и жестокости, но также и ее отрицательную пустоту и безысходность личной и космической скуки, ощущение бесконечного ожидания на грязном, сером</a:t>
            </a:r>
          </a:p>
        </p:txBody>
      </p:sp>
      <p:sp>
        <p:nvSpPr>
          <p:cNvPr id="3" name="Текст 23">
            <a:extLst>
              <a:ext uri="{FF2B5EF4-FFF2-40B4-BE49-F238E27FC236}">
                <a16:creationId xmlns:a16="http://schemas.microsoft.com/office/drawing/2014/main" id="{269371BC-E5FE-6672-F460-2AB91DB795F4}"/>
              </a:ext>
            </a:extLst>
          </p:cNvPr>
          <p:cNvSpPr txBox="1">
            <a:spLocks/>
          </p:cNvSpPr>
          <p:nvPr/>
        </p:nvSpPr>
        <p:spPr>
          <a:xfrm>
            <a:off x="4476750" y="568325"/>
            <a:ext cx="6096000" cy="27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1200" dirty="0"/>
              <a:t>ИНФОДЕМИЧЕСКИЙ ДУМСКРОЛЛИНГ И ПСИХОЛОГИЧЕСКОЕ БЛАГОПОЛУЧИЕ РОССИЯН</a:t>
            </a:r>
          </a:p>
          <a:p>
            <a:endParaRPr lang="ru-RU" sz="1100" dirty="0"/>
          </a:p>
        </p:txBody>
      </p:sp>
      <p:sp>
        <p:nvSpPr>
          <p:cNvPr id="6" name="Текст 22">
            <a:extLst>
              <a:ext uri="{FF2B5EF4-FFF2-40B4-BE49-F238E27FC236}">
                <a16:creationId xmlns:a16="http://schemas.microsoft.com/office/drawing/2014/main" id="{39B5C509-5529-A6AD-4BBF-4FA5B5AE29C1}"/>
              </a:ext>
            </a:extLst>
          </p:cNvPr>
          <p:cNvSpPr txBox="1">
            <a:spLocks/>
          </p:cNvSpPr>
          <p:nvPr/>
        </p:nvSpPr>
        <p:spPr>
          <a:xfrm>
            <a:off x="6406782" y="5273040"/>
            <a:ext cx="5099296" cy="949569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100" dirty="0"/>
              <a:t>В этом примере негативная событийность оказывается лучше пустоты. </a:t>
            </a:r>
          </a:p>
        </p:txBody>
      </p:sp>
      <p:sp>
        <p:nvSpPr>
          <p:cNvPr id="10" name="Текст 22">
            <a:extLst>
              <a:ext uri="{FF2B5EF4-FFF2-40B4-BE49-F238E27FC236}">
                <a16:creationId xmlns:a16="http://schemas.microsoft.com/office/drawing/2014/main" id="{BCA39CC8-4024-A63D-371D-1C7801C1BE9D}"/>
              </a:ext>
            </a:extLst>
          </p:cNvPr>
          <p:cNvSpPr txBox="1">
            <a:spLocks/>
          </p:cNvSpPr>
          <p:nvPr/>
        </p:nvSpPr>
        <p:spPr>
          <a:xfrm>
            <a:off x="6351563" y="3187923"/>
            <a:ext cx="5209734" cy="1735769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chemeClr val="bg2">
                    <a:lumMod val="10000"/>
                  </a:schemeClr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100" i="1" dirty="0"/>
              <a:t>железнодорожном вокзале, зал ожидания, зал ожидания космической </a:t>
            </a:r>
            <a:r>
              <a:rPr lang="ru-RU" sz="2100" i="1" dirty="0" err="1"/>
              <a:t>железнодо-рожной</a:t>
            </a:r>
            <a:r>
              <a:rPr lang="ru-RU" sz="2100" i="1" dirty="0"/>
              <a:t> станции, где нечего делать, кроме как бесконечно ждать следующей катастрофы». </a:t>
            </a:r>
          </a:p>
        </p:txBody>
      </p:sp>
    </p:spTree>
    <p:extLst>
      <p:ext uri="{BB962C8B-B14F-4D97-AF65-F5344CB8AC3E}">
        <p14:creationId xmlns:p14="http://schemas.microsoft.com/office/powerpoint/2010/main" val="3365634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000" dirty="0">
            <a:latin typeface="HSE Sans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A9C74E6E830D74E9B0FDDB4017A5417" ma:contentTypeVersion="13" ma:contentTypeDescription="Создание документа." ma:contentTypeScope="" ma:versionID="d4e423622451d608a8a05f4da7a1e1a2">
  <xsd:schema xmlns:xsd="http://www.w3.org/2001/XMLSchema" xmlns:xs="http://www.w3.org/2001/XMLSchema" xmlns:p="http://schemas.microsoft.com/office/2006/metadata/properties" xmlns:ns2="9875bd71-cde8-496c-a136-433f55d5e6d0" xmlns:ns3="e96afe77-3acb-4328-97fc-408e1bde3ecd" targetNamespace="http://schemas.microsoft.com/office/2006/metadata/properties" ma:root="true" ma:fieldsID="4831203c63c08b9f52ea6d3ee0d7a96e" ns2:_="" ns3:_="">
    <xsd:import namespace="9875bd71-cde8-496c-a136-433f55d5e6d0"/>
    <xsd:import namespace="e96afe77-3acb-4328-97fc-408e1bde3e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5bd71-cde8-496c-a136-433f55d5e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afe77-3acb-4328-97fc-408e1bde3e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4651DD-DCCC-4759-B2F6-7F520BDCC2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75bd71-cde8-496c-a136-433f55d5e6d0"/>
    <ds:schemaRef ds:uri="e96afe77-3acb-4328-97fc-408e1bde3e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33DAF31-D8A6-49A0-9A5D-8B2EA5B1C511}">
  <ds:schemaRefs>
    <ds:schemaRef ds:uri="9875bd71-cde8-496c-a136-433f55d5e6d0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e96afe77-3acb-4328-97fc-408e1bde3ecd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34386AA-1848-4C75-B336-1053927CB0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2063</Words>
  <Application>Microsoft Office PowerPoint</Application>
  <PresentationFormat>Широкоэкранный</PresentationFormat>
  <Paragraphs>106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HSE Sans</vt:lpstr>
      <vt:lpstr>Calibri Light</vt:lpstr>
      <vt:lpstr>Office Theme</vt:lpstr>
      <vt:lpstr>ИНФОДЕМИЧЕСКИЙ ДУМСКРОЛЛИНГ И ПСИХОЛОГИЧЕСКОЕ БЛАГОПОЛУЧИЕ  РОССИЯН </vt:lpstr>
      <vt:lpstr>А вы знали?</vt:lpstr>
      <vt:lpstr>Презентация PowerPoint</vt:lpstr>
      <vt:lpstr>Некоторые последние публикации по теме инфодемии… </vt:lpstr>
      <vt:lpstr>ОПРЕДЕЛЕНИЕ ДУМСКРОЛЛИНГА  </vt:lpstr>
      <vt:lpstr>ЭКОНОМИКА ВНИМАНИЯ И «ЛИПКОСТЬ» ЛЕНТЫ СОЦИАЛЬНЫХ СЕТЕЙ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ЛИЧНОСТНЫЕ КОРРЕЛЯТЫ ДУМСКРОЛЛИНГА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Кутьков Юрий Юрьевич</dc:creator>
  <cp:lastModifiedBy>Татьяна Ж</cp:lastModifiedBy>
  <cp:revision>43</cp:revision>
  <cp:lastPrinted>2023-11-02T13:22:55Z</cp:lastPrinted>
  <dcterms:created xsi:type="dcterms:W3CDTF">2021-11-11T08:52:47Z</dcterms:created>
  <dcterms:modified xsi:type="dcterms:W3CDTF">2023-11-07T14:46:29Z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0x0101002A9C74E6E830D74E9B0FDDB4017A5417</vt:lpwstr>
  </property>
</Properties>
</file>