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056" r:id="rId1"/>
  </p:sldMasterIdLst>
  <p:notesMasterIdLst>
    <p:notesMasterId r:id="rId22"/>
  </p:notesMasterIdLst>
  <p:sldIdLst>
    <p:sldId id="256" r:id="rId2"/>
    <p:sldId id="290" r:id="rId3"/>
    <p:sldId id="289" r:id="rId4"/>
    <p:sldId id="291" r:id="rId5"/>
    <p:sldId id="292" r:id="rId6"/>
    <p:sldId id="293" r:id="rId7"/>
    <p:sldId id="267" r:id="rId8"/>
    <p:sldId id="294" r:id="rId9"/>
    <p:sldId id="295" r:id="rId10"/>
    <p:sldId id="297" r:id="rId11"/>
    <p:sldId id="298" r:id="rId12"/>
    <p:sldId id="299" r:id="rId13"/>
    <p:sldId id="300" r:id="rId14"/>
    <p:sldId id="301" r:id="rId15"/>
    <p:sldId id="302" r:id="rId16"/>
    <p:sldId id="304" r:id="rId17"/>
    <p:sldId id="306" r:id="rId18"/>
    <p:sldId id="303" r:id="rId19"/>
    <p:sldId id="307" r:id="rId20"/>
    <p:sldId id="296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2626"/>
    <a:srgbClr val="F0F1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27"/>
    <p:restoredTop sz="94719"/>
  </p:normalViewPr>
  <p:slideViewPr>
    <p:cSldViewPr snapToGrid="0" snapToObjects="1">
      <p:cViewPr>
        <p:scale>
          <a:sx n="100" d="100"/>
          <a:sy n="100" d="100"/>
        </p:scale>
        <p:origin x="1376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03:54:42.9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03:55:12.971"/>
    </inkml:context>
    <inkml:brush xml:id="br0">
      <inkml:brushProperty name="width" value="0.025" units="cm"/>
      <inkml:brushProperty name="height" value="0.025" units="cm"/>
      <inkml:brushProperty name="color" value="#FFC114"/>
    </inkml:brush>
  </inkml:definitions>
  <inkml:trace contextRef="#ctx0" brushRef="#br0">1 617 24575,'14'0'0,"3"0"0,13 0 0,3 0 0,16 0 0,3 0 0,10-7 0,-1 6 0,0-6 0,-9 1 0,7-2 0,-17 0 0,0-4 0,-4 4 0,-13 2 0,6-5 0,-8 4 0,0 1 0,0-4 0,0 3 0,0 1 0,0-5 0,0 5 0,0 0 0,0-5 0,0 5 0,0-6 0,0 6 0,0-4 0,0 3 0,0-4 0,0 4 0,0-3 0,0 3 0,0 1 0,8-5 0,-12 5 0,10-1 0,-12-3 0,6 4 0,0-1 0,0-3 0,0 4 0,0-6 0,0 1 0,8-2 0,-6 1 0,5 0 0,1 0 0,-6 0 0,6-6 0,-1 4 0,-5-2 0,6 3 0,0-5 0,-6 4 0,-1-3 0,-2 5 0,-5 2 0,6-2 0,-6 1 0,-1 1 0,-7 0 0,1 0 0,-1 5 0,1-4 0,0 4 0,-1-1 0,1-3 0,0 8 0,-5-7 0,4 2 0,-4 1 0,0 0 0,-1 5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03:55:15.718"/>
    </inkml:context>
    <inkml:brush xml:id="br0">
      <inkml:brushProperty name="width" value="0.025" units="cm"/>
      <inkml:brushProperty name="height" value="0.025" units="cm"/>
      <inkml:brushProperty name="color" value="#FFC114"/>
    </inkml:brush>
  </inkml:definitions>
  <inkml:trace contextRef="#ctx0" brushRef="#br0">259 0 24575,'-8'4'0,"-1"2"0,3 3 0,-2 1 0,2 0 0,-4-5 0,5 4 0,-4-4 0,4 5 0,-5-1 0,0-3 0,1 2 0,-1-2 0,0 3 0,0 1 0,0 5 0,-6-3 0,4 4 0,-4-5 0,6-2 0,0 1 0,1 0 0,-1-1 0,0 1 0,5-1 0,-4-3 0,8 2 0,-8-7 0,4 7 0,3-7 0,4 3 0,6-4 0,2 0 0,-1 0 0,1 0 0,-1 0 0,0 0 0,1 0 0,-1 0 0,1 0 0,-1 0 0,1 0 0,-1 0 0,0 0 0,1 0 0,-1 0 0,-4 4 0,4-3 0,-4 4 0,1-1 0,2-3 0,-3 3 0,5-4 0,-5 5 0,4-4 0,-4 7 0,5-7 0,0 4 0,-1-1 0,1 1 0,-1 0 0,0-1 0,1 0 0,-1-3 0,-4 8 0,4-8 0,-5 7 0,2-3 0,-3-1 0,-3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A48F30-20BE-0443-990C-CA53757750A3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2D210E-CD1B-0248-810C-0680A0C915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074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5586B75A-687E-405C-8A0B-8D00578BA2C3}" type="datetimeFigureOut">
              <a:rPr lang="en-US" smtClean="0"/>
              <a:pPr/>
              <a:t>11/8/23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31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650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5586B75A-687E-405C-8A0B-8D00578BA2C3}" type="datetimeFigureOut">
              <a:rPr lang="en-US" smtClean="0"/>
              <a:pPr/>
              <a:t>11/8/23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812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174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5586B75A-687E-405C-8A0B-8D00578BA2C3}" type="datetimeFigureOut">
              <a:rPr lang="en-US" smtClean="0"/>
              <a:pPr/>
              <a:t>11/8/23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124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5586B75A-687E-405C-8A0B-8D00578BA2C3}" type="datetimeFigureOut">
              <a:rPr lang="en-US" smtClean="0"/>
              <a:pPr/>
              <a:t>11/8/23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635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5586B75A-687E-405C-8A0B-8D00578BA2C3}" type="datetimeFigureOut">
              <a:rPr lang="en-US" smtClean="0"/>
              <a:pPr/>
              <a:t>11/8/23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43294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11/8/23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512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5586B75A-687E-405C-8A0B-8D00578BA2C3}" type="datetimeFigureOut">
              <a:rPr lang="en-US" smtClean="0"/>
              <a:pPr/>
              <a:t>11/8/23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444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11/8/23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793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5586B75A-687E-405C-8A0B-8D00578BA2C3}" type="datetimeFigureOut">
              <a:rPr lang="en-US" smtClean="0"/>
              <a:pPr/>
              <a:t>11/8/23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189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11/8/23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4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hf sldNum="0" hdr="0" ftr="0" dt="0"/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mailto:ddubover@yandex.ru" TargetMode="External"/><Relationship Id="rId7" Type="http://schemas.openxmlformats.org/officeDocument/2006/relationships/customXml" Target="../ink/ink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.png"/><Relationship Id="rId5" Type="http://schemas.openxmlformats.org/officeDocument/2006/relationships/customXml" Target="../ink/ink1.xml"/><Relationship Id="rId10" Type="http://schemas.openxmlformats.org/officeDocument/2006/relationships/image" Target="../media/image15.png"/><Relationship Id="rId4" Type="http://schemas.openxmlformats.org/officeDocument/2006/relationships/image" Target="../media/image9.GIF"/><Relationship Id="rId9" Type="http://schemas.openxmlformats.org/officeDocument/2006/relationships/customXml" Target="../ink/ink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C11D6D-0BC9-DD48-A8F0-D7D765AC11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6040" y="1353319"/>
            <a:ext cx="8679915" cy="2364583"/>
          </a:xfrm>
        </p:spPr>
        <p:txBody>
          <a:bodyPr>
            <a:noAutofit/>
          </a:bodyPr>
          <a:lstStyle/>
          <a:p>
            <a:r>
              <a:rPr lang="ru-RU" sz="4000" dirty="0"/>
              <a:t>Цифровая дидактика в медиаобразовании: анализ практики постановки медиакомпетенций в вузе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DADFA1B-461F-2C47-8A4E-7EFF236090AD}"/>
              </a:ext>
            </a:extLst>
          </p:cNvPr>
          <p:cNvSpPr txBox="1">
            <a:spLocks/>
          </p:cNvSpPr>
          <p:nvPr/>
        </p:nvSpPr>
        <p:spPr>
          <a:xfrm>
            <a:off x="2581315" y="3841790"/>
            <a:ext cx="7029366" cy="15279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cs typeface="Calibri" panose="020F0502020204030204" pitchFamily="34" charset="0"/>
              </a:rPr>
              <a:t>Денис Анатольевич </a:t>
            </a:r>
            <a:r>
              <a:rPr lang="ru-RU" sz="1800" b="1" dirty="0" err="1">
                <a:cs typeface="Calibri" panose="020F0502020204030204" pitchFamily="34" charset="0"/>
              </a:rPr>
              <a:t>Дубовер</a:t>
            </a:r>
            <a:endParaRPr lang="ru-RU" sz="1800" b="1" dirty="0">
              <a:cs typeface="Calibri" panose="020F0502020204030204" pitchFamily="34" charset="0"/>
            </a:endParaRPr>
          </a:p>
          <a:p>
            <a:pPr algn="ctr"/>
            <a:r>
              <a:rPr lang="ru-RU" sz="1800" dirty="0" err="1">
                <a:cs typeface="Calibri" panose="020F0502020204030204" pitchFamily="34" charset="0"/>
              </a:rPr>
              <a:t>к.пед.н</a:t>
            </a:r>
            <a:r>
              <a:rPr lang="ru-RU" sz="1800" dirty="0">
                <a:cs typeface="Calibri" panose="020F0502020204030204" pitchFamily="34" charset="0"/>
              </a:rPr>
              <a:t>., доцент, декан факультета Медиакоммуникаций и мультимедийных технологий Донского государственного технического университета, </a:t>
            </a:r>
          </a:p>
          <a:p>
            <a:pPr algn="ctr"/>
            <a:r>
              <a:rPr lang="ru-RU" sz="1800" dirty="0">
                <a:cs typeface="Calibri" panose="020F0502020204030204" pitchFamily="34" charset="0"/>
              </a:rPr>
              <a:t>руководитель проекта «Цифровая кафедра» ДГТУ</a:t>
            </a:r>
          </a:p>
          <a:p>
            <a:pPr algn="ctr"/>
            <a:r>
              <a:rPr lang="ru-RU" sz="1800" dirty="0">
                <a:cs typeface="Calibri" panose="020F0502020204030204" pitchFamily="34" charset="0"/>
              </a:rPr>
              <a:t> </a:t>
            </a:r>
          </a:p>
        </p:txBody>
      </p:sp>
      <p:pic>
        <p:nvPicPr>
          <p:cNvPr id="4" name="Рисунок 3" descr="Изображение выглядит как логотип, символ, Торговая марк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01EE5510-7E6F-E35A-3693-E723B192F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0" y="177074"/>
            <a:ext cx="901700" cy="95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135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549DBF-6F1A-5199-1A25-97F06D290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Цифровая дидактика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48AF0D7-0152-BC5F-353D-1DC07805409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18447" y="923033"/>
            <a:ext cx="6281873" cy="5008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ru-RU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Новые роли педагога:</a:t>
            </a:r>
          </a:p>
          <a:p>
            <a:pPr>
              <a:buFontTx/>
              <a:buChar char="-"/>
            </a:pPr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Педагогический дизайнер</a:t>
            </a:r>
          </a:p>
          <a:p>
            <a:pPr>
              <a:buFontTx/>
              <a:buChar char="-"/>
            </a:pPr>
            <a:r>
              <a:rPr lang="ru-RU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Фасилитатор</a:t>
            </a:r>
            <a:endParaRPr lang="ru-RU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Тьютор </a:t>
            </a:r>
          </a:p>
          <a:p>
            <a:pPr>
              <a:buFontTx/>
              <a:buChar char="-"/>
            </a:pPr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Кросс-коммуникатор (</a:t>
            </a:r>
            <a:r>
              <a:rPr lang="ru-RU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мультикросс</a:t>
            </a:r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-коммуникатор)</a:t>
            </a:r>
          </a:p>
          <a:p>
            <a:pPr>
              <a:buFontTx/>
              <a:buChar char="-"/>
            </a:pPr>
            <a:r>
              <a:rPr lang="ru-RU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Фиджитал</a:t>
            </a:r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продюсер</a:t>
            </a:r>
          </a:p>
          <a:p>
            <a:pPr>
              <a:buFontTx/>
              <a:buChar char="-"/>
            </a:pPr>
            <a:r>
              <a:rPr lang="ru-RU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Едютехнолог</a:t>
            </a:r>
            <a:endParaRPr lang="ru-RU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ИИ-тренер</a:t>
            </a:r>
          </a:p>
          <a:p>
            <a:pPr>
              <a:buFontTx/>
              <a:buChar char="-"/>
            </a:pPr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…Учитель?</a:t>
            </a:r>
          </a:p>
          <a:p>
            <a:pPr marL="0" indent="0">
              <a:buNone/>
            </a:pPr>
            <a:endParaRPr lang="ru-RU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B6D5CC-7B79-63CA-A3C5-596A2DEBDF12}"/>
              </a:ext>
            </a:extLst>
          </p:cNvPr>
          <p:cNvSpPr txBox="1"/>
          <p:nvPr/>
        </p:nvSpPr>
        <p:spPr>
          <a:xfrm>
            <a:off x="791680" y="5369220"/>
            <a:ext cx="37818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+mj-lt"/>
              </a:rPr>
              <a:t>Цель образования – сформировать </a:t>
            </a:r>
          </a:p>
          <a:p>
            <a:r>
              <a:rPr lang="ru-RU" dirty="0">
                <a:latin typeface="+mj-lt"/>
              </a:rPr>
              <a:t>способность действовать в условиях </a:t>
            </a:r>
          </a:p>
          <a:p>
            <a:r>
              <a:rPr lang="ru-RU" dirty="0">
                <a:latin typeface="+mj-lt"/>
              </a:rPr>
              <a:t>неопределенности цифрового мира</a:t>
            </a:r>
          </a:p>
        </p:txBody>
      </p:sp>
      <p:pic>
        <p:nvPicPr>
          <p:cNvPr id="3" name="Рисунок 2" descr="Изображение выглядит как логотип, символ, Торговая марк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B0CBDB95-3B39-08E0-DD54-D4F8BB983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0" y="177074"/>
            <a:ext cx="901700" cy="95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94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A2FFCD-8AB5-BBF3-3727-53E764773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Кейсы МИГ ДГТУ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24B7E5-C3C2-E421-B9D2-59DBD36975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latin typeface="+mj-lt"/>
              </a:rPr>
              <a:t>Культура медиапотребления</a:t>
            </a:r>
          </a:p>
          <a:p>
            <a:r>
              <a:rPr lang="ru-RU" dirty="0">
                <a:latin typeface="+mj-lt"/>
              </a:rPr>
              <a:t>Модуль цифровая культура</a:t>
            </a:r>
          </a:p>
          <a:p>
            <a:r>
              <a:rPr lang="ru-RU" dirty="0">
                <a:latin typeface="+mj-lt"/>
              </a:rPr>
              <a:t>Медиаграмотность</a:t>
            </a:r>
          </a:p>
          <a:p>
            <a:r>
              <a:rPr lang="ru-RU" dirty="0" err="1">
                <a:latin typeface="+mj-lt"/>
              </a:rPr>
              <a:t>Медиапроизводство</a:t>
            </a:r>
            <a:endParaRPr lang="ru-RU" dirty="0">
              <a:latin typeface="+mj-lt"/>
            </a:endParaRPr>
          </a:p>
        </p:txBody>
      </p:sp>
      <p:pic>
        <p:nvPicPr>
          <p:cNvPr id="4" name="Рисунок 3" descr="Изображение выглядит как логотип, символ, Торговая марк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181A81E1-A8EB-A375-C154-A596A935F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0" y="177074"/>
            <a:ext cx="901700" cy="95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635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589F24C-7D35-4C5C-4B82-8F94A7669AF4}"/>
              </a:ext>
            </a:extLst>
          </p:cNvPr>
          <p:cNvSpPr txBox="1"/>
          <p:nvPr/>
        </p:nvSpPr>
        <p:spPr>
          <a:xfrm>
            <a:off x="1330543" y="601250"/>
            <a:ext cx="8374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Структура </a:t>
            </a:r>
            <a:r>
              <a:rPr lang="ru-RU" sz="2400" dirty="0" err="1"/>
              <a:t>медиаобразовательной</a:t>
            </a:r>
            <a:r>
              <a:rPr lang="ru-RU" sz="2400" dirty="0"/>
              <a:t> работы в университете</a:t>
            </a:r>
          </a:p>
        </p:txBody>
      </p:sp>
      <p:graphicFrame>
        <p:nvGraphicFramePr>
          <p:cNvPr id="4" name="Таблица 2">
            <a:extLst>
              <a:ext uri="{FF2B5EF4-FFF2-40B4-BE49-F238E27FC236}">
                <a16:creationId xmlns:a16="http://schemas.microsoft.com/office/drawing/2014/main" id="{DA52D033-EE7E-465C-8BD5-B745EF5A73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9458356"/>
              </p:ext>
            </p:extLst>
          </p:nvPr>
        </p:nvGraphicFramePr>
        <p:xfrm>
          <a:off x="1330543" y="1258285"/>
          <a:ext cx="9479419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2630">
                  <a:extLst>
                    <a:ext uri="{9D8B030D-6E8A-4147-A177-3AD203B41FA5}">
                      <a16:colId xmlns:a16="http://schemas.microsoft.com/office/drawing/2014/main" val="1882118052"/>
                    </a:ext>
                  </a:extLst>
                </a:gridCol>
                <a:gridCol w="2467627">
                  <a:extLst>
                    <a:ext uri="{9D8B030D-6E8A-4147-A177-3AD203B41FA5}">
                      <a16:colId xmlns:a16="http://schemas.microsoft.com/office/drawing/2014/main" val="1994931814"/>
                    </a:ext>
                  </a:extLst>
                </a:gridCol>
                <a:gridCol w="2036064">
                  <a:extLst>
                    <a:ext uri="{9D8B030D-6E8A-4147-A177-3AD203B41FA5}">
                      <a16:colId xmlns:a16="http://schemas.microsoft.com/office/drawing/2014/main" val="2643210527"/>
                    </a:ext>
                  </a:extLst>
                </a:gridCol>
                <a:gridCol w="2373098">
                  <a:extLst>
                    <a:ext uri="{9D8B030D-6E8A-4147-A177-3AD203B41FA5}">
                      <a16:colId xmlns:a16="http://schemas.microsoft.com/office/drawing/2014/main" val="15218517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latin typeface="+mj-lt"/>
                        </a:rPr>
                        <a:t>Студент </a:t>
                      </a:r>
                      <a:r>
                        <a:rPr lang="ru-RU" dirty="0" err="1">
                          <a:latin typeface="+mj-lt"/>
                        </a:rPr>
                        <a:t>медийщии</a:t>
                      </a:r>
                      <a:endParaRPr lang="ru-RU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+mj-lt"/>
                        </a:rPr>
                        <a:t>Студенты других направлений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+mj-lt"/>
                        </a:rPr>
                        <a:t>Школьники/СПО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+mj-lt"/>
                        </a:rPr>
                        <a:t>ДПО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06300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latin typeface="+mj-lt"/>
                        </a:rPr>
                        <a:t>Профессиональное производство медиаконтента.</a:t>
                      </a:r>
                    </a:p>
                    <a:p>
                      <a:r>
                        <a:rPr lang="ru-RU" dirty="0">
                          <a:latin typeface="+mj-lt"/>
                        </a:rPr>
                        <a:t>Участие в медиапроектах университета (Журнал, телевидение, социальные сети).</a:t>
                      </a:r>
                    </a:p>
                    <a:p>
                      <a:r>
                        <a:rPr lang="ru-RU" dirty="0">
                          <a:latin typeface="+mj-lt"/>
                        </a:rPr>
                        <a:t>Участие в профильных </a:t>
                      </a:r>
                      <a:r>
                        <a:rPr lang="ru-RU" dirty="0" err="1">
                          <a:latin typeface="+mj-lt"/>
                        </a:rPr>
                        <a:t>медиашколах</a:t>
                      </a:r>
                      <a:r>
                        <a:rPr lang="ru-RU" dirty="0">
                          <a:latin typeface="+mj-lt"/>
                        </a:rPr>
                        <a:t>.</a:t>
                      </a:r>
                    </a:p>
                    <a:p>
                      <a:r>
                        <a:rPr lang="ru-RU" dirty="0">
                          <a:latin typeface="+mj-lt"/>
                        </a:rPr>
                        <a:t>Практики и стажировки.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+mj-lt"/>
                        </a:rPr>
                        <a:t>Курс общей </a:t>
                      </a:r>
                      <a:r>
                        <a:rPr lang="ru-RU" dirty="0" err="1">
                          <a:latin typeface="+mj-lt"/>
                        </a:rPr>
                        <a:t>медиаграмотност</a:t>
                      </a:r>
                      <a:r>
                        <a:rPr lang="ru-RU" dirty="0">
                          <a:latin typeface="+mj-lt"/>
                        </a:rPr>
                        <a:t>. Цифровая грамотность. Открытые </a:t>
                      </a:r>
                      <a:r>
                        <a:rPr lang="ru-RU" dirty="0" err="1">
                          <a:latin typeface="+mj-lt"/>
                        </a:rPr>
                        <a:t>лекци</a:t>
                      </a:r>
                      <a:r>
                        <a:rPr lang="ru-RU" dirty="0">
                          <a:latin typeface="+mj-lt"/>
                        </a:rPr>
                        <a:t>. Введение модуля по </a:t>
                      </a:r>
                      <a:r>
                        <a:rPr lang="ru-RU" dirty="0" err="1">
                          <a:latin typeface="+mj-lt"/>
                        </a:rPr>
                        <a:t>медиаграмотность</a:t>
                      </a:r>
                      <a:r>
                        <a:rPr lang="ru-RU" dirty="0">
                          <a:latin typeface="+mj-lt"/>
                        </a:rPr>
                        <a:t> в проектные курсы.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+mj-lt"/>
                        </a:rPr>
                        <a:t>Профильные смены.</a:t>
                      </a:r>
                    </a:p>
                    <a:p>
                      <a:r>
                        <a:rPr lang="ru-RU" dirty="0">
                          <a:latin typeface="+mj-lt"/>
                        </a:rPr>
                        <a:t>Мастер-класс. Лекции. Курирование проектов.</a:t>
                      </a:r>
                    </a:p>
                    <a:p>
                      <a:r>
                        <a:rPr lang="ru-RU" dirty="0">
                          <a:latin typeface="+mj-lt"/>
                        </a:rPr>
                        <a:t>Организация конкурсов и фестивалей.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+mj-lt"/>
                        </a:rPr>
                        <a:t>Курсы для </a:t>
                      </a:r>
                      <a:r>
                        <a:rPr lang="ru-RU" dirty="0" err="1">
                          <a:latin typeface="+mj-lt"/>
                        </a:rPr>
                        <a:t>медиапедагогов</a:t>
                      </a:r>
                      <a:r>
                        <a:rPr lang="ru-RU" dirty="0">
                          <a:latin typeface="+mj-lt"/>
                        </a:rPr>
                        <a:t>. </a:t>
                      </a:r>
                    </a:p>
                    <a:p>
                      <a:r>
                        <a:rPr lang="ru-RU" dirty="0">
                          <a:latin typeface="+mj-lt"/>
                        </a:rPr>
                        <a:t>Курсы по медийной и информационной грамотности для взрослых. </a:t>
                      </a:r>
                    </a:p>
                    <a:p>
                      <a:endParaRPr lang="ru-RU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149789"/>
                  </a:ext>
                </a:extLst>
              </a:tr>
            </a:tbl>
          </a:graphicData>
        </a:graphic>
      </p:graphicFrame>
      <p:pic>
        <p:nvPicPr>
          <p:cNvPr id="5" name="Рисунок 4" descr="Изображение выглядит как логотип, символ, Торговая марк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1491FB46-4212-5431-4388-9A514020B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0" y="177074"/>
            <a:ext cx="901700" cy="95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710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7CE5F3-F0A7-9D22-788A-B95BC89FB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Постановка медиа-компетенций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C21895-96D9-B639-4D6E-7523117680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>
                <a:latin typeface="+mj-lt"/>
              </a:rPr>
              <a:t>Курс  «Медиаграмотность» – студенты 42.03.00</a:t>
            </a:r>
          </a:p>
          <a:p>
            <a:pPr marL="0" indent="0">
              <a:buNone/>
            </a:pPr>
            <a:r>
              <a:rPr lang="ru-RU" dirty="0">
                <a:latin typeface="+mj-lt"/>
              </a:rPr>
              <a:t>Ключевые сюжеты:</a:t>
            </a:r>
          </a:p>
          <a:p>
            <a:pPr>
              <a:buFontTx/>
              <a:buChar char="-"/>
            </a:pPr>
            <a:r>
              <a:rPr lang="ru-RU" dirty="0">
                <a:latin typeface="+mj-lt"/>
              </a:rPr>
              <a:t>Постановка представлений о медиасреде и разграничение понятий «Медиа», «Информация»,  «Коммуникация» и др.</a:t>
            </a:r>
          </a:p>
          <a:p>
            <a:pPr>
              <a:buFontTx/>
              <a:buChar char="-"/>
            </a:pPr>
            <a:r>
              <a:rPr lang="ru-RU" dirty="0">
                <a:latin typeface="+mj-lt"/>
              </a:rPr>
              <a:t>Работа с источниками информации</a:t>
            </a:r>
          </a:p>
          <a:p>
            <a:pPr>
              <a:buFontTx/>
              <a:buChar char="-"/>
            </a:pPr>
            <a:r>
              <a:rPr lang="ru-RU" dirty="0">
                <a:latin typeface="+mj-lt"/>
              </a:rPr>
              <a:t>Поиск и идентификация информации</a:t>
            </a:r>
          </a:p>
          <a:p>
            <a:pPr>
              <a:buFontTx/>
              <a:buChar char="-"/>
            </a:pPr>
            <a:r>
              <a:rPr lang="ru-RU" dirty="0">
                <a:latin typeface="+mj-lt"/>
              </a:rPr>
              <a:t>Фейки</a:t>
            </a:r>
          </a:p>
          <a:p>
            <a:pPr>
              <a:buFontTx/>
              <a:buChar char="-"/>
            </a:pPr>
            <a:r>
              <a:rPr lang="ru-RU" dirty="0">
                <a:latin typeface="+mj-lt"/>
              </a:rPr>
              <a:t>Деонтология</a:t>
            </a:r>
          </a:p>
          <a:p>
            <a:pPr>
              <a:buFontTx/>
              <a:buChar char="-"/>
            </a:pPr>
            <a:r>
              <a:rPr lang="ru-RU" dirty="0" err="1">
                <a:latin typeface="+mj-lt"/>
              </a:rPr>
              <a:t>Медиаэкология</a:t>
            </a:r>
            <a:endParaRPr lang="ru-RU" dirty="0">
              <a:latin typeface="+mj-lt"/>
            </a:endParaRPr>
          </a:p>
          <a:p>
            <a:pPr>
              <a:buFontTx/>
              <a:buChar char="-"/>
            </a:pPr>
            <a:endParaRPr lang="ru-RU" dirty="0">
              <a:latin typeface="+mj-lt"/>
            </a:endParaRPr>
          </a:p>
          <a:p>
            <a:pPr marL="0" indent="0">
              <a:buNone/>
            </a:pPr>
            <a:r>
              <a:rPr lang="ru-RU" dirty="0">
                <a:latin typeface="+mj-lt"/>
              </a:rPr>
              <a:t>Результат – </a:t>
            </a:r>
            <a:r>
              <a:rPr lang="ru-RU" dirty="0" err="1">
                <a:latin typeface="+mj-lt"/>
              </a:rPr>
              <a:t>медиаобразовательный</a:t>
            </a:r>
            <a:r>
              <a:rPr lang="ru-RU" dirty="0">
                <a:latin typeface="+mj-lt"/>
              </a:rPr>
              <a:t> проект</a:t>
            </a:r>
          </a:p>
        </p:txBody>
      </p:sp>
      <p:pic>
        <p:nvPicPr>
          <p:cNvPr id="4" name="Рисунок 3" descr="Изображение выглядит как логотип, символ, Торговая марк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5E157E44-ABB2-F726-0AA8-CC3CA9E83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0" y="177074"/>
            <a:ext cx="901700" cy="95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954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2EA3E-B008-A0F9-7C8D-647F649F7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Постановка медиа-компетенций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4F2F1E-EC8B-C133-C960-94B97E18B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6067" y="2116093"/>
            <a:ext cx="6281873" cy="26258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+mj-lt"/>
              </a:rPr>
              <a:t>Модуль «Цифровая грамотность» – студенты всех направлений. </a:t>
            </a:r>
          </a:p>
          <a:p>
            <a:pPr marL="0" indent="0">
              <a:buNone/>
            </a:pPr>
            <a:r>
              <a:rPr lang="ru-RU" dirty="0">
                <a:latin typeface="+mj-lt"/>
              </a:rPr>
              <a:t>Блок 1 – понятия и представления о медиа, возможности и угрозы</a:t>
            </a:r>
          </a:p>
          <a:p>
            <a:pPr marL="0" indent="0">
              <a:buNone/>
            </a:pPr>
            <a:r>
              <a:rPr lang="ru-RU" dirty="0">
                <a:latin typeface="+mj-lt"/>
              </a:rPr>
              <a:t>Блок 2 – программирование и использование ПО для профессиональных задач</a:t>
            </a:r>
          </a:p>
        </p:txBody>
      </p:sp>
      <p:pic>
        <p:nvPicPr>
          <p:cNvPr id="4" name="Рисунок 3" descr="Изображение выглядит как логотип, символ, Торговая марк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9B0EE677-6A8A-ECFC-9A06-416C09C57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0" y="177074"/>
            <a:ext cx="901700" cy="95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153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C7DB8-B282-8DA2-080D-7ED67FB8F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Компетенция = деятельность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949DBF-891E-A580-D308-EEDB5BCB3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1496" y="2200779"/>
            <a:ext cx="6281873" cy="24564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+mj-lt"/>
              </a:rPr>
              <a:t>Мысль</a:t>
            </a:r>
            <a:r>
              <a:rPr lang="ru-RU" b="1" dirty="0">
                <a:latin typeface="+mj-lt"/>
              </a:rPr>
              <a:t> не </a:t>
            </a:r>
            <a:r>
              <a:rPr lang="ru-RU" dirty="0">
                <a:latin typeface="+mj-lt"/>
              </a:rPr>
              <a:t>изреченная есть ложь.</a:t>
            </a:r>
          </a:p>
          <a:p>
            <a:pPr marL="0" indent="0">
              <a:buNone/>
            </a:pPr>
            <a:r>
              <a:rPr lang="ru-RU" dirty="0">
                <a:latin typeface="+mj-lt"/>
              </a:rPr>
              <a:t>В проектной работе главный результат – прожитый опыт. </a:t>
            </a:r>
          </a:p>
          <a:p>
            <a:pPr marL="0" indent="0">
              <a:buNone/>
            </a:pPr>
            <a:r>
              <a:rPr lang="ru-RU" dirty="0">
                <a:latin typeface="+mj-lt"/>
              </a:rPr>
              <a:t>Негативный опыт должен быть отрефлексирован и принят в работу.</a:t>
            </a:r>
          </a:p>
          <a:p>
            <a:pPr marL="0" indent="0">
              <a:buNone/>
            </a:pPr>
            <a:r>
              <a:rPr lang="ru-RU" dirty="0">
                <a:latin typeface="+mj-lt"/>
              </a:rPr>
              <a:t>Чем менее игровой проект, тем больший опыт можно приобрести. </a:t>
            </a:r>
          </a:p>
        </p:txBody>
      </p:sp>
      <p:pic>
        <p:nvPicPr>
          <p:cNvPr id="4" name="Рисунок 3" descr="Изображение выглядит как логотип, символ, Торговая марк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FF1FB1F4-A96F-B75E-1DE0-0CF39E513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0" y="177074"/>
            <a:ext cx="901700" cy="95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491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4EEA5-B1BB-1454-E77A-042C3DC39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снимок экрана, экран&#10;&#10;Автоматически созданное описание">
            <a:extLst>
              <a:ext uri="{FF2B5EF4-FFF2-40B4-BE49-F238E27FC236}">
                <a16:creationId xmlns:a16="http://schemas.microsoft.com/office/drawing/2014/main" id="{4966D07D-EF79-D189-1869-A72362A6DF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90127"/>
            <a:ext cx="6767328" cy="3477745"/>
          </a:xfrm>
        </p:spPr>
      </p:pic>
      <p:pic>
        <p:nvPicPr>
          <p:cNvPr id="7" name="Рисунок 6" descr="Изображение выглядит как одежда, человек, фиолетовый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C909416-76B0-AF7A-E8F0-094B4E329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7975" y="1690127"/>
            <a:ext cx="6314025" cy="34777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35817D-C15E-6617-28F7-B07D2BE14785}"/>
              </a:ext>
            </a:extLst>
          </p:cNvPr>
          <p:cNvSpPr txBox="1"/>
          <p:nvPr/>
        </p:nvSpPr>
        <p:spPr>
          <a:xfrm>
            <a:off x="177800" y="959290"/>
            <a:ext cx="336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err="1"/>
              <a:t>Phygital</a:t>
            </a:r>
            <a:r>
              <a:rPr lang="en-AU" dirty="0"/>
              <a:t> (Physical and Digital)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708D45-0AE5-131E-B1EE-E153AA5FC10E}"/>
              </a:ext>
            </a:extLst>
          </p:cNvPr>
          <p:cNvSpPr txBox="1"/>
          <p:nvPr/>
        </p:nvSpPr>
        <p:spPr>
          <a:xfrm>
            <a:off x="177800" y="5510094"/>
            <a:ext cx="117260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Фиджитал</a:t>
            </a:r>
            <a:r>
              <a:rPr lang="ru-RU" dirty="0"/>
              <a:t>- образование – это реальность, где нет противопоставления физическим и цифровым практикам.</a:t>
            </a:r>
          </a:p>
          <a:p>
            <a:endParaRPr lang="ru-RU" dirty="0"/>
          </a:p>
        </p:txBody>
      </p:sp>
      <p:pic>
        <p:nvPicPr>
          <p:cNvPr id="10" name="Рисунок 9" descr="Изображение выглядит как логотип, символ, Торговая марк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99E12235-CFD1-9E7C-1DA8-4D9BF5EF8E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0400" y="177074"/>
            <a:ext cx="901700" cy="95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4767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D06D67-8232-4D18-846F-00D013714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VR </a:t>
            </a:r>
            <a:r>
              <a:rPr lang="ru-RU" dirty="0"/>
              <a:t>и </a:t>
            </a:r>
            <a:r>
              <a:rPr lang="en-AU" dirty="0"/>
              <a:t>AR</a:t>
            </a:r>
            <a:endParaRPr lang="ru-RU" dirty="0"/>
          </a:p>
        </p:txBody>
      </p:sp>
      <p:pic>
        <p:nvPicPr>
          <p:cNvPr id="5" name="Объект 4" descr="Изображение выглядит как небо, облако, дерево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833D1FD8-B547-8448-D34A-5EA7362AAC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21631" y="0"/>
            <a:ext cx="6281738" cy="3224149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D55DE9-CE93-3C95-AAE2-F67CC61E0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1632" y="3364123"/>
            <a:ext cx="6278362" cy="3492000"/>
          </a:xfrm>
          <a:prstGeom prst="rect">
            <a:avLst/>
          </a:prstGeom>
        </p:spPr>
      </p:pic>
      <p:pic>
        <p:nvPicPr>
          <p:cNvPr id="7" name="Рисунок 6" descr="Изображение выглядит как логотип, символ, Торговая марк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D420BED8-9AEA-7040-C940-D9C0A18390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0400" y="177074"/>
            <a:ext cx="901700" cy="95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3641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6D2C6D-5010-F628-A0FF-7ADD7D968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Заключение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68A49C-5C90-302F-561B-064A032B6B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>
                <a:latin typeface="+mj-lt"/>
              </a:rPr>
              <a:t>Медиапедагогика</a:t>
            </a:r>
            <a:r>
              <a:rPr lang="ru-RU" dirty="0">
                <a:latin typeface="+mj-lt"/>
              </a:rPr>
              <a:t> – это проекция новой цифровой дидактики.</a:t>
            </a:r>
          </a:p>
          <a:p>
            <a:r>
              <a:rPr lang="ru-RU" dirty="0">
                <a:latin typeface="+mj-lt"/>
              </a:rPr>
              <a:t>Постановка медиакомпетенций обеспечивает возможность создавать и использовать сложные смешанные образовательные среды.</a:t>
            </a:r>
          </a:p>
          <a:p>
            <a:r>
              <a:rPr lang="ru-RU" dirty="0">
                <a:latin typeface="+mj-lt"/>
              </a:rPr>
              <a:t>Задачи </a:t>
            </a:r>
            <a:r>
              <a:rPr lang="ru-RU" dirty="0" err="1">
                <a:latin typeface="+mj-lt"/>
              </a:rPr>
              <a:t>медиапедагога</a:t>
            </a:r>
            <a:r>
              <a:rPr lang="ru-RU" dirty="0">
                <a:latin typeface="+mj-lt"/>
              </a:rPr>
              <a:t> – организация условий для взаимодействия всех субъектов в различных реальностях (физической и цифровой) одновременно.</a:t>
            </a:r>
            <a:endParaRPr lang="en-AU" dirty="0">
              <a:latin typeface="+mj-lt"/>
            </a:endParaRPr>
          </a:p>
          <a:p>
            <a:r>
              <a:rPr lang="ru-RU" dirty="0">
                <a:latin typeface="+mj-lt"/>
              </a:rPr>
              <a:t>Образовательное пространство становится частью медиасреды. И требования к нему такие же.</a:t>
            </a:r>
          </a:p>
        </p:txBody>
      </p:sp>
      <p:pic>
        <p:nvPicPr>
          <p:cNvPr id="4" name="Рисунок 3" descr="Изображение выглядит как логотип, символ, Торговая марк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86F44AC9-8D5B-A2F0-17D9-175D62301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0" y="177074"/>
            <a:ext cx="901700" cy="95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851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390150-BEE6-638F-CC00-4BD4E478F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одежда, картина, человек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id="{1ADC3609-AE9B-9CFA-C9F0-AFDCE432D1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275"/>
          <a:stretch/>
        </p:blipFill>
        <p:spPr>
          <a:xfrm>
            <a:off x="0" y="1238824"/>
            <a:ext cx="5271654" cy="4608949"/>
          </a:xfrm>
        </p:spPr>
      </p:pic>
      <p:pic>
        <p:nvPicPr>
          <p:cNvPr id="7" name="Рисунок 6" descr="Изображение выглядит как человек, одежда, в помещении, Обучение&#10;&#10;Автоматически созданное описание">
            <a:extLst>
              <a:ext uri="{FF2B5EF4-FFF2-40B4-BE49-F238E27FC236}">
                <a16:creationId xmlns:a16="http://schemas.microsoft.com/office/drawing/2014/main" id="{1EC57CA4-8335-3181-8CAC-33E0304136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1"/>
          <a:stretch/>
        </p:blipFill>
        <p:spPr>
          <a:xfrm>
            <a:off x="5460642" y="1238825"/>
            <a:ext cx="6731358" cy="4608950"/>
          </a:xfrm>
          <a:prstGeom prst="rect">
            <a:avLst/>
          </a:prstGeom>
        </p:spPr>
      </p:pic>
      <p:pic>
        <p:nvPicPr>
          <p:cNvPr id="9" name="Рисунок 8" descr="Изображение выглядит как логотип, символ, Торговая марк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618D68A5-DCAB-2EAD-55C9-A9757EE56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0400" y="177074"/>
            <a:ext cx="901700" cy="9532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B50F585-F948-D9CB-8D32-1F3AE63913F0}"/>
              </a:ext>
            </a:extLst>
          </p:cNvPr>
          <p:cNvSpPr txBox="1"/>
          <p:nvPr/>
        </p:nvSpPr>
        <p:spPr>
          <a:xfrm>
            <a:off x="3073400" y="6183810"/>
            <a:ext cx="4596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+mj-lt"/>
              </a:rPr>
              <a:t>Как будто бы что-то изменилось за 1000 лет..</a:t>
            </a:r>
          </a:p>
        </p:txBody>
      </p:sp>
    </p:spTree>
    <p:extLst>
      <p:ext uri="{BB962C8B-B14F-4D97-AF65-F5344CB8AC3E}">
        <p14:creationId xmlns:p14="http://schemas.microsoft.com/office/powerpoint/2010/main" val="2331826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63CD76-8BD4-537C-7C5F-90DB4B0D2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Дидактика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33F713-1474-BFE7-CB2E-8850E2A75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447" y="803186"/>
            <a:ext cx="6667153" cy="5248622"/>
          </a:xfrm>
        </p:spPr>
        <p:txBody>
          <a:bodyPr>
            <a:normAutofit/>
          </a:bodyPr>
          <a:lstStyle/>
          <a:p>
            <a:pPr algn="l"/>
            <a:r>
              <a:rPr lang="ru-RU" sz="2000" b="0" i="0" u="none" strike="noStrike" dirty="0">
                <a:solidFill>
                  <a:srgbClr val="424242"/>
                </a:solidFill>
                <a:effectLst/>
                <a:latin typeface="+mj-lt"/>
              </a:rPr>
              <a:t>1. </a:t>
            </a:r>
            <a:r>
              <a:rPr lang="ru-RU" sz="2000" dirty="0">
                <a:solidFill>
                  <a:srgbClr val="424242"/>
                </a:solidFill>
                <a:latin typeface="+mj-lt"/>
              </a:rPr>
              <a:t>Ц</a:t>
            </a:r>
            <a:r>
              <a:rPr lang="ru-RU" sz="2000" b="0" i="0" u="none" strike="noStrike" dirty="0">
                <a:solidFill>
                  <a:srgbClr val="424242"/>
                </a:solidFill>
                <a:effectLst/>
                <a:latin typeface="+mj-lt"/>
              </a:rPr>
              <a:t>елью обучения является формирование интеллектуальных умений, представлений, понятий, теоретических знаний</a:t>
            </a:r>
            <a:r>
              <a:rPr lang="ru-RU" sz="2000" dirty="0">
                <a:solidFill>
                  <a:srgbClr val="424242"/>
                </a:solidFill>
                <a:latin typeface="+mj-lt"/>
              </a:rPr>
              <a:t> (</a:t>
            </a:r>
            <a:r>
              <a:rPr lang="ru-RU" sz="2000" b="0" i="0" u="none" strike="noStrike" dirty="0">
                <a:solidFill>
                  <a:srgbClr val="424242"/>
                </a:solidFill>
                <a:effectLst/>
                <a:latin typeface="+mj-lt"/>
              </a:rPr>
              <a:t>В. </a:t>
            </a:r>
            <a:r>
              <a:rPr lang="ru-RU" sz="2000" b="0" i="0" u="none" strike="noStrike" dirty="0" err="1">
                <a:solidFill>
                  <a:srgbClr val="424242"/>
                </a:solidFill>
                <a:effectLst/>
                <a:latin typeface="+mj-lt"/>
              </a:rPr>
              <a:t>Ратке</a:t>
            </a:r>
            <a:r>
              <a:rPr lang="ru-RU" sz="2000" b="0" i="0" u="none" strike="noStrike" dirty="0">
                <a:solidFill>
                  <a:srgbClr val="424242"/>
                </a:solidFill>
                <a:effectLst/>
                <a:latin typeface="+mj-lt"/>
              </a:rPr>
              <a:t>, Я. Каменский, И. </a:t>
            </a:r>
            <a:r>
              <a:rPr lang="ru-RU" sz="2000" b="0" i="0" u="none" strike="noStrike" dirty="0" err="1">
                <a:solidFill>
                  <a:srgbClr val="424242"/>
                </a:solidFill>
                <a:effectLst/>
                <a:latin typeface="+mj-lt"/>
              </a:rPr>
              <a:t>Гербарт</a:t>
            </a:r>
            <a:r>
              <a:rPr lang="ru-RU" sz="2000" b="0" i="0" u="none" strike="noStrike" dirty="0">
                <a:solidFill>
                  <a:srgbClr val="424242"/>
                </a:solidFill>
                <a:effectLst/>
                <a:latin typeface="+mj-lt"/>
              </a:rPr>
              <a:t>)</a:t>
            </a:r>
          </a:p>
          <a:p>
            <a:pPr algn="l"/>
            <a:r>
              <a:rPr lang="ru-RU" sz="2000" b="0" i="0" u="none" strike="noStrike" dirty="0">
                <a:solidFill>
                  <a:srgbClr val="424242"/>
                </a:solidFill>
                <a:effectLst/>
                <a:latin typeface="+mj-lt"/>
              </a:rPr>
              <a:t>2. </a:t>
            </a:r>
            <a:r>
              <a:rPr lang="ru-RU" sz="2000" b="0" i="0" u="none" strike="noStrike" dirty="0" err="1">
                <a:solidFill>
                  <a:srgbClr val="424242"/>
                </a:solidFill>
                <a:effectLst/>
                <a:latin typeface="+mj-lt"/>
              </a:rPr>
              <a:t>Педацентрическая</a:t>
            </a:r>
            <a:r>
              <a:rPr lang="ru-RU" sz="2000" b="0" i="0" u="none" strike="noStrike" dirty="0">
                <a:solidFill>
                  <a:srgbClr val="424242"/>
                </a:solidFill>
                <a:effectLst/>
                <a:latin typeface="+mj-lt"/>
              </a:rPr>
              <a:t> – деятельностное обучение (</a:t>
            </a:r>
            <a:r>
              <a:rPr lang="en-AU" sz="2000" b="0" i="0" u="none" strike="noStrike" dirty="0">
                <a:solidFill>
                  <a:srgbClr val="424242"/>
                </a:solidFill>
                <a:effectLst/>
                <a:latin typeface="+mj-lt"/>
              </a:rPr>
              <a:t>PBL</a:t>
            </a:r>
            <a:r>
              <a:rPr lang="ru-RU" sz="2000" b="0" i="0" u="none" strike="noStrike" dirty="0">
                <a:solidFill>
                  <a:srgbClr val="424242"/>
                </a:solidFill>
                <a:effectLst/>
                <a:latin typeface="+mj-lt"/>
              </a:rPr>
              <a:t>). (Дж. Дьюи)</a:t>
            </a:r>
          </a:p>
          <a:p>
            <a:pPr algn="l"/>
            <a:r>
              <a:rPr lang="ru-RU" sz="2000" b="0" i="0" u="none" strike="noStrike" dirty="0">
                <a:solidFill>
                  <a:srgbClr val="424242"/>
                </a:solidFill>
                <a:effectLst/>
                <a:latin typeface="+mj-lt"/>
              </a:rPr>
              <a:t>3. Программное обучение, развивающее обучение (В.В. Давыдов,  Д.Б. Эльконин и др.), личностно- ориентированное (Е.В. </a:t>
            </a:r>
            <a:r>
              <a:rPr lang="ru-RU" sz="2000" b="0" i="0" u="none" strike="noStrike" dirty="0" err="1">
                <a:solidFill>
                  <a:srgbClr val="424242"/>
                </a:solidFill>
                <a:effectLst/>
                <a:latin typeface="+mj-lt"/>
              </a:rPr>
              <a:t>Бондаревская</a:t>
            </a:r>
            <a:r>
              <a:rPr lang="ru-RU" sz="2000" b="0" i="0" u="none" strike="noStrike" dirty="0">
                <a:solidFill>
                  <a:srgbClr val="424242"/>
                </a:solidFill>
                <a:effectLst/>
                <a:latin typeface="+mj-lt"/>
              </a:rPr>
              <a:t>), личностно-векторное (</a:t>
            </a:r>
            <a:r>
              <a:rPr lang="ru-RU" sz="2000" dirty="0">
                <a:solidFill>
                  <a:srgbClr val="424242"/>
                </a:solidFill>
                <a:latin typeface="+mj-lt"/>
              </a:rPr>
              <a:t>А.И. Савенков), </a:t>
            </a:r>
            <a:r>
              <a:rPr lang="ru-RU" sz="2000" b="0" i="0" u="none" strike="noStrike" dirty="0">
                <a:solidFill>
                  <a:srgbClr val="424242"/>
                </a:solidFill>
                <a:effectLst/>
                <a:latin typeface="+mj-lt"/>
              </a:rPr>
              <a:t>центрирование обучение. </a:t>
            </a:r>
            <a:endParaRPr lang="ru-RU" sz="2000" dirty="0">
              <a:latin typeface="+mj-lt"/>
            </a:endParaRPr>
          </a:p>
        </p:txBody>
      </p:sp>
      <p:pic>
        <p:nvPicPr>
          <p:cNvPr id="4" name="Рисунок 3" descr="Изображение выглядит как логотип, символ, Торговая марк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28269593-1D13-BF17-37C4-9BCBAF2FA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0" y="177074"/>
            <a:ext cx="901700" cy="95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4170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DC220E-5E1A-B843-BC0A-4BB425315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1247" y="-2848655"/>
            <a:ext cx="7668491" cy="136197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F142F5-F487-6942-A90F-947B627E289C}"/>
              </a:ext>
            </a:extLst>
          </p:cNvPr>
          <p:cNvSpPr txBox="1"/>
          <p:nvPr/>
        </p:nvSpPr>
        <p:spPr>
          <a:xfrm>
            <a:off x="6878536" y="2367173"/>
            <a:ext cx="29001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ddubover@yandex.ru</a:t>
            </a:r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+79282792002</a:t>
            </a:r>
          </a:p>
          <a:p>
            <a:r>
              <a:rPr lang="en-AU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Vk.com</a:t>
            </a:r>
            <a:r>
              <a:rPr lang="en-AU" sz="24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AU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ddubover</a:t>
            </a:r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FE947C-D9FB-8FEA-A865-AF1ECA1D0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9036" y="3746500"/>
            <a:ext cx="1986064" cy="19860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708851-57FE-04FA-464F-7AD98CA58C92}"/>
              </a:ext>
            </a:extLst>
          </p:cNvPr>
          <p:cNvSpPr txBox="1"/>
          <p:nvPr/>
        </p:nvSpPr>
        <p:spPr>
          <a:xfrm>
            <a:off x="9880600" y="4754664"/>
            <a:ext cx="1382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+mj-lt"/>
              </a:rPr>
              <a:t>Так удобнее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0" name="Рукописный ввод 19">
                <a:extLst>
                  <a:ext uri="{FF2B5EF4-FFF2-40B4-BE49-F238E27FC236}">
                    <a16:creationId xmlns:a16="http://schemas.microsoft.com/office/drawing/2014/main" id="{395463BA-A281-99DA-4F68-0754CDD10885}"/>
                  </a:ext>
                </a:extLst>
              </p14:cNvPr>
              <p14:cNvContentPartPr/>
              <p14:nvPr/>
            </p14:nvContentPartPr>
            <p14:xfrm>
              <a:off x="9171440" y="4689280"/>
              <a:ext cx="360" cy="360"/>
            </p14:xfrm>
          </p:contentPart>
        </mc:Choice>
        <mc:Fallback xmlns="">
          <p:pic>
            <p:nvPicPr>
              <p:cNvPr id="20" name="Рукописный ввод 19">
                <a:extLst>
                  <a:ext uri="{FF2B5EF4-FFF2-40B4-BE49-F238E27FC236}">
                    <a16:creationId xmlns:a16="http://schemas.microsoft.com/office/drawing/2014/main" id="{395463BA-A281-99DA-4F68-0754CDD1088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162440" y="4680280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ADA768BD-F73C-BEF5-6F49-CA262D939CFC}"/>
              </a:ext>
            </a:extLst>
          </p:cNvPr>
          <p:cNvGrpSpPr/>
          <p:nvPr/>
        </p:nvGrpSpPr>
        <p:grpSpPr>
          <a:xfrm>
            <a:off x="9474920" y="5154040"/>
            <a:ext cx="723600" cy="280800"/>
            <a:chOff x="9474920" y="5154040"/>
            <a:chExt cx="723600" cy="28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2" name="Рукописный ввод 21">
                  <a:extLst>
                    <a:ext uri="{FF2B5EF4-FFF2-40B4-BE49-F238E27FC236}">
                      <a16:creationId xmlns:a16="http://schemas.microsoft.com/office/drawing/2014/main" id="{76D36921-DCA6-B1E1-02CA-32DA9823CABE}"/>
                    </a:ext>
                  </a:extLst>
                </p14:cNvPr>
                <p14:cNvContentPartPr/>
                <p14:nvPr/>
              </p14:nvContentPartPr>
              <p14:xfrm>
                <a:off x="9522080" y="5154040"/>
                <a:ext cx="676440" cy="222480"/>
              </p14:xfrm>
            </p:contentPart>
          </mc:Choice>
          <mc:Fallback xmlns="">
            <p:pic>
              <p:nvPicPr>
                <p:cNvPr id="22" name="Рукописный ввод 21">
                  <a:extLst>
                    <a:ext uri="{FF2B5EF4-FFF2-40B4-BE49-F238E27FC236}">
                      <a16:creationId xmlns:a16="http://schemas.microsoft.com/office/drawing/2014/main" id="{76D36921-DCA6-B1E1-02CA-32DA9823CAB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517760" y="5149720"/>
                  <a:ext cx="68508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3" name="Рукописный ввод 22">
                  <a:extLst>
                    <a:ext uri="{FF2B5EF4-FFF2-40B4-BE49-F238E27FC236}">
                      <a16:creationId xmlns:a16="http://schemas.microsoft.com/office/drawing/2014/main" id="{20E81E4E-42E9-3A9F-85D2-68654AE7A37D}"/>
                    </a:ext>
                  </a:extLst>
                </p14:cNvPr>
                <p14:cNvContentPartPr/>
                <p14:nvPr/>
              </p14:nvContentPartPr>
              <p14:xfrm>
                <a:off x="9474920" y="5309200"/>
                <a:ext cx="112680" cy="125640"/>
              </p14:xfrm>
            </p:contentPart>
          </mc:Choice>
          <mc:Fallback xmlns="">
            <p:pic>
              <p:nvPicPr>
                <p:cNvPr id="23" name="Рукописный ввод 22">
                  <a:extLst>
                    <a:ext uri="{FF2B5EF4-FFF2-40B4-BE49-F238E27FC236}">
                      <a16:creationId xmlns:a16="http://schemas.microsoft.com/office/drawing/2014/main" id="{20E81E4E-42E9-3A9F-85D2-68654AE7A37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470600" y="5304880"/>
                  <a:ext cx="121320" cy="1342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" name="Рисунок 1" descr="Изображение выглядит как логотип, символ, Торговая марк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D572D7A9-FF7F-591B-1B34-E8BC9DF5FB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20400" y="177074"/>
            <a:ext cx="901700" cy="95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717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29A0F2-C990-5EE9-3126-961AE55D6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Медиа  </a:t>
            </a:r>
            <a:br>
              <a:rPr lang="ru-RU" dirty="0"/>
            </a:br>
            <a:r>
              <a:rPr lang="ru-RU" dirty="0"/>
              <a:t>как средство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05DBC9-8F98-A594-4B52-2EEE9F100C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Медиа для </a:t>
            </a:r>
            <a:r>
              <a:rPr lang="ru-RU" dirty="0" err="1"/>
              <a:t>командообразования</a:t>
            </a:r>
            <a:r>
              <a:rPr lang="ru-RU" dirty="0"/>
              <a:t>.</a:t>
            </a:r>
          </a:p>
          <a:p>
            <a:r>
              <a:rPr lang="ru-RU" dirty="0"/>
              <a:t>Медиа для формирования гибких компетенций.</a:t>
            </a:r>
          </a:p>
          <a:p>
            <a:r>
              <a:rPr lang="ru-RU" dirty="0"/>
              <a:t>Медиа для развития грамотности.</a:t>
            </a:r>
          </a:p>
          <a:p>
            <a:r>
              <a:rPr lang="ru-RU" dirty="0"/>
              <a:t>Медиа для популяризации класса/школы/факультета.</a:t>
            </a:r>
          </a:p>
          <a:p>
            <a:r>
              <a:rPr lang="ru-RU" dirty="0"/>
              <a:t>Медиа для самовыражения.</a:t>
            </a:r>
          </a:p>
          <a:p>
            <a:r>
              <a:rPr lang="ru-RU" dirty="0"/>
              <a:t>Медиа для коррекции девиаций. </a:t>
            </a:r>
          </a:p>
        </p:txBody>
      </p:sp>
      <p:pic>
        <p:nvPicPr>
          <p:cNvPr id="4" name="Рисунок 3" descr="Изображение выглядит как логотип, символ, Торговая марк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65BDB5E4-DC4C-DCBF-DB3E-DD0BB8D3F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0" y="177074"/>
            <a:ext cx="901700" cy="95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486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9B2323-3D1F-D973-50D1-5CA1C3AD2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Проблемные вопросы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D2DD86-4930-0F37-3AEE-7EE7F15F21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800" dirty="0">
                <a:latin typeface="+mj-lt"/>
              </a:rPr>
              <a:t>Соответствует ли сегодняшняя практика </a:t>
            </a:r>
            <a:r>
              <a:rPr lang="ru-RU" sz="2800" dirty="0" err="1">
                <a:latin typeface="+mj-lt"/>
              </a:rPr>
              <a:t>медиапедагогики</a:t>
            </a:r>
            <a:r>
              <a:rPr lang="ru-RU" sz="2800" dirty="0">
                <a:latin typeface="+mj-lt"/>
              </a:rPr>
              <a:t> достижению образовательных результатов?</a:t>
            </a:r>
          </a:p>
          <a:p>
            <a:pPr marL="0" indent="0">
              <a:buNone/>
            </a:pPr>
            <a:endParaRPr lang="ru-RU" sz="2800" dirty="0">
              <a:latin typeface="+mj-lt"/>
            </a:endParaRPr>
          </a:p>
          <a:p>
            <a:pPr marL="0" indent="0">
              <a:buNone/>
            </a:pPr>
            <a:r>
              <a:rPr lang="ru-RU" sz="2800" dirty="0">
                <a:latin typeface="+mj-lt"/>
              </a:rPr>
              <a:t>Какие требования необходимо предъявлять к </a:t>
            </a:r>
            <a:r>
              <a:rPr lang="ru-RU" sz="2800" dirty="0" err="1">
                <a:latin typeface="+mj-lt"/>
              </a:rPr>
              <a:t>медиапедагогу</a:t>
            </a:r>
            <a:r>
              <a:rPr lang="ru-RU" sz="2800" dirty="0">
                <a:latin typeface="+mj-lt"/>
              </a:rPr>
              <a:t> и к институту </a:t>
            </a:r>
            <a:r>
              <a:rPr lang="ru-RU" sz="2800" dirty="0" err="1">
                <a:latin typeface="+mj-lt"/>
              </a:rPr>
              <a:t>медиапедагогики</a:t>
            </a:r>
            <a:r>
              <a:rPr lang="ru-RU" sz="2800" dirty="0">
                <a:latin typeface="+mj-lt"/>
              </a:rPr>
              <a:t>?</a:t>
            </a:r>
          </a:p>
          <a:p>
            <a:pPr marL="0" indent="0">
              <a:buNone/>
            </a:pPr>
            <a:endParaRPr lang="ru-RU" sz="2800" dirty="0">
              <a:latin typeface="+mj-lt"/>
            </a:endParaRPr>
          </a:p>
          <a:p>
            <a:pPr marL="0" indent="0">
              <a:buNone/>
            </a:pPr>
            <a:r>
              <a:rPr lang="ru-RU" sz="2800" dirty="0">
                <a:latin typeface="+mj-lt"/>
              </a:rPr>
              <a:t>Как изменяется роль </a:t>
            </a:r>
            <a:r>
              <a:rPr lang="ru-RU" sz="2800" dirty="0" err="1">
                <a:latin typeface="+mj-lt"/>
              </a:rPr>
              <a:t>медиапедагога</a:t>
            </a:r>
            <a:r>
              <a:rPr lang="ru-RU" sz="2800" dirty="0">
                <a:latin typeface="+mj-lt"/>
              </a:rPr>
              <a:t> и медиаобразования в целом в условиях новой цифровой реальности?</a:t>
            </a:r>
          </a:p>
        </p:txBody>
      </p:sp>
      <p:pic>
        <p:nvPicPr>
          <p:cNvPr id="4" name="Рисунок 3" descr="Изображение выглядит как логотип, символ, Торговая марк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930864CE-50C2-237F-1750-365A49CF6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0" y="177074"/>
            <a:ext cx="901700" cy="95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50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5DA524-132E-B205-088C-C304F347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Три поля МИГ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AC9F86-0DB7-D450-6048-8186C06CFC12}"/>
              </a:ext>
            </a:extLst>
          </p:cNvPr>
          <p:cNvSpPr txBox="1"/>
          <p:nvPr/>
        </p:nvSpPr>
        <p:spPr>
          <a:xfrm>
            <a:off x="5231337" y="1040857"/>
            <a:ext cx="60987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b="1" dirty="0">
                <a:latin typeface="+mj-lt"/>
              </a:rPr>
              <a:t>Понимать смыслы</a:t>
            </a:r>
          </a:p>
          <a:p>
            <a:r>
              <a:rPr lang="ru-RU" dirty="0">
                <a:latin typeface="+mj-lt"/>
              </a:rPr>
              <a:t>- новостная грамотность</a:t>
            </a:r>
          </a:p>
          <a:p>
            <a:r>
              <a:rPr lang="ru-RU" dirty="0">
                <a:latin typeface="+mj-lt"/>
              </a:rPr>
              <a:t>- интерпретация</a:t>
            </a:r>
          </a:p>
          <a:p>
            <a:r>
              <a:rPr lang="ru-RU" dirty="0">
                <a:latin typeface="+mj-lt"/>
              </a:rPr>
              <a:t>- проверка информации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C57ADD-2B6C-417A-2C0D-9371A01FA40A}"/>
              </a:ext>
            </a:extLst>
          </p:cNvPr>
          <p:cNvSpPr txBox="1"/>
          <p:nvPr/>
        </p:nvSpPr>
        <p:spPr>
          <a:xfrm>
            <a:off x="5231337" y="2402989"/>
            <a:ext cx="609872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indent="0">
              <a:buNone/>
              <a:defRPr i="1">
                <a:latin typeface="+mj-lt"/>
              </a:defRPr>
            </a:lvl1pPr>
          </a:lstStyle>
          <a:p>
            <a:r>
              <a:rPr lang="ru-RU" b="1" i="0" dirty="0"/>
              <a:t>Использовать инструменты</a:t>
            </a:r>
          </a:p>
          <a:p>
            <a:r>
              <a:rPr lang="ru-RU" i="0" dirty="0"/>
              <a:t>- организация образования</a:t>
            </a:r>
          </a:p>
          <a:p>
            <a:r>
              <a:rPr lang="ru-RU" i="0" dirty="0"/>
              <a:t>- организация времени, жизни, коммуникации, групповых и индивидуальных проектов</a:t>
            </a:r>
          </a:p>
          <a:p>
            <a:pPr marL="96838" indent="-96838">
              <a:buFontTx/>
              <a:buChar char="-"/>
            </a:pPr>
            <a:r>
              <a:rPr lang="ru-RU" i="0" dirty="0"/>
              <a:t>организация развития личного бренда и продвижения продукта</a:t>
            </a:r>
          </a:p>
          <a:p>
            <a:pPr marL="285750" indent="-285750">
              <a:buFontTx/>
              <a:buChar char="-"/>
            </a:pPr>
            <a:endParaRPr lang="ru-RU" i="0" dirty="0"/>
          </a:p>
          <a:p>
            <a:pPr marL="285750" indent="-285750">
              <a:buFontTx/>
              <a:buChar char="-"/>
            </a:pPr>
            <a:endParaRPr lang="ru-RU" i="0" dirty="0"/>
          </a:p>
          <a:p>
            <a:endParaRPr lang="ru-RU" i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027D18-B350-860E-7A60-3D00FED7959B}"/>
              </a:ext>
            </a:extLst>
          </p:cNvPr>
          <p:cNvSpPr txBox="1"/>
          <p:nvPr/>
        </p:nvSpPr>
        <p:spPr>
          <a:xfrm>
            <a:off x="5231337" y="4339815"/>
            <a:ext cx="60987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+mj-lt"/>
              </a:rPr>
              <a:t>Создавать контент</a:t>
            </a:r>
          </a:p>
          <a:p>
            <a:r>
              <a:rPr lang="ru-RU" dirty="0">
                <a:latin typeface="+mj-lt"/>
              </a:rPr>
              <a:t> - написание текстов</a:t>
            </a:r>
          </a:p>
          <a:p>
            <a:r>
              <a:rPr lang="ru-RU" dirty="0">
                <a:latin typeface="+mj-lt"/>
              </a:rPr>
              <a:t>- создание музыки</a:t>
            </a:r>
          </a:p>
          <a:p>
            <a:r>
              <a:rPr lang="ru-RU" dirty="0">
                <a:latin typeface="+mj-lt"/>
              </a:rPr>
              <a:t>- съемка видео/фото</a:t>
            </a:r>
          </a:p>
          <a:p>
            <a:r>
              <a:rPr lang="ru-RU" dirty="0">
                <a:latin typeface="+mj-lt"/>
              </a:rPr>
              <a:t>- рисование (комиксы, иллюстрации, анимация)</a:t>
            </a:r>
          </a:p>
        </p:txBody>
      </p:sp>
      <p:pic>
        <p:nvPicPr>
          <p:cNvPr id="3" name="Рисунок 2" descr="Изображение выглядит как логотип, символ, Торговая марк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CA195996-1835-F1DF-6881-4E5718FBC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0" y="177074"/>
            <a:ext cx="901700" cy="95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22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4FC936-3FA7-0788-D5DA-EB40A470E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Медиа-компетенции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C8E9CA-FAA8-AA2B-D802-F855BEECDC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0" indent="-342900">
              <a:buFont typeface="Courier New" panose="02070309020205020404" pitchFamily="49" charset="0"/>
              <a:buChar char="o"/>
              <a:tabLst>
                <a:tab pos="457200" algn="l"/>
              </a:tabLst>
            </a:pPr>
            <a:endParaRPr lang="ru-RU" dirty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Способность:</a:t>
            </a:r>
          </a:p>
          <a:p>
            <a:pPr marL="342900" lvl="0" indent="-342900"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Искать и обрабатывать информацию</a:t>
            </a:r>
            <a:endParaRPr lang="ru-RU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Оценивать качество и определять подлинность контента</a:t>
            </a:r>
            <a:endParaRPr lang="ru-RU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Безопасно и уверенно действовать в цифровой среде</a:t>
            </a:r>
            <a:endParaRPr lang="ru-RU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Применять медиаресурсы для реализации профессиональных и личных задач</a:t>
            </a:r>
          </a:p>
          <a:p>
            <a:pPr marL="342900" indent="-342900"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Производить и распространять медиаконтент</a:t>
            </a:r>
            <a:endParaRPr lang="ru-RU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Анализировать и рефлексировать</a:t>
            </a:r>
            <a:r>
              <a:rPr lang="en-AU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действия в медиасреде</a:t>
            </a:r>
            <a:endParaRPr lang="ru-RU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Изображение выглядит как логотип, символ, Торговая марк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6AEA06F3-E27A-F5E8-3F9A-3F49B81F1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0" y="177074"/>
            <a:ext cx="901700" cy="95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204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3438BDAC-4BB1-DF40-9D30-E6B8C713345E}"/>
              </a:ext>
            </a:extLst>
          </p:cNvPr>
          <p:cNvSpPr txBox="1">
            <a:spLocks/>
          </p:cNvSpPr>
          <p:nvPr/>
        </p:nvSpPr>
        <p:spPr>
          <a:xfrm>
            <a:off x="624904" y="2766218"/>
            <a:ext cx="4088986" cy="1325563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rgbClr val="FFFE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cs typeface="Calibri" panose="020F0502020204030204" pitchFamily="34" charset="0"/>
              </a:rPr>
              <a:t>Цифровой мир и </a:t>
            </a:r>
            <a:r>
              <a:rPr lang="ru-RU" sz="3200" dirty="0" err="1">
                <a:cs typeface="Calibri" panose="020F0502020204030204" pitchFamily="34" charset="0"/>
              </a:rPr>
              <a:t>медиаграмотность</a:t>
            </a:r>
            <a:endParaRPr lang="ru-RU" sz="3200" dirty="0">
              <a:cs typeface="Calibri" panose="020F0502020204030204" pitchFamily="34" charset="0"/>
            </a:endParaRPr>
          </a:p>
        </p:txBody>
      </p:sp>
      <p:pic>
        <p:nvPicPr>
          <p:cNvPr id="2" name="Рисунок 1" descr="Изображение выглядит как логотип, символ, Торговая марк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873B4F74-D3A5-054A-43C3-6765E4875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0" y="177074"/>
            <a:ext cx="901700" cy="9532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C31EDE-18FC-D6BC-4293-4B239FBDD579}"/>
              </a:ext>
            </a:extLst>
          </p:cNvPr>
          <p:cNvSpPr txBox="1"/>
          <p:nvPr/>
        </p:nvSpPr>
        <p:spPr>
          <a:xfrm>
            <a:off x="5334001" y="1659254"/>
            <a:ext cx="45339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+mj-lt"/>
              </a:rPr>
              <a:t>Грамотность – это владение знаковой системой, которая позволяет вести коммуникацию, обеспечивает возможность деятельности, является основание для постановки компетенции.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39FA0D-1D22-398D-F938-BE972D434E68}"/>
              </a:ext>
            </a:extLst>
          </p:cNvPr>
          <p:cNvSpPr txBox="1"/>
          <p:nvPr/>
        </p:nvSpPr>
        <p:spPr>
          <a:xfrm>
            <a:off x="5334001" y="3428999"/>
            <a:ext cx="4533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+mj-lt"/>
              </a:rPr>
              <a:t>Оценка грамотности  в медиа  чаще всего дихотомическая  - да/нет. </a:t>
            </a:r>
          </a:p>
        </p:txBody>
      </p:sp>
    </p:spTree>
    <p:extLst>
      <p:ext uri="{BB962C8B-B14F-4D97-AF65-F5344CB8AC3E}">
        <p14:creationId xmlns:p14="http://schemas.microsoft.com/office/powerpoint/2010/main" val="4110672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113F88-EE77-BFC6-566B-5336AFFD3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Кросс-действие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5EFB0109-5B40-EF7D-A3AA-F8B954B79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5311" y="3287987"/>
            <a:ext cx="6281873" cy="30367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+mj-lt"/>
              </a:rPr>
              <a:t>Изменение требований к учителю. Не достаточно просто взаимодействовать с учеником, необходимо организовывать кросс-действие (или по Янке – мульти-</a:t>
            </a:r>
            <a:r>
              <a:rPr lang="ru-RU" dirty="0" err="1">
                <a:latin typeface="+mj-lt"/>
              </a:rPr>
              <a:t>кроссдействие</a:t>
            </a:r>
            <a:r>
              <a:rPr lang="ru-RU" dirty="0">
                <a:latin typeface="+mj-lt"/>
              </a:rPr>
              <a:t>).</a:t>
            </a:r>
          </a:p>
          <a:p>
            <a:pPr marL="0" indent="0">
              <a:buNone/>
            </a:pPr>
            <a:endParaRPr lang="ru-RU" dirty="0">
              <a:latin typeface="+mj-lt"/>
            </a:endParaRPr>
          </a:p>
          <a:p>
            <a:pPr marL="0" indent="0">
              <a:buNone/>
            </a:pPr>
            <a:r>
              <a:rPr lang="ru-RU" dirty="0">
                <a:latin typeface="+mj-lt"/>
              </a:rPr>
              <a:t>Педагог – медиум, проводник, организатор, тьютор.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A8C2AD-467D-F9C5-1B7D-EB107BF6B5B1}"/>
              </a:ext>
            </a:extLst>
          </p:cNvPr>
          <p:cNvSpPr txBox="1"/>
          <p:nvPr/>
        </p:nvSpPr>
        <p:spPr>
          <a:xfrm>
            <a:off x="5205311" y="1713123"/>
            <a:ext cx="609805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+mj-lt"/>
              </a:rPr>
              <a:t>«В цифровом мире обучение представляет ̆ рефлексивную коммуникацию, происходящую как акт рефлексии во время </a:t>
            </a:r>
            <a:r>
              <a:rPr lang="ru-RU" sz="1800" dirty="0" err="1">
                <a:effectLst/>
                <a:latin typeface="+mj-lt"/>
              </a:rPr>
              <a:t>кросс-действии</a:t>
            </a:r>
            <a:r>
              <a:rPr lang="ru-RU" sz="1800" dirty="0">
                <a:effectLst/>
                <a:latin typeface="+mj-lt"/>
              </a:rPr>
              <a:t>̆».</a:t>
            </a:r>
          </a:p>
          <a:p>
            <a:r>
              <a:rPr lang="ru-RU" sz="1800" dirty="0">
                <a:effectLst/>
                <a:latin typeface="+mj-lt"/>
              </a:rPr>
              <a:t>(</a:t>
            </a:r>
            <a:r>
              <a:rPr lang="de-DE" sz="1800" dirty="0">
                <a:effectLst/>
                <a:latin typeface="+mj-lt"/>
              </a:rPr>
              <a:t>Jahnke, I. (2016) Digital </a:t>
            </a:r>
            <a:r>
              <a:rPr lang="de-DE" sz="1800" dirty="0" err="1">
                <a:effectLst/>
                <a:latin typeface="+mj-lt"/>
              </a:rPr>
              <a:t>didactical</a:t>
            </a:r>
            <a:r>
              <a:rPr lang="de-DE" sz="1800" dirty="0">
                <a:effectLst/>
                <a:latin typeface="+mj-lt"/>
              </a:rPr>
              <a:t> Designs: Teaching and </a:t>
            </a:r>
            <a:r>
              <a:rPr lang="de-DE" sz="1800" dirty="0" err="1">
                <a:effectLst/>
                <a:latin typeface="+mj-lt"/>
              </a:rPr>
              <a:t>learning</a:t>
            </a:r>
            <a:r>
              <a:rPr lang="de-DE" sz="1800" dirty="0">
                <a:effectLst/>
                <a:latin typeface="+mj-lt"/>
              </a:rPr>
              <a:t> in </a:t>
            </a:r>
            <a:r>
              <a:rPr lang="de-DE" sz="1800" dirty="0" err="1">
                <a:effectLst/>
                <a:latin typeface="+mj-lt"/>
              </a:rPr>
              <a:t>crossactionspaces</a:t>
            </a:r>
            <a:r>
              <a:rPr lang="de-DE" sz="1800" dirty="0">
                <a:effectLst/>
                <a:latin typeface="+mj-lt"/>
              </a:rPr>
              <a:t>. New York, NY: Routledge</a:t>
            </a:r>
            <a:r>
              <a:rPr lang="ru-RU" sz="1800" dirty="0">
                <a:effectLst/>
                <a:latin typeface="+mj-lt"/>
              </a:rPr>
              <a:t>)</a:t>
            </a:r>
            <a:endParaRPr lang="de-DE" dirty="0">
              <a:latin typeface="+mj-lt"/>
            </a:endParaRPr>
          </a:p>
        </p:txBody>
      </p:sp>
      <p:pic>
        <p:nvPicPr>
          <p:cNvPr id="3" name="Рисунок 2" descr="Изображение выглядит как логотип, символ, Торговая марк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9AA2585F-1E73-5E6E-DF8A-BDBC363E7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0" y="177074"/>
            <a:ext cx="901700" cy="95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670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F93880-04BA-A1B3-9C1F-76DDFDE19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Новый педагогический дизайн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3965A5BA-F622-BF4A-E999-04C3F348E5D6}"/>
              </a:ext>
            </a:extLst>
          </p:cNvPr>
          <p:cNvSpPr/>
          <p:nvPr/>
        </p:nvSpPr>
        <p:spPr>
          <a:xfrm>
            <a:off x="5209982" y="2608033"/>
            <a:ext cx="1303282" cy="13032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Класс/курс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7810D0CB-2AED-6687-EE1B-53E2FD6ED851}"/>
              </a:ext>
            </a:extLst>
          </p:cNvPr>
          <p:cNvSpPr/>
          <p:nvPr/>
        </p:nvSpPr>
        <p:spPr>
          <a:xfrm>
            <a:off x="9853449" y="2660620"/>
            <a:ext cx="1303282" cy="1303282"/>
          </a:xfrm>
          <a:prstGeom prst="ellipse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15BFB1B5-5C3A-BD26-FE4B-CE3425750AB2}"/>
              </a:ext>
            </a:extLst>
          </p:cNvPr>
          <p:cNvSpPr/>
          <p:nvPr/>
        </p:nvSpPr>
        <p:spPr>
          <a:xfrm>
            <a:off x="5726115" y="1439863"/>
            <a:ext cx="524766" cy="5247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F1452E9C-BEAF-FE05-A95C-E0F0B681F987}"/>
              </a:ext>
            </a:extLst>
          </p:cNvPr>
          <p:cNvSpPr/>
          <p:nvPr/>
        </p:nvSpPr>
        <p:spPr>
          <a:xfrm>
            <a:off x="6377756" y="1439863"/>
            <a:ext cx="524766" cy="5247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83D000F9-7DCE-9094-53C0-329CD1908E44}"/>
              </a:ext>
            </a:extLst>
          </p:cNvPr>
          <p:cNvSpPr/>
          <p:nvPr/>
        </p:nvSpPr>
        <p:spPr>
          <a:xfrm>
            <a:off x="7065809" y="1729273"/>
            <a:ext cx="524766" cy="5247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DE74E101-0E8E-D654-A480-9EBA5B801578}"/>
              </a:ext>
            </a:extLst>
          </p:cNvPr>
          <p:cNvSpPr/>
          <p:nvPr/>
        </p:nvSpPr>
        <p:spPr>
          <a:xfrm>
            <a:off x="5988498" y="659658"/>
            <a:ext cx="524766" cy="5247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7DB1AE23-2F99-A720-3750-9704CDF719BD}"/>
              </a:ext>
            </a:extLst>
          </p:cNvPr>
          <p:cNvSpPr/>
          <p:nvPr/>
        </p:nvSpPr>
        <p:spPr>
          <a:xfrm>
            <a:off x="6803426" y="853161"/>
            <a:ext cx="524766" cy="5247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4E0210A0-4CC2-DEB8-C828-6CAA906AF785}"/>
              </a:ext>
            </a:extLst>
          </p:cNvPr>
          <p:cNvCxnSpPr/>
          <p:nvPr/>
        </p:nvCxnSpPr>
        <p:spPr>
          <a:xfrm>
            <a:off x="4861639" y="1729273"/>
            <a:ext cx="2892221" cy="14913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вал 14">
            <a:extLst>
              <a:ext uri="{FF2B5EF4-FFF2-40B4-BE49-F238E27FC236}">
                <a16:creationId xmlns:a16="http://schemas.microsoft.com/office/drawing/2014/main" id="{77C900BA-E455-5C85-77BA-B93549233985}"/>
              </a:ext>
            </a:extLst>
          </p:cNvPr>
          <p:cNvSpPr/>
          <p:nvPr/>
        </p:nvSpPr>
        <p:spPr>
          <a:xfrm>
            <a:off x="10242707" y="1914948"/>
            <a:ext cx="524766" cy="5247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AE13AB36-312D-1BC8-C344-A25372758230}"/>
              </a:ext>
            </a:extLst>
          </p:cNvPr>
          <p:cNvSpPr/>
          <p:nvPr/>
        </p:nvSpPr>
        <p:spPr>
          <a:xfrm>
            <a:off x="11040987" y="1862584"/>
            <a:ext cx="524766" cy="5247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6E270328-A7CC-BC97-7BE4-1AB0497A2652}"/>
              </a:ext>
            </a:extLst>
          </p:cNvPr>
          <p:cNvSpPr/>
          <p:nvPr/>
        </p:nvSpPr>
        <p:spPr>
          <a:xfrm>
            <a:off x="11203278" y="2611071"/>
            <a:ext cx="524766" cy="5247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7712C0C2-3AEE-B35A-BB33-6F7E6E438F55}"/>
              </a:ext>
            </a:extLst>
          </p:cNvPr>
          <p:cNvSpPr/>
          <p:nvPr/>
        </p:nvSpPr>
        <p:spPr>
          <a:xfrm>
            <a:off x="9026379" y="3022600"/>
            <a:ext cx="524766" cy="5247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00CCB315-E2D8-FF72-0AF3-E9C25352CDEA}"/>
              </a:ext>
            </a:extLst>
          </p:cNvPr>
          <p:cNvSpPr/>
          <p:nvPr/>
        </p:nvSpPr>
        <p:spPr>
          <a:xfrm>
            <a:off x="9519483" y="3740818"/>
            <a:ext cx="524766" cy="5247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4C388FF-78DA-FC34-BF01-E8C22B68FDD0}"/>
              </a:ext>
            </a:extLst>
          </p:cNvPr>
          <p:cNvSpPr txBox="1"/>
          <p:nvPr/>
        </p:nvSpPr>
        <p:spPr>
          <a:xfrm>
            <a:off x="9853449" y="3158737"/>
            <a:ext cx="1354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Класс/курс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18D5B8-6826-A5C5-17BB-E75EE4AAA723}"/>
              </a:ext>
            </a:extLst>
          </p:cNvPr>
          <p:cNvSpPr txBox="1"/>
          <p:nvPr/>
        </p:nvSpPr>
        <p:spPr>
          <a:xfrm>
            <a:off x="4735905" y="4309627"/>
            <a:ext cx="3732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Разделение между учебным </a:t>
            </a:r>
          </a:p>
          <a:p>
            <a:r>
              <a:rPr lang="ru-RU" sz="1400" dirty="0"/>
              <a:t>пространством и внешними институциями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4E3260-1F96-7870-F095-2C85C6BFF643}"/>
              </a:ext>
            </a:extLst>
          </p:cNvPr>
          <p:cNvSpPr txBox="1"/>
          <p:nvPr/>
        </p:nvSpPr>
        <p:spPr>
          <a:xfrm>
            <a:off x="4700788" y="1211467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+mj-lt"/>
              </a:rPr>
              <a:t>Соцсети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E393C65-74E8-214F-5709-A072EF666FA6}"/>
              </a:ext>
            </a:extLst>
          </p:cNvPr>
          <p:cNvSpPr txBox="1"/>
          <p:nvPr/>
        </p:nvSpPr>
        <p:spPr>
          <a:xfrm>
            <a:off x="5133588" y="462746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+mj-lt"/>
              </a:rPr>
              <a:t>СМИ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AFA17A1-E0D6-EF0D-E733-AC79391F42BF}"/>
              </a:ext>
            </a:extLst>
          </p:cNvPr>
          <p:cNvSpPr txBox="1"/>
          <p:nvPr/>
        </p:nvSpPr>
        <p:spPr>
          <a:xfrm>
            <a:off x="7335005" y="741897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+mj-lt"/>
              </a:rPr>
              <a:t>Чаты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B99DD4B-A831-BCAF-571A-E28170CDD4E0}"/>
              </a:ext>
            </a:extLst>
          </p:cNvPr>
          <p:cNvSpPr txBox="1"/>
          <p:nvPr/>
        </p:nvSpPr>
        <p:spPr>
          <a:xfrm>
            <a:off x="7280770" y="1451329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+mj-lt"/>
              </a:rPr>
              <a:t>Игры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F14FEB2-6F57-DF51-1845-295F3F3344F6}"/>
              </a:ext>
            </a:extLst>
          </p:cNvPr>
          <p:cNvSpPr txBox="1"/>
          <p:nvPr/>
        </p:nvSpPr>
        <p:spPr>
          <a:xfrm>
            <a:off x="5822452" y="1964629"/>
            <a:ext cx="1342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+mj-lt"/>
              </a:rPr>
              <a:t>Библиотеки</a:t>
            </a: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2443FF60-02A4-EC46-3FD8-B55316249D93}"/>
              </a:ext>
            </a:extLst>
          </p:cNvPr>
          <p:cNvSpPr/>
          <p:nvPr/>
        </p:nvSpPr>
        <p:spPr>
          <a:xfrm>
            <a:off x="8881243" y="1404633"/>
            <a:ext cx="3384329" cy="3507281"/>
          </a:xfrm>
          <a:prstGeom prst="ellipse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02A77A7-5AA4-D0DC-E224-A88FF02DFBC8}"/>
              </a:ext>
            </a:extLst>
          </p:cNvPr>
          <p:cNvSpPr txBox="1"/>
          <p:nvPr/>
        </p:nvSpPr>
        <p:spPr>
          <a:xfrm>
            <a:off x="8334394" y="4959114"/>
            <a:ext cx="39311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+mj-lt"/>
              </a:rPr>
              <a:t>Учебное пространство и внешние институции неразделимы. Появляются новые формы коммуникации в пространстве. Меняется роль педагога.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168914E-C4EE-9C58-0437-439171DE403B}"/>
              </a:ext>
            </a:extLst>
          </p:cNvPr>
          <p:cNvSpPr txBox="1"/>
          <p:nvPr/>
        </p:nvSpPr>
        <p:spPr>
          <a:xfrm>
            <a:off x="715456" y="6241832"/>
            <a:ext cx="613804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effectLst/>
                <a:latin typeface="76xnb"/>
              </a:rPr>
              <a:t>(</a:t>
            </a:r>
            <a:r>
              <a:rPr lang="de-DE" sz="1000" dirty="0">
                <a:effectLst/>
                <a:latin typeface="76xnb"/>
              </a:rPr>
              <a:t>Jahnke, I. (2016) Digital </a:t>
            </a:r>
            <a:r>
              <a:rPr lang="de-DE" sz="1000" dirty="0" err="1">
                <a:effectLst/>
                <a:latin typeface="76xnb"/>
              </a:rPr>
              <a:t>didactical</a:t>
            </a:r>
            <a:r>
              <a:rPr lang="de-DE" sz="1000" dirty="0">
                <a:effectLst/>
                <a:latin typeface="76xnb"/>
              </a:rPr>
              <a:t> Designs: Teaching and </a:t>
            </a:r>
            <a:r>
              <a:rPr lang="de-DE" sz="1000" dirty="0" err="1">
                <a:effectLst/>
                <a:latin typeface="76xnb"/>
              </a:rPr>
              <a:t>learning</a:t>
            </a:r>
            <a:r>
              <a:rPr lang="de-DE" sz="1000" dirty="0">
                <a:effectLst/>
                <a:latin typeface="76xnb"/>
              </a:rPr>
              <a:t> in </a:t>
            </a:r>
            <a:r>
              <a:rPr lang="de-DE" sz="1000" dirty="0" err="1">
                <a:effectLst/>
                <a:latin typeface="76xnb"/>
              </a:rPr>
              <a:t>crossactionspaces</a:t>
            </a:r>
            <a:r>
              <a:rPr lang="de-DE" sz="1000" dirty="0">
                <a:effectLst/>
                <a:latin typeface="76xnb"/>
              </a:rPr>
              <a:t>. New York, NY: Routledge</a:t>
            </a:r>
            <a:r>
              <a:rPr lang="ru-RU" sz="1000" dirty="0">
                <a:effectLst/>
                <a:latin typeface="76xnb"/>
              </a:rPr>
              <a:t>)</a:t>
            </a:r>
            <a:endParaRPr lang="de-DE" sz="1000" dirty="0"/>
          </a:p>
        </p:txBody>
      </p:sp>
      <p:pic>
        <p:nvPicPr>
          <p:cNvPr id="3" name="Рисунок 2" descr="Изображение выглядит как логотип, символ, Торговая марк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8BE1988E-470A-8F4A-61D0-BE7DDCA08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0" y="177074"/>
            <a:ext cx="901700" cy="95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41152"/>
      </p:ext>
    </p:extLst>
  </p:cSld>
  <p:clrMapOvr>
    <a:masterClrMapping/>
  </p:clrMapOvr>
</p:sld>
</file>

<file path=ppt/theme/theme1.xml><?xml version="1.0" encoding="utf-8"?>
<a:theme xmlns:a="http://schemas.openxmlformats.org/drawingml/2006/main" name="Атлас">
  <a:themeElements>
    <a:clrScheme name="Атлас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10B6F4"/>
      </a:accent1>
      <a:accent2>
        <a:srgbClr val="3C78C3"/>
      </a:accent2>
      <a:accent3>
        <a:srgbClr val="9F52D0"/>
      </a:accent3>
      <a:accent4>
        <a:srgbClr val="D64198"/>
      </a:accent4>
      <a:accent5>
        <a:srgbClr val="DA2228"/>
      </a:accent5>
      <a:accent6>
        <a:srgbClr val="F18318"/>
      </a:accent6>
      <a:hlink>
        <a:srgbClr val="38DDEC"/>
      </a:hlink>
      <a:folHlink>
        <a:srgbClr val="A8DEE8"/>
      </a:folHlink>
    </a:clrScheme>
    <a:fontScheme name="Атлас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тлас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C0CB9708-C445-4049-9D7F-4C8684E69AF3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{D6F63906-7038-6242-A189-7DC0DF8C4253}tf16401369</Template>
  <TotalTime>3274</TotalTime>
  <Words>824</Words>
  <Application>Microsoft Macintosh PowerPoint</Application>
  <PresentationFormat>Широкоэкранный</PresentationFormat>
  <Paragraphs>134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76xnb</vt:lpstr>
      <vt:lpstr>Calibri</vt:lpstr>
      <vt:lpstr>Calibri Light</vt:lpstr>
      <vt:lpstr>Courier New</vt:lpstr>
      <vt:lpstr>Rockwell</vt:lpstr>
      <vt:lpstr>Wingdings</vt:lpstr>
      <vt:lpstr>Атлас</vt:lpstr>
      <vt:lpstr>Цифровая дидактика в медиаобразовании: анализ практики постановки медиакомпетенций в вузе</vt:lpstr>
      <vt:lpstr>Дидактика  </vt:lpstr>
      <vt:lpstr>Медиа   как средство</vt:lpstr>
      <vt:lpstr>Проблемные вопросы</vt:lpstr>
      <vt:lpstr>Три поля МИГ</vt:lpstr>
      <vt:lpstr>Медиа-компетенции</vt:lpstr>
      <vt:lpstr>Презентация PowerPoint</vt:lpstr>
      <vt:lpstr>Кросс-действие</vt:lpstr>
      <vt:lpstr>Новый педагогический дизайн</vt:lpstr>
      <vt:lpstr>Цифровая дидактика</vt:lpstr>
      <vt:lpstr>Кейсы МИГ ДГТУ</vt:lpstr>
      <vt:lpstr>Презентация PowerPoint</vt:lpstr>
      <vt:lpstr>Постановка медиа-компетенций</vt:lpstr>
      <vt:lpstr>Постановка медиа-компетенций</vt:lpstr>
      <vt:lpstr>Компетенция = деятельность</vt:lpstr>
      <vt:lpstr>Презентация PowerPoint</vt:lpstr>
      <vt:lpstr>VR и AR</vt:lpstr>
      <vt:lpstr>Заключение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Медиаграмотность </dc:title>
  <dc:creator>Денис Дубовер</dc:creator>
  <cp:lastModifiedBy>Денис Дубовер</cp:lastModifiedBy>
  <cp:revision>24</cp:revision>
  <dcterms:created xsi:type="dcterms:W3CDTF">2021-04-20T17:57:21Z</dcterms:created>
  <dcterms:modified xsi:type="dcterms:W3CDTF">2023-11-09T07:59:14Z</dcterms:modified>
</cp:coreProperties>
</file>