
<file path=[Content_Types].xml><?xml version="1.0" encoding="utf-8"?>
<Types xmlns="http://schemas.openxmlformats.org/package/2006/content-types">
  <Default Extension="bin" ContentType="image/unknown"/>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67" r:id="rId5"/>
    <p:sldId id="276" r:id="rId6"/>
    <p:sldId id="270" r:id="rId7"/>
    <p:sldId id="272" r:id="rId8"/>
    <p:sldId id="271" r:id="rId9"/>
    <p:sldId id="273" r:id="rId10"/>
    <p:sldId id="274" r:id="rId11"/>
    <p:sldId id="275" r:id="rId12"/>
    <p:sldId id="268" r:id="rId13"/>
    <p:sldId id="257" r:id="rId14"/>
    <p:sldId id="259" r:id="rId15"/>
    <p:sldId id="277"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09" autoAdjust="0"/>
  </p:normalViewPr>
  <p:slideViewPr>
    <p:cSldViewPr snapToGrid="0">
      <p:cViewPr varScale="1">
        <p:scale>
          <a:sx n="59" d="100"/>
          <a:sy n="59" d="100"/>
        </p:scale>
        <p:origin x="94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FA8566-EFD5-56F2-33B9-AF8B826FCC7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C589482-BC04-B4D0-7E85-3ABB55EDB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E414870-5DFA-C768-0A87-B3CC0AE1EA25}"/>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BB1ABFAA-3BEE-2AFF-8FF6-AFCE98FA83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4B87065-9090-4011-FF09-6C1F9CC4EAB9}"/>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1221214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92BA75-19E6-6FAC-5C47-AC60926200D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0473D85-D9B9-4404-ED3F-D085BD95C0C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0E9EA6-6416-0700-77AD-432B2E86A968}"/>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F39F4599-CC13-1BEC-4F94-D893DB63AC8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CADE388-D61F-5BB2-0ACA-28594707AECF}"/>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271691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49DD9EF-86C6-C5BE-9331-286A62DC7F7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5FDA81F-CA93-D7C3-D7B7-23F12DE2F81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363B20-1FEC-B96C-C5C1-E15FD7DF63A4}"/>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D162C03D-C0ED-1FD6-408F-8FA9A10364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FD16B43-B280-8842-013A-51D8FA7E9B04}"/>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418388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106FB7-D906-151A-2037-ADE9DE5ACCC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B7C11B2-2CFF-9293-161A-7EE31AF2782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0B156B0-C062-FB07-53A7-25EAAB10230B}"/>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92ECC16E-C263-B1DE-B28B-43DA35ADE4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2EFD9A-441D-0090-3643-8C378575A489}"/>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30865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B25D7B-59CB-39C2-C71E-F2F1490AF82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8B5E3CA-150F-2FA1-EB1D-B357D9916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B3C0FEF-7C03-643B-65F3-4ABD06603261}"/>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C040EBF1-2419-1322-746B-B56E814603A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3C4FE7-3005-85A0-13AF-5DC4E0E84DA0}"/>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89171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CF000E-6D8C-50DB-8CA9-5018483DD22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C7289B8-44FF-86C5-8C6A-548D305259A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2E12C58-B3EE-D4F8-D7ED-E497E88B27E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B6C1F7C-900E-0798-9A46-BDD30BA285CD}"/>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6" name="Нижний колонтитул 5">
            <a:extLst>
              <a:ext uri="{FF2B5EF4-FFF2-40B4-BE49-F238E27FC236}">
                <a16:creationId xmlns:a16="http://schemas.microsoft.com/office/drawing/2014/main" id="{C06014C9-FA2B-AD48-13C0-66E07FE23FF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4A1484-2534-926D-FCA3-65CC92E2F782}"/>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1830639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41889E-C965-80D2-4C0B-6C2B3B0044D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FA92405-5354-46B9-6FA0-3AD92F09C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5A647D7-4E08-CBEB-0920-79FA962A79B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1F01514-E06C-E8D2-EC1E-80BB60260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4714E8C-3904-F581-4D31-64E7A83AC4E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1C3BB0F-C7AA-9819-AD84-0A88F5647981}"/>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8" name="Нижний колонтитул 7">
            <a:extLst>
              <a:ext uri="{FF2B5EF4-FFF2-40B4-BE49-F238E27FC236}">
                <a16:creationId xmlns:a16="http://schemas.microsoft.com/office/drawing/2014/main" id="{BE7C75EA-FA9C-84D3-BC41-755116FA0A6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1FE65CF-D2D4-3C82-291D-FFAA592172EA}"/>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2945015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2441F9-D54D-9823-1097-FA56186A967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DDDD846-A73D-D185-94F7-B8EAC0650DD9}"/>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4" name="Нижний колонтитул 3">
            <a:extLst>
              <a:ext uri="{FF2B5EF4-FFF2-40B4-BE49-F238E27FC236}">
                <a16:creationId xmlns:a16="http://schemas.microsoft.com/office/drawing/2014/main" id="{865C2691-36F0-EC5F-6E46-40C3718BCA8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6BBC7AD-5EC6-D8A4-627A-A5F7CDD672A1}"/>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313783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AF31A26-B25B-677D-3EF6-D80475E498C0}"/>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3" name="Нижний колонтитул 2">
            <a:extLst>
              <a:ext uri="{FF2B5EF4-FFF2-40B4-BE49-F238E27FC236}">
                <a16:creationId xmlns:a16="http://schemas.microsoft.com/office/drawing/2014/main" id="{F86FBC10-4344-6889-768E-40F2B8A77F3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A0B335F-21AD-8FE3-11EA-BB1D86C316F7}"/>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81015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BB2EC5-792A-DA83-C904-2A432D35393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91723B0-E11B-DB76-BE61-B3224DF3F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29B79DF-D412-7834-8BA1-3F6664044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918DA4F-2772-D463-0ABA-0D3200CB79DE}"/>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6" name="Нижний колонтитул 5">
            <a:extLst>
              <a:ext uri="{FF2B5EF4-FFF2-40B4-BE49-F238E27FC236}">
                <a16:creationId xmlns:a16="http://schemas.microsoft.com/office/drawing/2014/main" id="{0F8066D4-B3BE-22EE-429B-0DFCFC074DA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86A513B-AA5E-E974-A95F-53424D668B5D}"/>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255706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8AF217-FF9F-81D5-9810-E4F5A5F8DEB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4FC1B86-7B6E-97E2-C9C5-61F27C574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6E4785A-A118-4F0B-BBBF-86C0EC804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A46683B-FE82-0D33-830E-CAFF7FB82AAF}"/>
              </a:ext>
            </a:extLst>
          </p:cNvPr>
          <p:cNvSpPr>
            <a:spLocks noGrp="1"/>
          </p:cNvSpPr>
          <p:nvPr>
            <p:ph type="dt" sz="half" idx="10"/>
          </p:nvPr>
        </p:nvSpPr>
        <p:spPr/>
        <p:txBody>
          <a:bodyPr/>
          <a:lstStyle/>
          <a:p>
            <a:fld id="{97A4C411-0AF9-42F9-9487-1C22165056EA}" type="datetimeFigureOut">
              <a:rPr lang="ru-RU" smtClean="0"/>
              <a:t>07.11.2023</a:t>
            </a:fld>
            <a:endParaRPr lang="ru-RU"/>
          </a:p>
        </p:txBody>
      </p:sp>
      <p:sp>
        <p:nvSpPr>
          <p:cNvPr id="6" name="Нижний колонтитул 5">
            <a:extLst>
              <a:ext uri="{FF2B5EF4-FFF2-40B4-BE49-F238E27FC236}">
                <a16:creationId xmlns:a16="http://schemas.microsoft.com/office/drawing/2014/main" id="{539C60D8-995D-B7A8-F9D0-5802D2B05B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B348034-4B7B-4157-0219-18074D39B085}"/>
              </a:ext>
            </a:extLst>
          </p:cNvPr>
          <p:cNvSpPr>
            <a:spLocks noGrp="1"/>
          </p:cNvSpPr>
          <p:nvPr>
            <p:ph type="sldNum" sz="quarter" idx="12"/>
          </p:nvPr>
        </p:nvSpPr>
        <p:spPr/>
        <p:txBody>
          <a:bodyPr/>
          <a:lstStyle/>
          <a:p>
            <a:fld id="{53EBBBC9-6154-4443-8FA8-E41606540C8F}" type="slidenum">
              <a:rPr lang="ru-RU" smtClean="0"/>
              <a:t>‹#›</a:t>
            </a:fld>
            <a:endParaRPr lang="ru-RU"/>
          </a:p>
        </p:txBody>
      </p:sp>
    </p:spTree>
    <p:extLst>
      <p:ext uri="{BB962C8B-B14F-4D97-AF65-F5344CB8AC3E}">
        <p14:creationId xmlns:p14="http://schemas.microsoft.com/office/powerpoint/2010/main" val="9930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3DD247-3FCD-3246-FE44-668119832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DBEBB58-5E66-5C3D-DC3F-258BE7F93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B6B23EF-611A-FB63-A417-8322A1F4C3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4C411-0AF9-42F9-9487-1C22165056EA}" type="datetimeFigureOut">
              <a:rPr lang="ru-RU" smtClean="0"/>
              <a:t>07.11.2023</a:t>
            </a:fld>
            <a:endParaRPr lang="ru-RU"/>
          </a:p>
        </p:txBody>
      </p:sp>
      <p:sp>
        <p:nvSpPr>
          <p:cNvPr id="5" name="Нижний колонтитул 4">
            <a:extLst>
              <a:ext uri="{FF2B5EF4-FFF2-40B4-BE49-F238E27FC236}">
                <a16:creationId xmlns:a16="http://schemas.microsoft.com/office/drawing/2014/main" id="{BA643783-47BB-11F5-22C6-0F618D88B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EA09F57-D002-8B51-027B-4F0485599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BBC9-6154-4443-8FA8-E41606540C8F}" type="slidenum">
              <a:rPr lang="ru-RU" smtClean="0"/>
              <a:t>‹#›</a:t>
            </a:fld>
            <a:endParaRPr lang="ru-RU"/>
          </a:p>
        </p:txBody>
      </p:sp>
    </p:spTree>
    <p:extLst>
      <p:ext uri="{BB962C8B-B14F-4D97-AF65-F5344CB8AC3E}">
        <p14:creationId xmlns:p14="http://schemas.microsoft.com/office/powerpoint/2010/main" val="353585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8B4EA7-0636-F935-C98A-921D1AC733DD}"/>
              </a:ext>
            </a:extLst>
          </p:cNvPr>
          <p:cNvSpPr>
            <a:spLocks noGrp="1"/>
          </p:cNvSpPr>
          <p:nvPr>
            <p:ph type="ctrTitle"/>
          </p:nvPr>
        </p:nvSpPr>
        <p:spPr>
          <a:xfrm>
            <a:off x="1810138" y="1744825"/>
            <a:ext cx="9016482" cy="3164730"/>
          </a:xfrm>
        </p:spPr>
        <p:txBody>
          <a:bodyPr>
            <a:normAutofit fontScale="90000"/>
          </a:bodyPr>
          <a:lstStyle/>
          <a:p>
            <a:r>
              <a:rPr lang="ru-RU" dirty="0"/>
              <a:t>Практика профессионального медиаобразования: студенческий проект «Фестивальные медиа»</a:t>
            </a:r>
          </a:p>
        </p:txBody>
      </p:sp>
    </p:spTree>
    <p:extLst>
      <p:ext uri="{BB962C8B-B14F-4D97-AF65-F5344CB8AC3E}">
        <p14:creationId xmlns:p14="http://schemas.microsoft.com/office/powerpoint/2010/main" val="211332745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CCF32-693E-FE22-3E20-DA7CA5000BB2}"/>
              </a:ext>
            </a:extLst>
          </p:cNvPr>
          <p:cNvSpPr txBox="1"/>
          <p:nvPr/>
        </p:nvSpPr>
        <p:spPr>
          <a:xfrm>
            <a:off x="837314" y="487236"/>
            <a:ext cx="6097772" cy="5984267"/>
          </a:xfrm>
          <a:prstGeom prst="rect">
            <a:avLst/>
          </a:prstGeom>
          <a:noFill/>
        </p:spPr>
        <p:txBody>
          <a:bodyPr wrap="square">
            <a:spAutoFit/>
          </a:bodyPr>
          <a:lstStyle/>
          <a:p>
            <a:pPr marL="457200" algn="just">
              <a:lnSpc>
                <a:spcPct val="150000"/>
              </a:lnSpc>
              <a:spcAft>
                <a:spcPts val="800"/>
              </a:spcAft>
            </a:pP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реферата Ксении Клочко: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6000"/>
              </a:lnSpc>
              <a:spcAft>
                <a:spcPts val="800"/>
              </a:spcAft>
            </a:pP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Авторский театр в российской провинции рубежа XX–XXI вв. – редкое явление, исчезающее в связи с кризисом театра режиссерской формации. Расслоение профессиональных компетенций, приход в режиссуру актеров и драматургов, формирование продюсерского театра создает проблемное поле, где возникают новые театральные феномены &lt;…&gt; Важнейший пример – театральная деятельность Николая Владимировича Коляды, драматурга, режиссера, создателя авторского Коляда-Театра» (г. Екатеринбург, 2001 г.).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6000"/>
              </a:lnSpc>
              <a:spcAft>
                <a:spcPts val="800"/>
              </a:spcAft>
            </a:pP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реферата Даниила Близнецова:</a:t>
            </a:r>
            <a:endParaRPr lang="ru-RU" sz="1800" kern="0" dirty="0">
              <a:effectLst/>
              <a:latin typeface="Times New Roman" panose="02020603050405020304" pitchFamily="18" charset="0"/>
              <a:ea typeface="Calibri" panose="020F0502020204030204" pitchFamily="34" charset="0"/>
            </a:endParaRPr>
          </a:p>
          <a:p>
            <a:r>
              <a:rPr lang="ru-RU" sz="1800" kern="0" dirty="0">
                <a:effectLst/>
                <a:latin typeface="Times New Roman" panose="02020603050405020304" pitchFamily="18" charset="0"/>
                <a:ea typeface="Calibri" panose="020F0502020204030204" pitchFamily="34" charset="0"/>
              </a:rPr>
              <a:t>«Николай Владимирович Коляда – без преувеличения, </a:t>
            </a:r>
            <a:r>
              <a:rPr lang="ru-RU" sz="1800" b="1" kern="0" dirty="0">
                <a:effectLst/>
                <a:latin typeface="Times New Roman" panose="02020603050405020304" pitchFamily="18" charset="0"/>
                <a:ea typeface="Calibri" panose="020F0502020204030204" pitchFamily="34" charset="0"/>
              </a:rPr>
              <a:t>ярчайшая медийная фигура отечественной современности</a:t>
            </a:r>
            <a:r>
              <a:rPr lang="ru-RU" sz="1800" kern="0" dirty="0">
                <a:effectLst/>
                <a:latin typeface="Times New Roman" panose="02020603050405020304" pitchFamily="18" charset="0"/>
                <a:ea typeface="Calibri" panose="020F0502020204030204" pitchFamily="34" charset="0"/>
              </a:rPr>
              <a:t>. Многие видные СМИ освещают события, связанные с его театром. Но ключевая роль в этих публикациях неизменно отводится самому Коляде как человеку-бренду, носителю уникального авторского почерка. </a:t>
            </a:r>
            <a:endParaRPr lang="ru-RU" dirty="0"/>
          </a:p>
        </p:txBody>
      </p:sp>
      <p:pic>
        <p:nvPicPr>
          <p:cNvPr id="4" name="Рисунок 3">
            <a:extLst>
              <a:ext uri="{FF2B5EF4-FFF2-40B4-BE49-F238E27FC236}">
                <a16:creationId xmlns:a16="http://schemas.microsoft.com/office/drawing/2014/main" id="{FBBFE460-2825-C522-0EB2-F15D5AC8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769" y="1098119"/>
            <a:ext cx="3171825" cy="4762500"/>
          </a:xfrm>
          <a:prstGeom prst="rect">
            <a:avLst/>
          </a:prstGeom>
        </p:spPr>
      </p:pic>
    </p:spTree>
    <p:extLst>
      <p:ext uri="{BB962C8B-B14F-4D97-AF65-F5344CB8AC3E}">
        <p14:creationId xmlns:p14="http://schemas.microsoft.com/office/powerpoint/2010/main" val="86552295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A2087-0ACD-76FC-4873-D9F98E395959}"/>
              </a:ext>
            </a:extLst>
          </p:cNvPr>
          <p:cNvSpPr txBox="1"/>
          <p:nvPr/>
        </p:nvSpPr>
        <p:spPr>
          <a:xfrm>
            <a:off x="794784" y="696094"/>
            <a:ext cx="6903188" cy="5856796"/>
          </a:xfrm>
          <a:prstGeom prst="rect">
            <a:avLst/>
          </a:prstGeom>
          <a:noFill/>
        </p:spPr>
        <p:txBody>
          <a:bodyPr wrap="square">
            <a:spAutoFit/>
          </a:bodyPr>
          <a:lstStyle/>
          <a:p>
            <a:pPr indent="449580" algn="just">
              <a:lnSpc>
                <a:spcPct val="106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Участники проекта ответили в отчете на следующие вопросы.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6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Какими должны быть, фестивали и зачем они нужны вообще?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6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Фестивали должны быть доступными, яркими, запоминающимися, атмосферными, </a:t>
            </a:r>
            <a:r>
              <a:rPr lang="ru-RU" dirty="0">
                <a:latin typeface="Times New Roman" panose="02020603050405020304" pitchFamily="18" charset="0"/>
                <a:ea typeface="Calibri" panose="020F0502020204030204" pitchFamily="34" charset="0"/>
                <a:cs typeface="Times New Roman" panose="02020603050405020304" pitchFamily="18" charset="0"/>
              </a:rPr>
              <a:t>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носящими что-то положительное в жизнь людей и просто нескучными; хорошо организованными, с четкой целью и программой, с ориентацией на конкретную целевую аудиторию, интерактивными (чтобы массовый потребитель почувствовал свою вовлеченность в театральный процесс), с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мерчами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брошюрами с необходимой информацией (хотя массовость не гарантирует качество). </a:t>
            </a:r>
            <a:r>
              <a:rPr lang="ru-RU" sz="1800" kern="0" dirty="0">
                <a:effectLst/>
                <a:latin typeface="Times New Roman" panose="02020603050405020304" pitchFamily="18" charset="0"/>
                <a:ea typeface="Calibri" panose="020F0502020204030204" pitchFamily="34" charset="0"/>
              </a:rPr>
              <a:t>Фестивали являются средством просвещения, образования и эстетического воспитания публики. Хотя у фестивалей есть и другая, профессиональная, сторона дела:</a:t>
            </a:r>
            <a:r>
              <a:rPr lang="ru-RU" sz="1800" kern="0" dirty="0">
                <a:effectLst/>
                <a:latin typeface="Times New Roman" panose="02020603050405020304" pitchFamily="18" charset="0"/>
                <a:ea typeface="Times New Roman" panose="02020603050405020304" pitchFamily="18" charset="0"/>
              </a:rPr>
              <a:t> они нужны для</a:t>
            </a:r>
            <a:r>
              <a:rPr lang="ru-RU" sz="1800" kern="0" dirty="0">
                <a:effectLst/>
                <a:latin typeface="Times New Roman" panose="02020603050405020304" pitchFamily="18" charset="0"/>
                <a:ea typeface="Calibri" panose="020F0502020204030204" pitchFamily="34" charset="0"/>
              </a:rPr>
              <a:t> поддержания деятельности театров, для</a:t>
            </a:r>
            <a:r>
              <a:rPr lang="ru-RU" sz="1800" kern="0" dirty="0">
                <a:effectLst/>
                <a:latin typeface="Times New Roman" panose="02020603050405020304" pitchFamily="18" charset="0"/>
                <a:ea typeface="Times New Roman" panose="02020603050405020304" pitchFamily="18" charset="0"/>
              </a:rPr>
              <a:t> обмена опытом в профессиональной среде и</a:t>
            </a:r>
            <a:r>
              <a:rPr lang="ru-RU" sz="1800" kern="0" dirty="0">
                <a:effectLst/>
                <a:latin typeface="Times New Roman" panose="02020603050405020304" pitchFamily="18" charset="0"/>
                <a:ea typeface="Calibri" panose="020F0502020204030204" pitchFamily="34" charset="0"/>
              </a:rPr>
              <a:t> общения с мэтрами. Фестивали </a:t>
            </a:r>
            <a:r>
              <a:rPr lang="ru-RU" sz="1800" kern="0" dirty="0">
                <a:effectLst/>
                <a:latin typeface="Times New Roman" panose="02020603050405020304" pitchFamily="18" charset="0"/>
                <a:ea typeface="Times New Roman" panose="02020603050405020304" pitchFamily="18" charset="0"/>
              </a:rPr>
              <a:t>могут быть площадкой для творческого эксперимента. </a:t>
            </a:r>
            <a:r>
              <a:rPr lang="ru-RU" sz="1800" kern="0" dirty="0">
                <a:effectLst/>
                <a:latin typeface="Times New Roman" panose="02020603050405020304" pitchFamily="18" charset="0"/>
                <a:ea typeface="Calibri" panose="020F0502020204030204" pitchFamily="34" charset="0"/>
              </a:rPr>
              <a:t>Ведь театр – неотъемлемая, живая, развивающаяся часть культурной жизни общества. </a:t>
            </a:r>
          </a:p>
        </p:txBody>
      </p:sp>
      <p:pic>
        <p:nvPicPr>
          <p:cNvPr id="4" name="Рисунок 3">
            <a:extLst>
              <a:ext uri="{FF2B5EF4-FFF2-40B4-BE49-F238E27FC236}">
                <a16:creationId xmlns:a16="http://schemas.microsoft.com/office/drawing/2014/main" id="{E9EB2540-7EA4-D0BB-A377-B642DB74A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3248" y="876299"/>
            <a:ext cx="3699244" cy="5267325"/>
          </a:xfrm>
          <a:prstGeom prst="rect">
            <a:avLst/>
          </a:prstGeom>
        </p:spPr>
      </p:pic>
    </p:spTree>
    <p:extLst>
      <p:ext uri="{BB962C8B-B14F-4D97-AF65-F5344CB8AC3E}">
        <p14:creationId xmlns:p14="http://schemas.microsoft.com/office/powerpoint/2010/main" val="391052703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EF8241-B381-A90A-E97F-5E70ECDDE60B}"/>
              </a:ext>
            </a:extLst>
          </p:cNvPr>
          <p:cNvSpPr txBox="1"/>
          <p:nvPr/>
        </p:nvSpPr>
        <p:spPr>
          <a:xfrm>
            <a:off x="1081863" y="843841"/>
            <a:ext cx="7785912" cy="5996450"/>
          </a:xfrm>
          <a:prstGeom prst="rect">
            <a:avLst/>
          </a:prstGeom>
          <a:noFill/>
        </p:spPr>
        <p:txBody>
          <a:bodyPr wrap="square">
            <a:spAutoFit/>
          </a:bodyPr>
          <a:lstStyle/>
          <a:p>
            <a:pPr indent="226695" algn="just">
              <a:lnSpc>
                <a:spcPct val="106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В фестивальном движении большую роль играют специализированные фестивальные медиа.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Какими они должны быть</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6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 Информативными,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четко структурированными</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и одновременно живыми, яркими, красочными, запоминающимися, притягательными для зрителя и читателя. Материал необходимо излагать доступным языком. Зрителю важно разъяснять профессиональные термины.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6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Важен и формат.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Всегда ли он должен быть именно бумажным, не очень близким сегодняшней молодежной аудитории?</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Может быть, стоит переходить в электронный формат?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60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газеты выпускаются в печатном виде, то важно отказываться от «сухого» повествования, максимально разбавлять текст иллюстративным материалом, так как современный человек зависим от визуализации. Нужно включать в текст интервью с оценками экспертов. И конечно, необходимо помнить, что читателями этих газет являются и профессионалы – актеры, режиссеры, художники – то есть, участники фестивалей. А потому те, кто занимаются фестивальными медиа, сами должны быть оснащены необходимыми знаниями. Этому и служил наш проект, осуществленный в рамках профессиональной медиаобразовательной деятельности, связанной с освоением навыков журналистской и редакторской работы по созданию реального продукта – фестивальной газеты. За 10 дней было выпущено 10 шестистраничных номеров.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3F74623E-EE43-5134-ACAD-1AD6246C5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43939" y="2176464"/>
            <a:ext cx="3629022" cy="2990849"/>
          </a:xfrm>
          <a:prstGeom prst="rect">
            <a:avLst/>
          </a:prstGeom>
        </p:spPr>
      </p:pic>
    </p:spTree>
    <p:extLst>
      <p:ext uri="{BB962C8B-B14F-4D97-AF65-F5344CB8AC3E}">
        <p14:creationId xmlns:p14="http://schemas.microsoft.com/office/powerpoint/2010/main" val="129329547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229111-78B2-2C07-5172-E5F75D9FEFD2}"/>
              </a:ext>
            </a:extLst>
          </p:cNvPr>
          <p:cNvSpPr txBox="1"/>
          <p:nvPr/>
        </p:nvSpPr>
        <p:spPr>
          <a:xfrm>
            <a:off x="902737" y="1137372"/>
            <a:ext cx="6097554" cy="4849404"/>
          </a:xfrm>
          <a:prstGeom prst="rect">
            <a:avLst/>
          </a:prstGeom>
          <a:noFill/>
        </p:spPr>
        <p:txBody>
          <a:bodyPr wrap="square">
            <a:spAutoFit/>
          </a:bodyPr>
          <a:lstStyle/>
          <a:p>
            <a:pPr indent="450215" algn="just">
              <a:lnSpc>
                <a:spcPct val="106000"/>
              </a:lnSpc>
              <a:spcAft>
                <a:spcPts val="800"/>
              </a:spcAft>
            </a:pPr>
            <a:r>
              <a:rPr lang="ru-RU"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Из реферата Вероники Платоновой: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6000"/>
              </a:lnSpc>
              <a:spcAft>
                <a:spcPts val="800"/>
              </a:spcAft>
            </a:pPr>
            <a:r>
              <a:rPr lang="ru-RU" sz="2000" dirty="0">
                <a:effectLst/>
                <a:latin typeface="Times New Roman" panose="02020603050405020304" pitchFamily="18" charset="0"/>
                <a:ea typeface="Malgun Gothic" panose="020B0503020000020004" pitchFamily="34" charset="-127"/>
                <a:cs typeface="Times New Roman" panose="02020603050405020304" pitchFamily="18" charset="0"/>
              </a:rPr>
              <a:t>«Театральный фестиваль – многосложное явление культуры, имеющее глубокие исторические корни, но по сей день не теряющее своей актуальности.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6000"/>
              </a:lnSpc>
              <a:spcAft>
                <a:spcPts val="800"/>
              </a:spcAft>
            </a:pPr>
            <a:r>
              <a:rPr lang="ru-RU" sz="2000" dirty="0">
                <a:effectLst/>
                <a:latin typeface="Times New Roman" panose="02020603050405020304" pitchFamily="18" charset="0"/>
                <a:ea typeface="Malgun Gothic" panose="020B0503020000020004" pitchFamily="34" charset="-127"/>
                <a:cs typeface="Times New Roman" panose="02020603050405020304" pitchFamily="18" charset="0"/>
              </a:rPr>
              <a:t>&lt;…&gt; Первый Фестиваль современной драматургии “Коляда-PLAYS” состоялся в 1994 году. Сначала это был фестиваль одного автора, но после того, как ученики Н. Коляды Василий Сигарев, Ярослава Пулинович, Олег Богаев, Анна Богачева, Ирина Васьковская получили всероссийскую известность, концепция мероприятия изменилась – он стал масштабным праздником уральской драматургии.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A74FCC9-882F-DFC0-186C-B7BE7F593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53562" y="1181837"/>
            <a:ext cx="5472427" cy="4494325"/>
          </a:xfrm>
          <a:prstGeom prst="rect">
            <a:avLst/>
          </a:prstGeom>
        </p:spPr>
      </p:pic>
    </p:spTree>
    <p:extLst>
      <p:ext uri="{BB962C8B-B14F-4D97-AF65-F5344CB8AC3E}">
        <p14:creationId xmlns:p14="http://schemas.microsoft.com/office/powerpoint/2010/main" val="141451442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4000E-D89B-9D41-21A1-00C943609F5B}"/>
              </a:ext>
            </a:extLst>
          </p:cNvPr>
          <p:cNvSpPr txBox="1"/>
          <p:nvPr/>
        </p:nvSpPr>
        <p:spPr>
          <a:xfrm>
            <a:off x="779721" y="357482"/>
            <a:ext cx="10632558" cy="6338082"/>
          </a:xfrm>
          <a:prstGeom prst="rect">
            <a:avLst/>
          </a:prstGeom>
          <a:noFill/>
        </p:spPr>
        <p:txBody>
          <a:bodyPr wrap="square">
            <a:spAutoFit/>
          </a:bodyPr>
          <a:lstStyle/>
          <a:p>
            <a:pPr indent="450215" algn="just">
              <a:lnSpc>
                <a:spcPct val="106000"/>
              </a:lnSpc>
              <a:spcAft>
                <a:spcPts val="800"/>
              </a:spcAft>
            </a:pPr>
            <a:r>
              <a:rPr lang="ru-RU" sz="2400" kern="0" dirty="0">
                <a:effectLst/>
                <a:latin typeface="Times New Roman" panose="02020603050405020304" pitchFamily="18" charset="0"/>
                <a:ea typeface="Malgun Gothic" panose="020B0503020000020004" pitchFamily="34" charset="-127"/>
              </a:rPr>
              <a:t>&lt;…&gt; Фестиваль был задуман как профессиональный театральный форум и праздничная акция для любителей театрального искусства. Основная программа включила в себя просмотр спектаклей и их публичное обсуждение специально сформированной коллегией театральных критиков. Наряду с основной программой была реализована и офф-программа, которая состояла из внеконкурсных показов, культурных проектов и мероприятий. &lt;…&gt; </a:t>
            </a:r>
            <a:r>
              <a:rPr lang="ru-RU" sz="2400" dirty="0">
                <a:effectLst/>
                <a:latin typeface="Times New Roman" panose="02020603050405020304" pitchFamily="18" charset="0"/>
                <a:ea typeface="Malgun Gothic" panose="020B0503020000020004" pitchFamily="34" charset="-127"/>
                <a:cs typeface="Times New Roman" panose="02020603050405020304" pitchFamily="18" charset="0"/>
              </a:rPr>
              <a:t>Одно из уникальных слагаемых “Коляда-PLAYS” – большое количество талантливой молодежи, творческих людей, театральных критиков, драматургов и режиссеров, профессиональных и начинающих актеров, любителей театрального искусства. </a:t>
            </a:r>
            <a:r>
              <a:rPr lang="ru-RU" sz="2400" kern="0" dirty="0">
                <a:effectLst/>
                <a:latin typeface="Times New Roman" panose="02020603050405020304" pitchFamily="18" charset="0"/>
                <a:ea typeface="Malgun Gothic" panose="020B0503020000020004" pitchFamily="34" charset="-127"/>
              </a:rPr>
              <a:t>&lt;…&gt; Международный театральный фестиваль современной драматургии “Коляда-P</a:t>
            </a:r>
            <a:r>
              <a:rPr lang="en-US" sz="2400" kern="0" dirty="0">
                <a:effectLst/>
                <a:latin typeface="Times New Roman" panose="02020603050405020304" pitchFamily="18" charset="0"/>
                <a:ea typeface="Malgun Gothic" panose="020B0503020000020004" pitchFamily="34" charset="-127"/>
              </a:rPr>
              <a:t>LAYS</a:t>
            </a:r>
            <a:r>
              <a:rPr lang="ru-RU" sz="2400" kern="0" dirty="0">
                <a:effectLst/>
                <a:latin typeface="Times New Roman" panose="02020603050405020304" pitchFamily="18" charset="0"/>
                <a:ea typeface="Malgun Gothic" panose="020B0503020000020004" pitchFamily="34" charset="-127"/>
              </a:rPr>
              <a:t>” </a:t>
            </a:r>
            <a:r>
              <a:rPr lang="ru-RU" sz="2400" dirty="0">
                <a:effectLst/>
                <a:latin typeface="Times New Roman" panose="02020603050405020304" pitchFamily="18" charset="0"/>
                <a:ea typeface="Malgun Gothic" panose="020B0503020000020004" pitchFamily="34" charset="-127"/>
                <a:cs typeface="Times New Roman" panose="02020603050405020304" pitchFamily="18" charset="0"/>
              </a:rPr>
              <a:t>ориентируется не на результат, а на процесс. Это здоровая рабочая лаборатория для тех, кто интересуется современной уральской драматургией и ее воплощением на сцене». А участники проекта учатся азам театральной критики и журналистики в процессе написания рецензий на спектакли и подготовки к публикации интервью с участниками фестиваля».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077903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BFE1A2-2E20-AA73-8299-8E41B2944CC7}"/>
              </a:ext>
            </a:extLst>
          </p:cNvPr>
          <p:cNvSpPr>
            <a:spLocks noGrp="1"/>
          </p:cNvSpPr>
          <p:nvPr>
            <p:ph type="ctrTitle"/>
          </p:nvPr>
        </p:nvSpPr>
        <p:spPr/>
        <p:txBody>
          <a:bodyPr/>
          <a:lstStyle/>
          <a:p>
            <a:r>
              <a:rPr lang="ru-RU" dirty="0"/>
              <a:t>Спасибо за внимание!</a:t>
            </a:r>
          </a:p>
        </p:txBody>
      </p:sp>
      <p:pic>
        <p:nvPicPr>
          <p:cNvPr id="4" name="Рисунок 3">
            <a:extLst>
              <a:ext uri="{FF2B5EF4-FFF2-40B4-BE49-F238E27FC236}">
                <a16:creationId xmlns:a16="http://schemas.microsoft.com/office/drawing/2014/main" id="{EB3F96B6-DE31-68B4-D1DC-8363237DF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275" y="3509963"/>
            <a:ext cx="4800600" cy="3086100"/>
          </a:xfrm>
          <a:prstGeom prst="rect">
            <a:avLst/>
          </a:prstGeom>
        </p:spPr>
      </p:pic>
    </p:spTree>
    <p:extLst>
      <p:ext uri="{BB962C8B-B14F-4D97-AF65-F5344CB8AC3E}">
        <p14:creationId xmlns:p14="http://schemas.microsoft.com/office/powerpoint/2010/main" val="32965119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3EC934-5AED-31B1-265E-DF04FC27ACD0}"/>
              </a:ext>
            </a:extLst>
          </p:cNvPr>
          <p:cNvSpPr txBox="1"/>
          <p:nvPr/>
        </p:nvSpPr>
        <p:spPr>
          <a:xfrm>
            <a:off x="1311348" y="1003213"/>
            <a:ext cx="9569303" cy="6242991"/>
          </a:xfrm>
          <a:prstGeom prst="rect">
            <a:avLst/>
          </a:prstGeom>
          <a:noFill/>
        </p:spPr>
        <p:txBody>
          <a:bodyPr wrap="square">
            <a:spAutoFit/>
          </a:bodyPr>
          <a:lstStyle/>
          <a:p>
            <a:pPr indent="252095" algn="just"/>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Под </a:t>
            </a:r>
            <a:r>
              <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rPr>
              <a:t>профессиональным медиаобразованием </a:t>
            </a: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активного типа, – как разъясняет профессор И. А. Фатеева, – подразумевается образование, «предназначенное для подготовки журналистов и существующее на этапе послешкольной подготовки». Это образование строится как на преподавании теоретических дисциплин, так и на практических занятиях и специально организованной производственной практике, направленной на приобретение знаний, умений и навыков будущих работников СМИ. </a:t>
            </a:r>
            <a:r>
              <a:rPr lang="ru-RU" sz="2000" dirty="0">
                <a:effectLst/>
                <a:latin typeface="Times New Roman" panose="02020603050405020304" pitchFamily="18" charset="0"/>
                <a:ea typeface="Calibri" panose="020F0502020204030204" pitchFamily="34" charset="0"/>
              </a:rPr>
              <a:t>И. А. Фатеева называет три основных фактора успешности современного медиаобразования… </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применение проектной технологии; </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кадровый потенциал;</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наличие медиаобразовательной среды. </a:t>
            </a:r>
          </a:p>
          <a:p>
            <a:pPr algn="just"/>
            <a:endParaRPr lang="ru-RU" sz="2000" b="1" dirty="0">
              <a:effectLst/>
              <a:latin typeface="Times New Roman" panose="02020603050405020304" pitchFamily="18" charset="0"/>
              <a:ea typeface="Calibri" panose="020F0502020204030204" pitchFamily="34" charset="0"/>
            </a:endParaRPr>
          </a:p>
          <a:p>
            <a:pPr algn="just"/>
            <a:r>
              <a:rPr lang="ru-RU" sz="2000" dirty="0">
                <a:latin typeface="Times New Roman" panose="02020603050405020304" pitchFamily="18" charset="0"/>
                <a:ea typeface="Calibri" panose="020F0502020204030204" pitchFamily="34" charset="0"/>
              </a:rPr>
              <a:t>…И г</a:t>
            </a:r>
            <a:r>
              <a:rPr lang="ru-RU" sz="2000" dirty="0">
                <a:effectLst/>
                <a:latin typeface="Times New Roman" panose="02020603050405020304" pitchFamily="18" charset="0"/>
                <a:ea typeface="Calibri" panose="020F0502020204030204" pitchFamily="34" charset="0"/>
              </a:rPr>
              <a:t>лавные проблемы современного вузовского журналистского образования:</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усиление экстенсивных тенденций;</a:t>
            </a:r>
          </a:p>
          <a:p>
            <a:pPr marL="457200" indent="-457200" algn="just">
              <a:buAutoNum type="arabicPeriod"/>
            </a:pPr>
            <a:r>
              <a:rPr lang="ru-RU" sz="2000" b="1" dirty="0">
                <a:latin typeface="Times New Roman" panose="02020603050405020304" pitchFamily="18" charset="0"/>
                <a:ea typeface="Calibri" panose="020F0502020204030204" pitchFamily="34" charset="0"/>
              </a:rPr>
              <a:t>м</a:t>
            </a:r>
            <a:r>
              <a:rPr lang="ru-RU" sz="2000" b="1" dirty="0">
                <a:effectLst/>
                <a:latin typeface="Times New Roman" panose="02020603050405020304" pitchFamily="18" charset="0"/>
                <a:ea typeface="Calibri" panose="020F0502020204030204" pitchFamily="34" charset="0"/>
              </a:rPr>
              <a:t>ногодисциплинарность;</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 оторванность от практических запросов</a:t>
            </a:r>
          </a:p>
          <a:p>
            <a:pPr indent="252095" algn="just">
              <a:lnSpc>
                <a:spcPct val="105000"/>
              </a:lnSpc>
              <a:spcAft>
                <a:spcPts val="800"/>
              </a:spcAft>
            </a:pPr>
            <a:endParaRPr lang="ru-RU"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05000"/>
              </a:lnSpc>
              <a:spcAft>
                <a:spcPts val="800"/>
              </a:spcAft>
            </a:pPr>
            <a:endParaRPr lang="ru-RU" sz="2000" kern="100" dirty="0">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05000"/>
              </a:lnSpc>
              <a:spcAft>
                <a:spcPts val="800"/>
              </a:spcAft>
            </a:pPr>
            <a:endParaRPr lang="ru-RU"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75510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42A5B-6BFC-8708-25C0-923B7E58380A}"/>
              </a:ext>
            </a:extLst>
          </p:cNvPr>
          <p:cNvSpPr txBox="1"/>
          <p:nvPr/>
        </p:nvSpPr>
        <p:spPr>
          <a:xfrm>
            <a:off x="1073891" y="860431"/>
            <a:ext cx="5803159" cy="9079409"/>
          </a:xfrm>
          <a:prstGeom prst="rect">
            <a:avLst/>
          </a:prstGeom>
          <a:noFill/>
        </p:spPr>
        <p:txBody>
          <a:bodyPr wrap="square">
            <a:spAutoFit/>
          </a:bodyPr>
          <a:lstStyle/>
          <a:p>
            <a:pPr algn="just"/>
            <a:r>
              <a:rPr lang="ru-RU" sz="2000" dirty="0">
                <a:effectLst/>
                <a:latin typeface="Times New Roman" panose="02020603050405020304" pitchFamily="18" charset="0"/>
                <a:ea typeface="Calibri" panose="020F0502020204030204" pitchFamily="34" charset="0"/>
              </a:rPr>
              <a:t>Ресурсными медиаобразовательными площадками для практико-ориентированной подготовки будущих специалистов могут служить </a:t>
            </a:r>
            <a:r>
              <a:rPr lang="ru-RU" sz="2000" b="1" dirty="0">
                <a:effectLst/>
                <a:latin typeface="Times New Roman" panose="02020603050405020304" pitchFamily="18" charset="0"/>
                <a:ea typeface="Calibri" panose="020F0502020204030204" pitchFamily="34" charset="0"/>
              </a:rPr>
              <a:t>фестивали искусств</a:t>
            </a:r>
            <a:r>
              <a:rPr lang="ru-RU" sz="2000" dirty="0">
                <a:effectLst/>
                <a:latin typeface="Times New Roman" panose="02020603050405020304" pitchFamily="18" charset="0"/>
                <a:ea typeface="Calibri" panose="020F0502020204030204" pitchFamily="34" charset="0"/>
              </a:rPr>
              <a:t>, где встречаются авторы, зрители, журналисты, критики</a:t>
            </a:r>
            <a:r>
              <a:rPr lang="ru-RU" sz="2000" dirty="0">
                <a:latin typeface="Times New Roman" panose="02020603050405020304" pitchFamily="18" charset="0"/>
                <a:ea typeface="Calibri" panose="020F0502020204030204" pitchFamily="34" charset="0"/>
              </a:rPr>
              <a:t>. </a:t>
            </a:r>
            <a:r>
              <a:rPr lang="ru-RU" sz="2000" dirty="0">
                <a:effectLst/>
                <a:latin typeface="Times New Roman" panose="02020603050405020304" pitchFamily="18" charset="0"/>
                <a:ea typeface="Calibri" panose="020F0502020204030204" pitchFamily="34" charset="0"/>
              </a:rPr>
              <a:t>Добывание новых смыслов – важнейшая задача всех фестивалей.</a:t>
            </a:r>
          </a:p>
          <a:p>
            <a:pPr algn="just"/>
            <a:endParaRPr lang="ru-RU" sz="2000" dirty="0">
              <a:effectLst/>
              <a:latin typeface="Times New Roman" panose="02020603050405020304" pitchFamily="18" charset="0"/>
              <a:ea typeface="Calibri" panose="020F0502020204030204" pitchFamily="34" charset="0"/>
            </a:endParaRPr>
          </a:p>
          <a:p>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rPr>
              <a:t>Формы работы разнообразны: </a:t>
            </a:r>
          </a:p>
          <a:p>
            <a:endPar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AutoNum type="arabicPeriod"/>
            </a:pP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сбор зрительских и экспертных мнений,</a:t>
            </a:r>
          </a:p>
          <a:p>
            <a:pPr marL="342900" indent="-342900">
              <a:buAutoNum type="arabicPeriod"/>
            </a:pP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участие в фестивальных дискуссиях, </a:t>
            </a:r>
          </a:p>
          <a:p>
            <a:pPr marL="342900" indent="-342900">
              <a:buAutoNum type="arabicPeriod"/>
            </a:pP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общение со зрителями и специалистами</a:t>
            </a:r>
            <a:r>
              <a:rPr lang="ru-RU" sz="2000" kern="100" dirty="0">
                <a:latin typeface="Times New Roman" panose="02020603050405020304" pitchFamily="18" charset="0"/>
                <a:ea typeface="Calibri" panose="020F0502020204030204" pitchFamily="34" charset="0"/>
                <a:cs typeface="Times New Roman" panose="02020603050405020304" pitchFamily="18" charset="0"/>
              </a:rPr>
              <a:t>,</a:t>
            </a: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buAutoNum type="arabicPeriod"/>
            </a:pP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знакомство с процессами создания и продвижения произведений искусства в ходе фестивальных мастер-классов</a:t>
            </a:r>
            <a:r>
              <a:rPr lang="ru-RU" sz="2000" kern="100" dirty="0">
                <a:latin typeface="Times New Roman" panose="02020603050405020304" pitchFamily="18" charset="0"/>
                <a:ea typeface="Calibri" panose="020F0502020204030204" pitchFamily="34" charset="0"/>
                <a:cs typeface="Times New Roman" panose="02020603050405020304" pitchFamily="18" charset="0"/>
              </a:rPr>
              <a:t>,</a:t>
            </a: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buAutoNum type="arabicPeriod"/>
            </a:pP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выпуск фестивальных газет с материалами в жанрах рец</a:t>
            </a:r>
            <a:r>
              <a:rPr lang="ru-RU" sz="2200" kern="100" dirty="0">
                <a:effectLst/>
                <a:latin typeface="Times New Roman" panose="02020603050405020304" pitchFamily="18" charset="0"/>
                <a:ea typeface="Calibri" panose="020F0502020204030204" pitchFamily="34" charset="0"/>
                <a:cs typeface="Times New Roman" panose="02020603050405020304" pitchFamily="18" charset="0"/>
              </a:rPr>
              <a:t>ензий, интервью, опросов, отчетов. </a:t>
            </a:r>
            <a:endParaRPr lang="ru-RU"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200"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latin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A2F460CC-6627-44AC-9AF2-1710B9719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447" y="219075"/>
            <a:ext cx="4619625" cy="3343275"/>
          </a:xfrm>
          <a:prstGeom prst="rect">
            <a:avLst/>
          </a:prstGeom>
        </p:spPr>
      </p:pic>
      <p:pic>
        <p:nvPicPr>
          <p:cNvPr id="6" name="Рисунок 5">
            <a:extLst>
              <a:ext uri="{FF2B5EF4-FFF2-40B4-BE49-F238E27FC236}">
                <a16:creationId xmlns:a16="http://schemas.microsoft.com/office/drawing/2014/main" id="{A880400C-4AD4-2019-14F7-1367D594F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447" y="3676649"/>
            <a:ext cx="4619625" cy="3038475"/>
          </a:xfrm>
          <a:prstGeom prst="rect">
            <a:avLst/>
          </a:prstGeom>
        </p:spPr>
      </p:pic>
    </p:spTree>
    <p:extLst>
      <p:ext uri="{BB962C8B-B14F-4D97-AF65-F5344CB8AC3E}">
        <p14:creationId xmlns:p14="http://schemas.microsoft.com/office/powerpoint/2010/main" val="328063146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EDA941-0BF8-4DB1-AA10-C7BADFA1A4C0}"/>
              </a:ext>
            </a:extLst>
          </p:cNvPr>
          <p:cNvSpPr txBox="1"/>
          <p:nvPr/>
        </p:nvSpPr>
        <p:spPr>
          <a:xfrm>
            <a:off x="1028698" y="498863"/>
            <a:ext cx="10486361" cy="9033242"/>
          </a:xfrm>
          <a:prstGeom prst="rect">
            <a:avLst/>
          </a:prstGeom>
          <a:noFill/>
        </p:spPr>
        <p:txBody>
          <a:bodyPr wrap="square">
            <a:spAutoFit/>
          </a:bodyPr>
          <a:lstStyle/>
          <a:p>
            <a:pPr indent="449580" algn="just"/>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Проект </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«Фестивальные медиа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предназначен для </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магистрантов кафедры издательского дела Департамента «Факультет журналистики» УГИ УрФУ</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В ходе его осуществления происходили прямые контакты будущих специалистов с медиа путем вовлечения их в активное медиатворчество. </a:t>
            </a:r>
            <a:r>
              <a:rPr lang="ru-RU" sz="2000" kern="0" dirty="0">
                <a:effectLst/>
                <a:latin typeface="Times New Roman" panose="02020603050405020304" pitchFamily="18" charset="0"/>
                <a:ea typeface="Calibri" panose="020F0502020204030204" pitchFamily="34" charset="0"/>
              </a:rPr>
              <a:t>Данный проект направлен на создание магистрантами </a:t>
            </a:r>
            <a:r>
              <a:rPr lang="ru-RU" sz="2000" b="1" kern="0" dirty="0">
                <a:effectLst/>
                <a:latin typeface="Times New Roman" panose="02020603050405020304" pitchFamily="18" charset="0"/>
                <a:ea typeface="Calibri" panose="020F0502020204030204" pitchFamily="34" charset="0"/>
              </a:rPr>
              <a:t>«Фестивальной газеты» </a:t>
            </a:r>
            <a:r>
              <a:rPr lang="ru-RU" sz="2000" kern="0" dirty="0">
                <a:effectLst/>
                <a:latin typeface="Times New Roman" panose="02020603050405020304" pitchFamily="18" charset="0"/>
                <a:ea typeface="Calibri" panose="020F0502020204030204" pitchFamily="34" charset="0"/>
              </a:rPr>
              <a:t>для </a:t>
            </a:r>
            <a:r>
              <a:rPr lang="ru-RU" sz="2000" kern="0" dirty="0">
                <a:latin typeface="Times New Roman" panose="02020603050405020304" pitchFamily="18" charset="0"/>
                <a:ea typeface="Calibri" panose="020F0502020204030204" pitchFamily="34" charset="0"/>
              </a:rPr>
              <a:t>освещения </a:t>
            </a:r>
            <a:r>
              <a:rPr lang="ru-RU" sz="2000" b="1" kern="0" dirty="0">
                <a:effectLst/>
                <a:latin typeface="Times New Roman" panose="02020603050405020304" pitchFamily="18" charset="0"/>
                <a:ea typeface="Calibri" panose="020F0502020204030204" pitchFamily="34" charset="0"/>
              </a:rPr>
              <a:t>фестиваля современной драматургии «Коляда-</a:t>
            </a:r>
            <a:r>
              <a:rPr lang="en-US" sz="2000" b="1" kern="0" dirty="0">
                <a:effectLst/>
                <a:latin typeface="Times New Roman" panose="02020603050405020304" pitchFamily="18" charset="0"/>
                <a:ea typeface="Calibri" panose="020F0502020204030204" pitchFamily="34" charset="0"/>
              </a:rPr>
              <a:t>PLAYS</a:t>
            </a:r>
            <a:r>
              <a:rPr lang="ru-RU" sz="2000" b="1" kern="0" dirty="0">
                <a:effectLst/>
                <a:latin typeface="Times New Roman" panose="02020603050405020304" pitchFamily="18" charset="0"/>
                <a:ea typeface="Calibri" panose="020F0502020204030204" pitchFamily="34" charset="0"/>
              </a:rPr>
              <a:t>»,</a:t>
            </a:r>
            <a:r>
              <a:rPr lang="ru-RU" sz="2000" kern="0" dirty="0">
                <a:effectLst/>
                <a:latin typeface="Times New Roman" panose="02020603050405020304" pitchFamily="18" charset="0"/>
                <a:ea typeface="Calibri" panose="020F0502020204030204" pitchFamily="34" charset="0"/>
              </a:rPr>
              <a:t> проводимого ежегодно в Екатеринбурге. </a:t>
            </a:r>
            <a:r>
              <a:rPr lang="ru-RU" sz="2000" dirty="0" err="1">
                <a:latin typeface="Times New Roman" panose="02020603050405020304" pitchFamily="18" charset="0"/>
                <a:ea typeface="Calibri" panose="020F0502020204030204" pitchFamily="34" charset="0"/>
              </a:rPr>
              <a:t>М</a:t>
            </a:r>
            <a:r>
              <a:rPr lang="ru-RU" sz="2000" dirty="0" err="1">
                <a:effectLst/>
                <a:latin typeface="Times New Roman" panose="02020603050405020304" pitchFamily="18" charset="0"/>
                <a:ea typeface="Calibri" panose="020F0502020204030204" pitchFamily="34" charset="0"/>
              </a:rPr>
              <a:t>едиаобразовательную</a:t>
            </a:r>
            <a:r>
              <a:rPr lang="ru-RU" sz="2000" dirty="0">
                <a:effectLst/>
                <a:latin typeface="Times New Roman" panose="02020603050405020304" pitchFamily="18" charset="0"/>
                <a:ea typeface="Calibri" panose="020F0502020204030204" pitchFamily="34" charset="0"/>
              </a:rPr>
              <a:t> практику студентов на фестивале можно разделить на </a:t>
            </a:r>
            <a:r>
              <a:rPr lang="ru-RU" sz="2000" b="1" dirty="0">
                <a:effectLst/>
                <a:latin typeface="Times New Roman" panose="02020603050405020304" pitchFamily="18" charset="0"/>
                <a:ea typeface="Calibri" panose="020F0502020204030204" pitchFamily="34" charset="0"/>
              </a:rPr>
              <a:t>два основных потока.</a:t>
            </a:r>
          </a:p>
          <a:p>
            <a:pPr indent="449580" algn="just"/>
            <a:endParaRPr lang="ru-RU" sz="2000" b="1" dirty="0">
              <a:effectLst/>
              <a:latin typeface="Times New Roman" panose="02020603050405020304" pitchFamily="18" charset="0"/>
              <a:ea typeface="Calibri" panose="020F0502020204030204" pitchFamily="34" charset="0"/>
            </a:endParaRP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Традиционное массовое медиаобразование, предполагающее: </a:t>
            </a:r>
          </a:p>
          <a:p>
            <a:pPr algn="just"/>
            <a:r>
              <a:rPr lang="ru-RU" sz="2000" dirty="0">
                <a:latin typeface="Times New Roman" panose="02020603050405020304" pitchFamily="18" charset="0"/>
                <a:ea typeface="Calibri" panose="020F0502020204030204" pitchFamily="34" charset="0"/>
              </a:rPr>
              <a:t>- </a:t>
            </a:r>
            <a:r>
              <a:rPr lang="ru-RU" sz="2000" dirty="0">
                <a:effectLst/>
                <a:latin typeface="Times New Roman" panose="02020603050405020304" pitchFamily="18" charset="0"/>
                <a:ea typeface="Calibri" panose="020F0502020204030204" pitchFamily="34" charset="0"/>
              </a:rPr>
              <a:t>приобщение молодежи к театру; </a:t>
            </a:r>
          </a:p>
          <a:p>
            <a:pPr algn="just"/>
            <a:r>
              <a:rPr lang="ru-RU" sz="2000" dirty="0">
                <a:latin typeface="Times New Roman" panose="02020603050405020304" pitchFamily="18" charset="0"/>
                <a:ea typeface="Calibri" panose="020F0502020204030204" pitchFamily="34" charset="0"/>
              </a:rPr>
              <a:t>- </a:t>
            </a:r>
            <a:r>
              <a:rPr lang="ru-RU" sz="2000" dirty="0">
                <a:effectLst/>
                <a:latin typeface="Times New Roman" panose="02020603050405020304" pitchFamily="18" charset="0"/>
                <a:ea typeface="Calibri" panose="020F0502020204030204" pitchFamily="34" charset="0"/>
              </a:rPr>
              <a:t>эстетическое воспитание; </a:t>
            </a:r>
          </a:p>
          <a:p>
            <a:pPr algn="just"/>
            <a:r>
              <a:rPr lang="ru-RU" sz="2000" dirty="0">
                <a:effectLst/>
                <a:latin typeface="Times New Roman" panose="02020603050405020304" pitchFamily="18" charset="0"/>
                <a:ea typeface="Calibri" panose="020F0502020204030204" pitchFamily="34" charset="0"/>
              </a:rPr>
              <a:t>- обучение восприятию и анализу художественных текстов. </a:t>
            </a:r>
          </a:p>
          <a:p>
            <a:pPr algn="just"/>
            <a:r>
              <a:rPr lang="ru-RU" sz="2000" dirty="0">
                <a:latin typeface="Times New Roman" panose="02020603050405020304" pitchFamily="18" charset="0"/>
                <a:ea typeface="Calibri" panose="020F0502020204030204" pitchFamily="34" charset="0"/>
              </a:rPr>
              <a:t>- формирование культуры взаимоотношений с медиа.</a:t>
            </a:r>
          </a:p>
          <a:p>
            <a:pPr algn="just"/>
            <a:r>
              <a:rPr lang="ru-RU" sz="2000" dirty="0">
                <a:latin typeface="Times New Roman" panose="02020603050405020304" pitchFamily="18" charset="0"/>
                <a:ea typeface="Calibri" panose="020F0502020204030204" pitchFamily="34" charset="0"/>
              </a:rPr>
              <a:t> </a:t>
            </a:r>
          </a:p>
          <a:p>
            <a:pPr algn="just"/>
            <a:endParaRPr lang="ru-RU" sz="2000" dirty="0">
              <a:latin typeface="Times New Roman" panose="02020603050405020304" pitchFamily="18" charset="0"/>
              <a:ea typeface="Calibri" panose="020F0502020204030204" pitchFamily="34" charset="0"/>
            </a:endParaRPr>
          </a:p>
          <a:p>
            <a:pPr algn="just"/>
            <a:r>
              <a:rPr lang="ru-RU" sz="2000" dirty="0">
                <a:latin typeface="Times New Roman" panose="02020603050405020304" pitchFamily="18" charset="0"/>
                <a:ea typeface="Calibri" panose="020F0502020204030204" pitchFamily="34" charset="0"/>
              </a:rPr>
              <a:t>2. </a:t>
            </a:r>
            <a:r>
              <a:rPr lang="ru-RU" sz="2000" b="1" dirty="0">
                <a:latin typeface="Times New Roman" panose="02020603050405020304" pitchFamily="18" charset="0"/>
                <a:ea typeface="Calibri" panose="020F0502020204030204" pitchFamily="34" charset="0"/>
              </a:rPr>
              <a:t>Н</a:t>
            </a:r>
            <a:r>
              <a:rPr lang="ru-RU" sz="2000" b="1" dirty="0">
                <a:effectLst/>
                <a:latin typeface="Times New Roman" panose="02020603050405020304" pitchFamily="18" charset="0"/>
                <a:ea typeface="Calibri" panose="020F0502020204030204" pitchFamily="34" charset="0"/>
              </a:rPr>
              <a:t>емассовое медиаобразование направленное на: </a:t>
            </a:r>
          </a:p>
          <a:p>
            <a:pPr algn="just"/>
            <a:r>
              <a:rPr lang="ru-RU" sz="2000" dirty="0">
                <a:latin typeface="Times New Roman" panose="02020603050405020304" pitchFamily="18" charset="0"/>
                <a:ea typeface="Calibri" panose="020F0502020204030204" pitchFamily="34" charset="0"/>
              </a:rPr>
              <a:t>подготовку б</a:t>
            </a:r>
            <a:r>
              <a:rPr lang="ru-RU" sz="2000" dirty="0">
                <a:effectLst/>
                <a:latin typeface="Times New Roman" panose="02020603050405020304" pitchFamily="18" charset="0"/>
                <a:ea typeface="Calibri" panose="020F0502020204030204" pitchFamily="34" charset="0"/>
              </a:rPr>
              <a:t>удущих арт-журналистов и арт-критиков. </a:t>
            </a:r>
          </a:p>
          <a:p>
            <a:pPr algn="just"/>
            <a:endParaRPr lang="ru-RU"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endParaRPr lang="ru-RU" sz="1800" kern="0" dirty="0">
              <a:effectLst/>
              <a:latin typeface="Times New Roman" panose="02020603050405020304" pitchFamily="18" charset="0"/>
              <a:ea typeface="Calibri" panose="020F0502020204030204" pitchFamily="34" charset="0"/>
            </a:endParaRPr>
          </a:p>
          <a:p>
            <a:pPr indent="449580" algn="just"/>
            <a:endParaRPr lang="ru-RU" kern="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endParaRPr lang="ru-RU"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kern="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kern="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kern="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6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99088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D768D-F194-69F1-B79E-82102A582231}"/>
              </a:ext>
            </a:extLst>
          </p:cNvPr>
          <p:cNvSpPr txBox="1"/>
          <p:nvPr/>
        </p:nvSpPr>
        <p:spPr>
          <a:xfrm>
            <a:off x="890476" y="751344"/>
            <a:ext cx="11071152" cy="4708981"/>
          </a:xfrm>
          <a:prstGeom prst="rect">
            <a:avLst/>
          </a:prstGeom>
          <a:noFill/>
        </p:spPr>
        <p:txBody>
          <a:bodyPr wrap="square">
            <a:spAutoFit/>
          </a:bodyPr>
          <a:lstStyle/>
          <a:p>
            <a:pPr algn="just"/>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Таким образом, на фестивале происходит переход от профессионального журналистского</a:t>
            </a:r>
            <a:r>
              <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b="1" i="1" kern="100" dirty="0">
                <a:effectLst/>
                <a:latin typeface="Times New Roman" panose="02020603050405020304" pitchFamily="18" charset="0"/>
                <a:ea typeface="Calibri" panose="020F0502020204030204" pitchFamily="34" charset="0"/>
                <a:cs typeface="Times New Roman" panose="02020603050405020304" pitchFamily="18" charset="0"/>
              </a:rPr>
              <a:t>образования</a:t>
            </a:r>
            <a:r>
              <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kern="100" dirty="0">
                <a:effectLst/>
                <a:latin typeface="Times New Roman" panose="02020603050405020304" pitchFamily="18" charset="0"/>
                <a:ea typeface="Calibri" panose="020F0502020204030204" pitchFamily="34" charset="0"/>
                <a:cs typeface="Times New Roman" panose="02020603050405020304" pitchFamily="18" charset="0"/>
              </a:rPr>
              <a:t>к профессиональной </a:t>
            </a:r>
            <a:r>
              <a:rPr lang="ru-RU" sz="2000" b="1" i="1" kern="100" dirty="0">
                <a:effectLst/>
                <a:latin typeface="Times New Roman" panose="02020603050405020304" pitchFamily="18" charset="0"/>
                <a:ea typeface="Calibri" panose="020F0502020204030204" pitchFamily="34" charset="0"/>
                <a:cs typeface="Times New Roman" panose="02020603050405020304" pitchFamily="18" charset="0"/>
              </a:rPr>
              <a:t>подготовке</a:t>
            </a:r>
            <a:r>
              <a:rPr lang="ru-RU" sz="2000" b="1" i="1" kern="100" dirty="0">
                <a:latin typeface="Times New Roman" panose="02020603050405020304" pitchFamily="18" charset="0"/>
                <a:ea typeface="Calibri" panose="020F0502020204030204" pitchFamily="34" charset="0"/>
                <a:cs typeface="Times New Roman" panose="02020603050405020304" pitchFamily="18" charset="0"/>
              </a:rPr>
              <a:t> </a:t>
            </a:r>
            <a:r>
              <a:rPr lang="ru-RU" sz="2000" kern="100" dirty="0">
                <a:latin typeface="Times New Roman" panose="02020603050405020304" pitchFamily="18" charset="0"/>
                <a:ea typeface="Calibri" panose="020F0502020204030204" pitchFamily="34" charset="0"/>
                <a:cs typeface="Times New Roman" panose="02020603050405020304" pitchFamily="18" charset="0"/>
              </a:rPr>
              <a:t>арт-критиков и арт-журналистов.</a:t>
            </a:r>
            <a:r>
              <a:rPr lang="ru-RU" sz="2000" kern="100" dirty="0">
                <a:latin typeface="Calibri" panose="020F0502020204030204" pitchFamily="34" charset="0"/>
                <a:ea typeface="Calibri" panose="020F0502020204030204" pitchFamily="34" charset="0"/>
                <a:cs typeface="Times New Roman" panose="02020603050405020304" pitchFamily="18" charset="0"/>
              </a:rPr>
              <a:t> </a:t>
            </a:r>
            <a:r>
              <a:rPr lang="ru-RU" sz="2000" kern="100" dirty="0">
                <a:latin typeface="Times New Roman" panose="02020603050405020304" pitchFamily="18" charset="0"/>
                <a:ea typeface="Calibri" panose="020F0502020204030204" pitchFamily="34" charset="0"/>
                <a:cs typeface="Times New Roman" panose="02020603050405020304" pitchFamily="18" charset="0"/>
              </a:rPr>
              <a:t>При всем их различии эти профессии</a:t>
            </a:r>
            <a:r>
              <a:rPr lang="ru-RU" sz="2000"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spc="-20" dirty="0">
                <a:effectLst/>
                <a:latin typeface="Times New Roman" panose="02020603050405020304" pitchFamily="18" charset="0"/>
                <a:ea typeface="Calibri" panose="020F0502020204030204" pitchFamily="34" charset="0"/>
              </a:rPr>
              <a:t>тесно связаны между собой. </a:t>
            </a:r>
          </a:p>
          <a:p>
            <a:pPr algn="just"/>
            <a:endParaRPr lang="ru-RU" sz="2000" spc="-20" dirty="0">
              <a:effectLst/>
              <a:latin typeface="Times New Roman" panose="02020603050405020304" pitchFamily="18" charset="0"/>
              <a:ea typeface="Calibri" panose="020F0502020204030204" pitchFamily="34" charset="0"/>
            </a:endParaRPr>
          </a:p>
          <a:p>
            <a:pPr algn="just"/>
            <a:r>
              <a:rPr lang="ru-RU" sz="2000" spc="-20" dirty="0">
                <a:effectLst/>
                <a:latin typeface="Times New Roman" panose="02020603050405020304" pitchFamily="18" charset="0"/>
                <a:ea typeface="Calibri" panose="020F0502020204030204" pitchFamily="34" charset="0"/>
              </a:rPr>
              <a:t>«Критику </a:t>
            </a:r>
            <a:r>
              <a:rPr lang="ru-RU" sz="2000" dirty="0">
                <a:effectLst/>
                <a:latin typeface="Times New Roman" panose="02020603050405020304" pitchFamily="18" charset="0"/>
                <a:ea typeface="Calibri" panose="020F0502020204030204" pitchFamily="34" charset="0"/>
              </a:rPr>
              <a:t>–</a:t>
            </a:r>
            <a:r>
              <a:rPr lang="ru-RU" sz="2000" spc="-20" dirty="0">
                <a:effectLst/>
                <a:latin typeface="Times New Roman" panose="02020603050405020304" pitchFamily="18" charset="0"/>
                <a:ea typeface="Calibri" panose="020F0502020204030204" pitchFamily="34" charset="0"/>
              </a:rPr>
              <a:t> как особую профессию </a:t>
            </a:r>
            <a:r>
              <a:rPr lang="ru-RU" sz="2000" dirty="0">
                <a:effectLst/>
                <a:latin typeface="Times New Roman" panose="02020603050405020304" pitchFamily="18" charset="0"/>
                <a:ea typeface="Calibri" panose="020F0502020204030204" pitchFamily="34" charset="0"/>
              </a:rPr>
              <a:t>–</a:t>
            </a:r>
            <a:r>
              <a:rPr lang="ru-RU" sz="2000" spc="-20" dirty="0">
                <a:effectLst/>
                <a:latin typeface="Times New Roman" panose="02020603050405020304" pitchFamily="18" charset="0"/>
                <a:ea typeface="Calibri" panose="020F0502020204030204" pitchFamily="34" charset="0"/>
              </a:rPr>
              <a:t> исторически создала пресса, причем не столько специальная, научная, …а общая, рассчитанная на интерес более или менее широкой публики» (В. Г. Белинский). </a:t>
            </a:r>
          </a:p>
          <a:p>
            <a:pPr algn="just"/>
            <a:endParaRPr lang="ru-RU" sz="2000" spc="-20" dirty="0">
              <a:effectLst/>
              <a:latin typeface="Times New Roman" panose="02020603050405020304" pitchFamily="18" charset="0"/>
              <a:ea typeface="Calibri" panose="020F0502020204030204" pitchFamily="34" charset="0"/>
            </a:endParaRPr>
          </a:p>
          <a:p>
            <a:pPr algn="just"/>
            <a:r>
              <a:rPr lang="ru-RU" sz="2000" spc="-20" dirty="0">
                <a:effectLst/>
                <a:latin typeface="Times New Roman" panose="02020603050405020304" pitchFamily="18" charset="0"/>
                <a:ea typeface="Calibri" panose="020F0502020204030204" pitchFamily="34" charset="0"/>
              </a:rPr>
              <a:t>Следует различать:</a:t>
            </a:r>
          </a:p>
          <a:p>
            <a:pPr algn="just"/>
            <a:endParaRPr lang="ru-RU" sz="2000" spc="-20" dirty="0">
              <a:effectLst/>
              <a:latin typeface="Times New Roman" panose="02020603050405020304" pitchFamily="18" charset="0"/>
              <a:ea typeface="Calibri" panose="020F0502020204030204" pitchFamily="34" charset="0"/>
            </a:endParaRPr>
          </a:p>
          <a:p>
            <a:pPr marL="457200" indent="-457200" algn="just">
              <a:buAutoNum type="arabicPeriod"/>
            </a:pPr>
            <a:r>
              <a:rPr lang="ru-RU" sz="2000" b="1" spc="-20" dirty="0">
                <a:latin typeface="Times New Roman" panose="02020603050405020304" pitchFamily="18" charset="0"/>
                <a:ea typeface="Calibri" panose="020F0502020204030204" pitchFamily="34" charset="0"/>
              </a:rPr>
              <a:t>т</a:t>
            </a:r>
            <a:r>
              <a:rPr lang="ru-RU" sz="2000" b="1" spc="-20" dirty="0">
                <a:effectLst/>
                <a:latin typeface="Times New Roman" panose="02020603050405020304" pitchFamily="18" charset="0"/>
                <a:ea typeface="Calibri" panose="020F0502020204030204" pitchFamily="34" charset="0"/>
              </a:rPr>
              <a:t>еатроведов</a:t>
            </a:r>
            <a:r>
              <a:rPr lang="ru-RU" sz="2000" b="1" spc="-20" dirty="0">
                <a:latin typeface="Times New Roman" panose="02020603050405020304" pitchFamily="18" charset="0"/>
                <a:ea typeface="Calibri" panose="020F0502020204030204" pitchFamily="34" charset="0"/>
              </a:rPr>
              <a:t> </a:t>
            </a:r>
            <a:r>
              <a:rPr lang="ru-RU" sz="2000" b="1" dirty="0">
                <a:effectLst/>
                <a:latin typeface="Times New Roman" panose="02020603050405020304" pitchFamily="18" charset="0"/>
                <a:ea typeface="Calibri" panose="020F0502020204030204" pitchFamily="34" charset="0"/>
              </a:rPr>
              <a:t> </a:t>
            </a:r>
            <a:r>
              <a:rPr lang="ru-RU" sz="2000" dirty="0">
                <a:effectLst/>
                <a:latin typeface="Times New Roman" panose="02020603050405020304" pitchFamily="18" charset="0"/>
                <a:ea typeface="Calibri" panose="020F0502020204030204" pitchFamily="34" charset="0"/>
              </a:rPr>
              <a:t>(теоретиков и историков театра), изучающих преимущественно классику; </a:t>
            </a:r>
          </a:p>
          <a:p>
            <a:pPr marL="457200" indent="-457200" algn="just">
              <a:buAutoNum type="arabicPeriod"/>
            </a:pPr>
            <a:r>
              <a:rPr lang="ru-RU" sz="2000" b="1" dirty="0">
                <a:latin typeface="Times New Roman" panose="02020603050405020304" pitchFamily="18" charset="0"/>
                <a:ea typeface="Calibri" panose="020F0502020204030204" pitchFamily="34" charset="0"/>
              </a:rPr>
              <a:t>т</a:t>
            </a:r>
            <a:r>
              <a:rPr lang="ru-RU" sz="2000" b="1" dirty="0">
                <a:effectLst/>
                <a:latin typeface="Times New Roman" panose="02020603050405020304" pitchFamily="18" charset="0"/>
                <a:ea typeface="Calibri" panose="020F0502020204030204" pitchFamily="34" charset="0"/>
              </a:rPr>
              <a:t>еатральных критиков</a:t>
            </a:r>
            <a:r>
              <a:rPr lang="ru-RU" sz="2000" dirty="0">
                <a:effectLst/>
                <a:latin typeface="Times New Roman" panose="02020603050405020304" pitchFamily="18" charset="0"/>
                <a:ea typeface="Calibri" panose="020F0502020204030204" pitchFamily="34" charset="0"/>
              </a:rPr>
              <a:t>, в поле зрения которых находится современный театральный процесс; </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театральных рецензентов, </a:t>
            </a:r>
            <a:r>
              <a:rPr lang="ru-RU" sz="2000" dirty="0">
                <a:effectLst/>
                <a:latin typeface="Times New Roman" panose="02020603050405020304" pitchFamily="18" charset="0"/>
                <a:ea typeface="Calibri" panose="020F0502020204030204" pitchFamily="34" charset="0"/>
              </a:rPr>
              <a:t>которые дают отзывы на отдельные спектакли</a:t>
            </a:r>
            <a:r>
              <a:rPr lang="ru-RU" sz="2000" dirty="0">
                <a:latin typeface="Times New Roman" panose="02020603050405020304" pitchFamily="18" charset="0"/>
                <a:ea typeface="Calibri" panose="020F0502020204030204" pitchFamily="34" charset="0"/>
              </a:rPr>
              <a:t> и </a:t>
            </a:r>
            <a:r>
              <a:rPr lang="ru-RU" sz="2000" dirty="0">
                <a:effectLst/>
                <a:latin typeface="Times New Roman" panose="02020603050405020304" pitchFamily="18" charset="0"/>
                <a:ea typeface="Calibri" panose="020F0502020204030204" pitchFamily="34" charset="0"/>
              </a:rPr>
              <a:t>преобладают в сети; </a:t>
            </a:r>
          </a:p>
          <a:p>
            <a:pPr marL="457200" indent="-457200" algn="just">
              <a:buAutoNum type="arabicPeriod"/>
            </a:pPr>
            <a:r>
              <a:rPr lang="ru-RU" sz="2000" b="1" dirty="0">
                <a:effectLst/>
                <a:latin typeface="Times New Roman" panose="02020603050405020304" pitchFamily="18" charset="0"/>
                <a:ea typeface="Calibri" panose="020F0502020204030204" pitchFamily="34" charset="0"/>
              </a:rPr>
              <a:t>театральных журналистов, </a:t>
            </a:r>
            <a:r>
              <a:rPr lang="ru-RU" sz="2000" dirty="0">
                <a:effectLst/>
                <a:latin typeface="Times New Roman" panose="02020603050405020304" pitchFamily="18" charset="0"/>
                <a:ea typeface="Calibri" panose="020F0502020204030204" pitchFamily="34" charset="0"/>
              </a:rPr>
              <a:t>которые информируют о театральных событиях и пишут не столько о спектаклях, сколько о тех, кто их делает.</a:t>
            </a:r>
            <a:r>
              <a:rPr lang="ru-RU" sz="2000" b="1" dirty="0">
                <a:effectLst/>
                <a:latin typeface="Times New Roman" panose="02020603050405020304" pitchFamily="18" charset="0"/>
                <a:ea typeface="Calibri" panose="020F0502020204030204" pitchFamily="34" charset="0"/>
              </a:rPr>
              <a:t> </a:t>
            </a:r>
            <a:endParaRPr lang="ru-RU"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984981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78C1D1-F11D-8EB9-E496-3E5BD3F500A7}"/>
              </a:ext>
            </a:extLst>
          </p:cNvPr>
          <p:cNvSpPr txBox="1"/>
          <p:nvPr/>
        </p:nvSpPr>
        <p:spPr>
          <a:xfrm>
            <a:off x="668079" y="701532"/>
            <a:ext cx="10855842" cy="5707075"/>
          </a:xfrm>
          <a:prstGeom prst="rect">
            <a:avLst/>
          </a:prstGeom>
          <a:noFill/>
        </p:spPr>
        <p:txBody>
          <a:bodyPr wrap="square">
            <a:spAutoFit/>
          </a:bodyPr>
          <a:lstStyle/>
          <a:p>
            <a:pPr indent="449580" algn="just">
              <a:lnSpc>
                <a:spcPct val="106000"/>
              </a:lnSpc>
              <a:spcAft>
                <a:spcPts val="8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Проект основан на активном </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методе</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обучения. Участие в проекте представляет собой деятельность, имеющую начало и конец во </a:t>
            </a:r>
            <a:r>
              <a:rPr lang="ru-RU" sz="2000" b="1" i="1" dirty="0">
                <a:effectLst/>
                <a:latin typeface="Times New Roman" panose="02020603050405020304" pitchFamily="18" charset="0"/>
                <a:ea typeface="Calibri" panose="020F0502020204030204" pitchFamily="34" charset="0"/>
                <a:cs typeface="Times New Roman" panose="02020603050405020304" pitchFamily="18" charset="0"/>
              </a:rPr>
              <a:t>времени,</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направленную на достижение заранее определенного </a:t>
            </a:r>
            <a:r>
              <a:rPr lang="ru-RU" sz="2000" b="1" i="1" dirty="0">
                <a:effectLst/>
                <a:latin typeface="Times New Roman" panose="02020603050405020304" pitchFamily="18" charset="0"/>
                <a:ea typeface="Calibri" panose="020F0502020204030204" pitchFamily="34" charset="0"/>
                <a:cs typeface="Times New Roman" panose="02020603050405020304" pitchFamily="18" charset="0"/>
              </a:rPr>
              <a:t>результата (цели),</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создание определенного </a:t>
            </a:r>
            <a:r>
              <a:rPr lang="ru-RU" sz="2000" b="1" i="1" dirty="0">
                <a:effectLst/>
                <a:latin typeface="Times New Roman" panose="02020603050405020304" pitchFamily="18" charset="0"/>
                <a:ea typeface="Calibri" panose="020F0502020204030204" pitchFamily="34" charset="0"/>
                <a:cs typeface="Times New Roman" panose="02020603050405020304" pitchFamily="18" charset="0"/>
              </a:rPr>
              <a:t>уникального продукта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(освещающих события фестивалей текстов, размещенных либо в смакетированных и сверстанных газетах, либо на интернет-платформах). Главным здесь становится самостоятельное творчество, целенаправленная деятельность, обучение посредством «делания» –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Learning by doing</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Но к этому надо было подготовиться.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Общие сроки проведения</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проекта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2022 - 2023 учебный год.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Характеристики</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проекта: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четкость временных рамок;</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последовательность разработки;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уникальность результатов.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6000"/>
              </a:lnSpc>
              <a:spcAft>
                <a:spcPts val="800"/>
              </a:spcAft>
            </a:pPr>
            <a:r>
              <a:rPr lang="ru-RU" sz="20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По доминирующему методу выполнения проект является </a:t>
            </a:r>
            <a:r>
              <a:rPr lang="ru-RU" sz="2000" b="1" i="1"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практико-ориентированным;</a:t>
            </a:r>
            <a:r>
              <a:rPr lang="ru-RU" sz="20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по количеству участников: </a:t>
            </a:r>
            <a:r>
              <a:rPr lang="ru-RU" sz="2000" b="1" i="1"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коллективным;</a:t>
            </a:r>
            <a:r>
              <a:rPr lang="ru-RU" sz="20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по содержанию деятельности – </a:t>
            </a:r>
            <a:r>
              <a:rPr lang="ru-RU" sz="2000" b="1" i="1"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творческим</a:t>
            </a:r>
            <a:r>
              <a:rPr lang="ru-RU" sz="20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по продолжительности выполнения: </a:t>
            </a:r>
            <a:r>
              <a:rPr lang="ru-RU" sz="2000" b="1" i="1"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среднесрочным</a:t>
            </a:r>
            <a:r>
              <a:rPr lang="ru-RU" sz="2000"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 по степени вовлеченности организаций: </a:t>
            </a:r>
            <a:r>
              <a:rPr lang="ru-RU" sz="2000" b="1" i="1" dirty="0">
                <a:solidFill>
                  <a:srgbClr val="242424"/>
                </a:solidFill>
                <a:effectLst/>
                <a:latin typeface="Times New Roman" panose="02020603050405020304" pitchFamily="18" charset="0"/>
                <a:ea typeface="Times New Roman" panose="02020603050405020304" pitchFamily="18" charset="0"/>
                <a:cs typeface="Times New Roman" panose="02020603050405020304" pitchFamily="18" charset="0"/>
              </a:rPr>
              <a:t>региональным, общероссийским и международным.</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468137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4361F-2A2B-C5F7-2ABE-ED0977655D68}"/>
              </a:ext>
            </a:extLst>
          </p:cNvPr>
          <p:cNvSpPr txBox="1"/>
          <p:nvPr/>
        </p:nvSpPr>
        <p:spPr>
          <a:xfrm>
            <a:off x="699091" y="649054"/>
            <a:ext cx="10932928" cy="5978881"/>
          </a:xfrm>
          <a:prstGeom prst="rect">
            <a:avLst/>
          </a:prstGeom>
          <a:noFill/>
        </p:spPr>
        <p:txBody>
          <a:bodyPr wrap="square">
            <a:spAutoFit/>
          </a:bodyPr>
          <a:lstStyle/>
          <a:p>
            <a:pPr indent="449580" algn="just">
              <a:lnSpc>
                <a:spcPct val="106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Осуществление проекта было разделено на три стадии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I стадия.</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Самоопределение, самоорганизация, мотивация (</a:t>
            </a:r>
            <a:r>
              <a:rPr lang="ru-RU" b="1" dirty="0">
                <a:latin typeface="Times New Roman" panose="02020603050405020304" pitchFamily="18" charset="0"/>
                <a:ea typeface="Times New Roman" panose="02020603050405020304" pitchFamily="18" charset="0"/>
                <a:cs typeface="Times New Roman" panose="02020603050405020304" pitchFamily="18" charset="0"/>
              </a:rPr>
              <a:t>октябрь</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 2022)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агистранты познакомились с целями проекта. Перед куратором стояла задача заинтересовать магистрантов проблематикой проекта и стимулировать их желание успешно справиться с его выполнением.</a:t>
            </a: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II стадия.</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Организационное и информационное обеспечение (январь 2023)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агистранты самостоятельно </a:t>
            </a:r>
            <a:r>
              <a:rPr lang="ru-RU" dirty="0">
                <a:latin typeface="Times New Roman" panose="02020603050405020304" pitchFamily="18" charset="0"/>
                <a:ea typeface="Times New Roman" panose="02020603050405020304" pitchFamily="18" charset="0"/>
                <a:cs typeface="Times New Roman" panose="02020603050405020304" pitchFamily="18" charset="0"/>
              </a:rPr>
              <a:t>разыскали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необходимую для осуществления проекта информацию из области театрального искусства (в частности, относящуюся к творчеству Николая Коляды и его театра); поработали со справочной, научной и театрально-критической литературой (в том числе, извлеченной из Интернета). Все это позволило магистрантам «войти» в тему, познакомиться с базовой информацией, расширить и углубить свои знания, связанные с </a:t>
            </a:r>
            <a:r>
              <a:rPr lang="ru-RU" dirty="0">
                <a:latin typeface="Times New Roman" panose="02020603050405020304" pitchFamily="18" charset="0"/>
                <a:ea typeface="Times New Roman" panose="02020603050405020304" pitchFamily="18" charset="0"/>
                <a:cs typeface="Times New Roman" panose="02020603050405020304" pitchFamily="18" charset="0"/>
              </a:rPr>
              <a:t>проблематикой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проекта, сориентироваться на инновации.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III стадия.</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Завершение проекта и подведение итогов</a:t>
            </a:r>
            <a:r>
              <a:rPr lang="ru-RU"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(июнь 2023)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Магистранты </a:t>
            </a:r>
            <a:r>
              <a:rPr lang="ru-RU" i="1" dirty="0">
                <a:latin typeface="Times New Roman" panose="02020603050405020304" pitchFamily="18" charset="0"/>
                <a:ea typeface="Times New Roman" panose="02020603050405020304" pitchFamily="18" charset="0"/>
                <a:cs typeface="Times New Roman" panose="02020603050405020304" pitchFamily="18" charset="0"/>
              </a:rPr>
              <a:t>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ыполнили </a:t>
            </a:r>
            <a:r>
              <a:rPr lang="ru-RU" dirty="0">
                <a:latin typeface="Times New Roman" panose="02020603050405020304" pitchFamily="18" charset="0"/>
                <a:ea typeface="Times New Roman" panose="02020603050405020304" pitchFamily="18" charset="0"/>
                <a:cs typeface="Times New Roman" panose="02020603050405020304" pitchFamily="18" charset="0"/>
              </a:rPr>
              <a:t>творческие, исследовательские задания (провели интервью) и написали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рефераты по конкретным темам, связанным с </a:t>
            </a:r>
            <a:r>
              <a:rPr lang="ru-RU" dirty="0">
                <a:latin typeface="Times New Roman" panose="02020603050405020304" pitchFamily="18" charset="0"/>
                <a:ea typeface="Times New Roman" panose="02020603050405020304" pitchFamily="18" charset="0"/>
                <a:cs typeface="Times New Roman" panose="02020603050405020304" pitchFamily="18" charset="0"/>
              </a:rPr>
              <a:t>проблематикой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проекта. Подготовили к публикации тексты в разных жанрах театральной критики и журналистики на страницах «Театральной газеты», посвященной традиционному фестивалю современной драматургии “Коляда-</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PLAYS</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ежегодно проводимому в Екатеринбурге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На этой стадии проекта с небольшой поддержкой куратора магистранты совместно подготовили отчет о проделанной работе.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481638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CB2115-D7DE-3D5E-CD44-7C786B674B93}"/>
              </a:ext>
            </a:extLst>
          </p:cNvPr>
          <p:cNvSpPr txBox="1"/>
          <p:nvPr/>
        </p:nvSpPr>
        <p:spPr>
          <a:xfrm>
            <a:off x="933007" y="989646"/>
            <a:ext cx="6097772" cy="4524315"/>
          </a:xfrm>
          <a:prstGeom prst="rect">
            <a:avLst/>
          </a:prstGeom>
          <a:noFill/>
        </p:spPr>
        <p:txBody>
          <a:bodyPr wrap="square">
            <a:spAutoFit/>
          </a:bodyPr>
          <a:lstStyle/>
          <a:p>
            <a:pPr algn="just"/>
            <a:r>
              <a:rPr lang="ru-RU" b="1" dirty="0">
                <a:latin typeface="Times New Roman" panose="02020603050405020304" pitchFamily="18" charset="0"/>
                <a:ea typeface="Times New Roman" panose="02020603050405020304" pitchFamily="18" charset="0"/>
                <a:cs typeface="Times New Roman" panose="02020603050405020304" pitchFamily="18" charset="0"/>
              </a:rPr>
              <a:t>На заключительном этапе, </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связанном с написанием и редактированием реферативных текстов, созданием газеты и подготовкой совместного отчета, магистранты выполняли следующие задачи: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dirty="0">
                <a:latin typeface="Times New Roman" panose="02020603050405020304" pitchFamily="18" charset="0"/>
                <a:ea typeface="Times New Roman" panose="02020603050405020304" pitchFamily="18" charset="0"/>
                <a:cs typeface="Times New Roman" panose="02020603050405020304" pitchFamily="18" charset="0"/>
              </a:rPr>
              <a:t>з</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анимались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практико-ориентированной профессиональной самоподготовкой;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повышали собственную мотивированность и вовлеченность в процесс освоения определенных компетенций;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знакомились с вариантами восприятия и анализа произведений театрального искусства профессиональными журналистами и критиками, их самовыражения с помощью медиа;</a:t>
            </a:r>
          </a:p>
          <a:p>
            <a:pPr marL="342900" lvl="0" indent="-342900">
              <a:buAutoNum type="arabicPeriod" startAt="4"/>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получали знания из области театрального искусства, изучали для себя и реализовали на практике способы его </a:t>
            </a:r>
            <a:r>
              <a:rPr lang="ru-RU" dirty="0">
                <a:latin typeface="Times New Roman" panose="02020603050405020304" pitchFamily="18" charset="0"/>
                <a:ea typeface="Calibri" panose="020F0502020204030204" pitchFamily="34" charset="0"/>
                <a:cs typeface="Times New Roman" panose="02020603050405020304" pitchFamily="18" charset="0"/>
              </a:rPr>
              <a:t>самостоятельного</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освещения в медиа.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68844F98-FE3D-83E7-7708-FC2F5A414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774" y="452437"/>
            <a:ext cx="3914775" cy="5953125"/>
          </a:xfrm>
          <a:prstGeom prst="rect">
            <a:avLst/>
          </a:prstGeom>
        </p:spPr>
      </p:pic>
    </p:spTree>
    <p:extLst>
      <p:ext uri="{BB962C8B-B14F-4D97-AF65-F5344CB8AC3E}">
        <p14:creationId xmlns:p14="http://schemas.microsoft.com/office/powerpoint/2010/main" val="340662650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3500D-B514-3C98-5CE3-E104E4060F40}"/>
              </a:ext>
            </a:extLst>
          </p:cNvPr>
          <p:cNvSpPr txBox="1"/>
          <p:nvPr/>
        </p:nvSpPr>
        <p:spPr>
          <a:xfrm>
            <a:off x="603397" y="783163"/>
            <a:ext cx="6097772" cy="5664820"/>
          </a:xfrm>
          <a:prstGeom prst="rect">
            <a:avLst/>
          </a:prstGeom>
          <a:noFill/>
        </p:spPr>
        <p:txBody>
          <a:bodyPr wrap="square">
            <a:spAutoFit/>
          </a:bodyPr>
          <a:lstStyle/>
          <a:p>
            <a:pPr algn="ctr">
              <a:lnSpc>
                <a:spcPct val="107000"/>
              </a:lnSpc>
              <a:spcBef>
                <a:spcPts val="1200"/>
              </a:spcBef>
            </a:pPr>
            <a:endParaRPr lang="ru-RU" sz="20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6000"/>
              </a:lnSpc>
              <a:spcAft>
                <a:spcPts val="800"/>
              </a:spcAft>
            </a:pPr>
            <a:r>
              <a:rPr lang="ru-RU" sz="1400" dirty="0">
                <a:effectLst/>
                <a:latin typeface="Calibri" panose="020F0502020204030204" pitchFamily="34" charset="0"/>
                <a:ea typeface="Calibri" panose="020F0502020204030204" pitchFamily="34" charset="0"/>
                <a:cs typeface="Times New Roman" panose="02020603050405020304" pitchFamily="18" charset="0"/>
              </a:rPr>
              <a:t> </a:t>
            </a:r>
          </a:p>
          <a:p>
            <a:pPr marL="408940" algn="just">
              <a:lnSpc>
                <a:spcPct val="106000"/>
              </a:lnSpc>
            </a:pPr>
            <a:r>
              <a:rPr lang="ru-RU" b="1" dirty="0">
                <a:latin typeface="Times New Roman" panose="02020603050405020304" pitchFamily="18" charset="0"/>
                <a:ea typeface="Calibri" panose="020F0502020204030204" pitchFamily="34" charset="0"/>
                <a:cs typeface="Times New Roman" panose="02020603050405020304" pitchFamily="18" charset="0"/>
              </a:rPr>
              <a:t>Предварительно участниками проекта были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выбраны следующие </a:t>
            </a:r>
            <a:r>
              <a:rPr lang="ru-RU" b="1" dirty="0">
                <a:latin typeface="Times New Roman" panose="02020603050405020304" pitchFamily="18" charset="0"/>
                <a:ea typeface="Calibri" panose="020F0502020204030204" pitchFamily="34" charset="0"/>
                <a:cs typeface="Times New Roman" panose="02020603050405020304" pitchFamily="18" charset="0"/>
              </a:rPr>
              <a:t>т</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емы для проведения интервью и написания рефератов.</a:t>
            </a:r>
          </a:p>
          <a:p>
            <a:pPr marL="408940" algn="just">
              <a:lnSpc>
                <a:spcPct val="106000"/>
              </a:lnSpc>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«Театральный феномен Николая Коляды» (выполнила Ксения Клочко)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Образ Николая Коляды в персональных интервью»</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(выполнил Даниил Близнецов)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«Драматургия Н. В. Коляды» (выполнила Дарья Захарова)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«Инсценировки Коляда-Театра» (выполнила Елизавета Пиядина)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«Актеры Коляда-Театра» (выполнила Алина Абдуллина)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«Сценография в Коляда-Театре» (выполнила Софья Курицына»)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mj-lt"/>
              <a:buAutoNum type="arabicPeriod"/>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«История и практика фестиваля “Коляда-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PLAYS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(выполнила Вероника Платонова)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BDD9E1E-FEAE-7661-9A03-A237549AF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725" y="190501"/>
            <a:ext cx="5124450" cy="3238499"/>
          </a:xfrm>
          <a:prstGeom prst="rect">
            <a:avLst/>
          </a:prstGeom>
        </p:spPr>
      </p:pic>
      <p:pic>
        <p:nvPicPr>
          <p:cNvPr id="8" name="Рисунок 7">
            <a:extLst>
              <a:ext uri="{FF2B5EF4-FFF2-40B4-BE49-F238E27FC236}">
                <a16:creationId xmlns:a16="http://schemas.microsoft.com/office/drawing/2014/main" id="{4F96F117-A482-FACB-D7ED-CA38F8E49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725" y="3505200"/>
            <a:ext cx="5124449" cy="3049431"/>
          </a:xfrm>
          <a:prstGeom prst="rect">
            <a:avLst/>
          </a:prstGeom>
        </p:spPr>
      </p:pic>
    </p:spTree>
    <p:extLst>
      <p:ext uri="{BB962C8B-B14F-4D97-AF65-F5344CB8AC3E}">
        <p14:creationId xmlns:p14="http://schemas.microsoft.com/office/powerpoint/2010/main" val="1065897255"/>
      </p:ext>
    </p:extLst>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TM03457491[[fn=Метрополия]]</Template>
  <TotalTime>403</TotalTime>
  <Words>1679</Words>
  <Application>Microsoft Office PowerPoint</Application>
  <PresentationFormat>Широкоэкранный</PresentationFormat>
  <Paragraphs>105</Paragraphs>
  <Slides>15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Times New Roman</vt:lpstr>
      <vt:lpstr>Тема Office</vt:lpstr>
      <vt:lpstr>Практика профессионального медиаобразования: студенческий проект «Фестивальные медиа»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Практика профессионального медиаобразования: студенческий проект «Фестивальные медиа»</dc:title>
  <dc:creator>Lenovo</dc:creator>
  <cp:lastModifiedBy>Марина Мясникова</cp:lastModifiedBy>
  <cp:revision>50</cp:revision>
  <dcterms:created xsi:type="dcterms:W3CDTF">2023-11-06T10:07:00Z</dcterms:created>
  <dcterms:modified xsi:type="dcterms:W3CDTF">2023-11-07T00:28:36Z</dcterms:modified>
</cp:coreProperties>
</file>