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Book Antiqua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gS/s00uNwDDMQgq4gpBInolviM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BookAntiqua-regular.fntdata"/><Relationship Id="rId14" Type="http://schemas.openxmlformats.org/officeDocument/2006/relationships/slide" Target="slides/slide10.xml"/><Relationship Id="rId17" Type="http://schemas.openxmlformats.org/officeDocument/2006/relationships/font" Target="fonts/BookAntiqua-italic.fntdata"/><Relationship Id="rId16" Type="http://schemas.openxmlformats.org/officeDocument/2006/relationships/font" Target="fonts/BookAntiqua-bold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BookAntiqua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1" name="Google Shape;3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ru-RU" sz="2800"/>
              <a:t>Анна Алексеевна Новикова, д.культурологии, </a:t>
            </a:r>
            <a:br>
              <a:rPr b="1" lang="ru-RU" sz="2800"/>
            </a:br>
            <a:r>
              <a:rPr b="1" lang="ru-RU" sz="2800"/>
              <a:t>профессор Института медиа НИУ ВШЭ</a:t>
            </a:r>
            <a:endParaRPr/>
          </a:p>
        </p:txBody>
      </p:sp>
      <p:sp>
        <p:nvSpPr>
          <p:cNvPr id="85" name="Google Shape;85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b="1" sz="4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ru-RU" sz="4400"/>
              <a:t>Тема доклада: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ru-RU" sz="4400"/>
              <a:t> «Трансмедийные проекты как форма работы с текстом на уроках литературы»</a:t>
            </a:r>
            <a:endParaRPr sz="4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52" name="Google Shape;152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1803946" cy="6620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91" name="Google Shape;91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23234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2382" y="193722"/>
            <a:ext cx="6891620" cy="66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0871" y="1662096"/>
            <a:ext cx="3657600" cy="36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/>
          <p:nvPr>
            <p:ph type="title"/>
          </p:nvPr>
        </p:nvSpPr>
        <p:spPr>
          <a:xfrm>
            <a:off x="1131052" y="520861"/>
            <a:ext cx="10362609" cy="1076445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ru-RU"/>
              <a:t>Развитие вместо консервации</a:t>
            </a:r>
            <a:br>
              <a:rPr b="1" lang="ru-RU"/>
            </a:br>
            <a:r>
              <a:rPr b="1" lang="ru-RU"/>
              <a:t>Расширение вместо ограничения</a:t>
            </a:r>
            <a:endParaRPr/>
          </a:p>
        </p:txBody>
      </p:sp>
      <p:sp>
        <p:nvSpPr>
          <p:cNvPr id="103" name="Google Shape;103;p4"/>
          <p:cNvSpPr txBox="1"/>
          <p:nvPr>
            <p:ph idx="1" type="body"/>
          </p:nvPr>
        </p:nvSpPr>
        <p:spPr>
          <a:xfrm>
            <a:off x="1131050" y="2165011"/>
            <a:ext cx="4964949" cy="46929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00">
                <a:latin typeface="Book Antiqua"/>
                <a:ea typeface="Book Antiqua"/>
                <a:cs typeface="Book Antiqua"/>
                <a:sym typeface="Book Antiqua"/>
              </a:rPr>
              <a:t>Методика не может ориентироваться только на литературоведение. Она рождается </a:t>
            </a:r>
            <a:r>
              <a:rPr lang="ru-RU">
                <a:latin typeface="Book Antiqua"/>
                <a:ea typeface="Book Antiqua"/>
                <a:cs typeface="Book Antiqua"/>
                <a:sym typeface="Book Antiqua"/>
              </a:rPr>
              <a:t> в новых педагогических практиках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>
                <a:latin typeface="Book Antiqua"/>
                <a:ea typeface="Book Antiqua"/>
                <a:cs typeface="Book Antiqua"/>
                <a:sym typeface="Book Antiqua"/>
              </a:rPr>
              <a:t>Должно быть выстроено от субъекта, т.е. школьника как читателя разных книг: Литература в школе и в жизни – это путь к себе внутреннем</a:t>
            </a:r>
            <a:endParaRPr/>
          </a:p>
          <a:p>
            <a:pPr indent="-121285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00">
                <a:latin typeface="Book Antiqua"/>
                <a:ea typeface="Book Antiqua"/>
                <a:cs typeface="Book Antiqua"/>
                <a:sym typeface="Book Antiqua"/>
              </a:rPr>
              <a:t>«Формальное» литературное образование тогда успешно, когда оно «открыто» и имеет выход в неформальное…</a:t>
            </a:r>
            <a:endParaRPr/>
          </a:p>
          <a:p>
            <a:pPr indent="-168275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000"/>
          </a:p>
          <a:p>
            <a:pPr indent="-168275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0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04" name="Google Shape;104;p4"/>
          <p:cNvSpPr txBox="1"/>
          <p:nvPr>
            <p:ph idx="2" type="body"/>
          </p:nvPr>
        </p:nvSpPr>
        <p:spPr>
          <a:xfrm>
            <a:off x="6875361" y="2165011"/>
            <a:ext cx="4861367" cy="39811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0" i="0" lang="ru-RU">
                <a:latin typeface="Book Antiqua"/>
                <a:ea typeface="Book Antiqua"/>
                <a:cs typeface="Book Antiqua"/>
                <a:sym typeface="Book Antiqua"/>
              </a:rPr>
              <a:t>Неизбежная смена парадигмы обучения литературе в школе предполагает выработку не только </a:t>
            </a:r>
            <a:r>
              <a:rPr b="0" i="1" lang="ru-RU">
                <a:latin typeface="Book Antiqua"/>
                <a:ea typeface="Book Antiqua"/>
                <a:cs typeface="Book Antiqua"/>
                <a:sym typeface="Book Antiqua"/>
              </a:rPr>
              <a:t>новых методических подходов</a:t>
            </a:r>
            <a:r>
              <a:rPr b="0" i="0" lang="ru-RU">
                <a:latin typeface="Book Antiqua"/>
                <a:ea typeface="Book Antiqua"/>
                <a:cs typeface="Book Antiqua"/>
                <a:sym typeface="Book Antiqua"/>
              </a:rPr>
              <a:t>, но и </a:t>
            </a:r>
            <a:r>
              <a:rPr b="0" i="1" lang="ru-RU">
                <a:latin typeface="Book Antiqua"/>
                <a:ea typeface="Book Antiqua"/>
                <a:cs typeface="Book Antiqua"/>
                <a:sym typeface="Book Antiqua"/>
              </a:rPr>
              <a:t>пересмотр теоретической базы</a:t>
            </a:r>
            <a:r>
              <a:rPr b="0" i="0" lang="ru-RU">
                <a:latin typeface="Book Antiqua"/>
                <a:ea typeface="Book Antiqua"/>
                <a:cs typeface="Book Antiqua"/>
                <a:sym typeface="Book Antiqua"/>
              </a:rPr>
              <a:t> 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>
            <p:ph type="title"/>
          </p:nvPr>
        </p:nvSpPr>
        <p:spPr>
          <a:xfrm>
            <a:off x="695324" y="1"/>
            <a:ext cx="11496676" cy="1628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72000" lIns="72000" spcFirstLastPara="1" rIns="72000" wrap="square" tIns="144000">
            <a:noAutofit/>
          </a:bodyPr>
          <a:lstStyle/>
          <a:p>
            <a:pPr indent="0" lvl="0" marL="0" rtl="0" algn="l">
              <a:lnSpc>
                <a:spcPct val="7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ОБРАЗОВАТЕЛНЬНАЯ ПРОГРАММА (ПРОЕКТНЫЙ ХОД)</a:t>
            </a: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695325" y="1371600"/>
            <a:ext cx="4557994" cy="1437154"/>
          </a:xfrm>
          <a:prstGeom prst="roundRect">
            <a:avLst>
              <a:gd fmla="val 8076" name="adj"/>
            </a:avLst>
          </a:prstGeom>
          <a:solidFill>
            <a:srgbClr val="E1EFD8">
              <a:alpha val="89803"/>
            </a:srgbClr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2667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ТВ</a:t>
            </a:r>
            <a:r>
              <a:rPr b="1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ОРЧЕСКАЯ ДЕЯТЕЛНЬОСТЬ</a:t>
            </a: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5590053" y="1385889"/>
            <a:ext cx="2925296" cy="1057274"/>
          </a:xfrm>
          <a:prstGeom prst="roundRect">
            <a:avLst>
              <a:gd fmla="val 8076" name="adj"/>
            </a:avLst>
          </a:prstGeom>
          <a:solidFill>
            <a:srgbClr val="F4B081"/>
          </a:solidFill>
          <a:ln>
            <a:noFill/>
          </a:ln>
        </p:spPr>
        <p:txBody>
          <a:bodyPr anchorCtr="0" anchor="ctr" bIns="36000" lIns="144000" spcFirstLastPara="1" rIns="36000" wrap="square" tIns="36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МЕДИАДЕЯТЕЛЬНОСТЬ – КАК ОБРАЗОВАТЕЛЬНАЯ: В ЧЕМ СУТЬ?</a:t>
            </a:r>
            <a:endParaRPr/>
          </a:p>
        </p:txBody>
      </p:sp>
      <p:sp>
        <p:nvSpPr>
          <p:cNvPr id="112" name="Google Shape;112;p5"/>
          <p:cNvSpPr/>
          <p:nvPr/>
        </p:nvSpPr>
        <p:spPr>
          <a:xfrm>
            <a:off x="5590054" y="2557463"/>
            <a:ext cx="2925296" cy="1200149"/>
          </a:xfrm>
          <a:prstGeom prst="roundRect">
            <a:avLst>
              <a:gd fmla="val 8076" name="adj"/>
            </a:avLst>
          </a:prstGeom>
          <a:solidFill>
            <a:srgbClr val="E1EFD8"/>
          </a:solidFill>
          <a:ln>
            <a:noFill/>
          </a:ln>
        </p:spPr>
        <p:txBody>
          <a:bodyPr anchorCtr="0" anchor="ctr" bIns="36000" lIns="144000" spcFirstLastPara="1" rIns="36000" wrap="square" tIns="36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Описание новых/желаемых результатов</a:t>
            </a:r>
            <a:endParaRPr/>
          </a:p>
        </p:txBody>
      </p:sp>
      <p:sp>
        <p:nvSpPr>
          <p:cNvPr id="113" name="Google Shape;113;p5"/>
          <p:cNvSpPr/>
          <p:nvPr/>
        </p:nvSpPr>
        <p:spPr>
          <a:xfrm>
            <a:off x="8606485" y="1385888"/>
            <a:ext cx="3145155" cy="1214438"/>
          </a:xfrm>
          <a:prstGeom prst="roundRect">
            <a:avLst>
              <a:gd fmla="val 8076" name="adj"/>
            </a:avLst>
          </a:prstGeom>
          <a:solidFill>
            <a:srgbClr val="E1EFD8"/>
          </a:solidFill>
          <a:ln>
            <a:noFill/>
          </a:ln>
        </p:spPr>
        <p:txBody>
          <a:bodyPr anchorCtr="0" anchor="ctr" bIns="36000" lIns="144000" spcFirstLastPara="1" rIns="36000" wrap="square" tIns="36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Эмоциональное состояние, аффект</a:t>
            </a:r>
            <a:endParaRPr/>
          </a:p>
        </p:txBody>
      </p:sp>
      <p:sp>
        <p:nvSpPr>
          <p:cNvPr id="114" name="Google Shape;114;p5"/>
          <p:cNvSpPr/>
          <p:nvPr/>
        </p:nvSpPr>
        <p:spPr>
          <a:xfrm>
            <a:off x="8623901" y="2743201"/>
            <a:ext cx="3145155" cy="1400381"/>
          </a:xfrm>
          <a:prstGeom prst="roundRect">
            <a:avLst>
              <a:gd fmla="val 8076" name="adj"/>
            </a:avLst>
          </a:prstGeom>
          <a:solidFill>
            <a:srgbClr val="F4B081"/>
          </a:solidFill>
          <a:ln>
            <a:noFill/>
          </a:ln>
        </p:spPr>
        <p:txBody>
          <a:bodyPr anchorCtr="0" anchor="ctr" bIns="36000" lIns="144000" spcFirstLastPara="1" rIns="36000" wrap="square" tIns="36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АВТОРСТВО УЧАЩИХСЯ</a:t>
            </a:r>
            <a:endParaRPr/>
          </a:p>
        </p:txBody>
      </p:sp>
      <p:sp>
        <p:nvSpPr>
          <p:cNvPr id="115" name="Google Shape;115;p5"/>
          <p:cNvSpPr/>
          <p:nvPr/>
        </p:nvSpPr>
        <p:spPr>
          <a:xfrm>
            <a:off x="5590054" y="3886067"/>
            <a:ext cx="2925296" cy="1800358"/>
          </a:xfrm>
          <a:prstGeom prst="roundRect">
            <a:avLst>
              <a:gd fmla="val 8076" name="adj"/>
            </a:avLst>
          </a:prstGeom>
          <a:solidFill>
            <a:srgbClr val="F4B081"/>
          </a:solidFill>
          <a:ln>
            <a:noFill/>
          </a:ln>
        </p:spPr>
        <p:txBody>
          <a:bodyPr anchorCtr="0" anchor="ctr" bIns="36000" lIns="144000" spcFirstLastPara="1" rIns="36000" wrap="square" tIns="36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ПОЗИЦИОННАЯ СТРУКТУРА: МАСТЕР, ПРЕДМЕТНИК, ТЬЮТОР</a:t>
            </a:r>
            <a:endParaRPr/>
          </a:p>
        </p:txBody>
      </p:sp>
      <p:sp>
        <p:nvSpPr>
          <p:cNvPr id="116" name="Google Shape;116;p5"/>
          <p:cNvSpPr/>
          <p:nvPr/>
        </p:nvSpPr>
        <p:spPr>
          <a:xfrm>
            <a:off x="8671392" y="4301681"/>
            <a:ext cx="3101508" cy="827532"/>
          </a:xfrm>
          <a:prstGeom prst="roundRect">
            <a:avLst>
              <a:gd fmla="val 8076" name="adj"/>
            </a:avLst>
          </a:prstGeom>
          <a:solidFill>
            <a:srgbClr val="E1EFD8"/>
          </a:solidFill>
          <a:ln>
            <a:noFill/>
          </a:ln>
        </p:spPr>
        <p:txBody>
          <a:bodyPr anchorCtr="0" anchor="ctr" bIns="36000" lIns="144000" spcFirstLastPara="1" rIns="36000" wrap="square" tIns="36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План и программа</a:t>
            </a:r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8709492" y="5244656"/>
            <a:ext cx="3063408" cy="827532"/>
          </a:xfrm>
          <a:prstGeom prst="roundRect">
            <a:avLst>
              <a:gd fmla="val 8076" name="adj"/>
            </a:avLst>
          </a:prstGeom>
          <a:solidFill>
            <a:srgbClr val="F4B081"/>
          </a:solidFill>
          <a:ln>
            <a:noFill/>
          </a:ln>
        </p:spPr>
        <p:txBody>
          <a:bodyPr anchorCtr="0" anchor="ctr" bIns="36000" lIns="144000" spcFirstLastPara="1" rIns="36000" wrap="square" tIns="36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Результаты, продукты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5594816" y="5787580"/>
            <a:ext cx="2920533" cy="827532"/>
          </a:xfrm>
          <a:prstGeom prst="roundRect">
            <a:avLst>
              <a:gd fmla="val 8076" name="adj"/>
            </a:avLst>
          </a:prstGeom>
          <a:solidFill>
            <a:srgbClr val="E1EFD8"/>
          </a:solidFill>
          <a:ln>
            <a:noFill/>
          </a:ln>
        </p:spPr>
        <p:txBody>
          <a:bodyPr anchorCtr="0" anchor="ctr" bIns="36000" lIns="144000" spcFirstLastPara="1" rIns="36000" wrap="square" tIns="36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Возможные риски</a:t>
            </a:r>
            <a:endParaRPr/>
          </a:p>
        </p:txBody>
      </p:sp>
      <p:pic>
        <p:nvPicPr>
          <p:cNvPr id="119" name="Google Shape;119;p5"/>
          <p:cNvPicPr preferRelativeResize="0"/>
          <p:nvPr/>
        </p:nvPicPr>
        <p:blipFill rotWithShape="1">
          <a:blip r:embed="rId3">
            <a:alphaModFix/>
          </a:blip>
          <a:srcRect b="0" l="3760" r="0" t="0"/>
          <a:stretch/>
        </p:blipFill>
        <p:spPr>
          <a:xfrm>
            <a:off x="-197224" y="3077398"/>
            <a:ext cx="5358653" cy="5259777"/>
          </a:xfrm>
          <a:prstGeom prst="teardrop">
            <a:avLst>
              <a:gd fmla="val 100000" name="adj"/>
            </a:avLst>
          </a:prstGeom>
          <a:noFill/>
          <a:ln>
            <a:noFill/>
          </a:ln>
        </p:spPr>
      </p:pic>
      <p:sp>
        <p:nvSpPr>
          <p:cNvPr id="120" name="Google Shape;12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АДАМСКИЙ А.И.</a:t>
            </a:r>
            <a:endParaRPr/>
          </a:p>
        </p:txBody>
      </p:sp>
      <p:sp>
        <p:nvSpPr>
          <p:cNvPr id="121" name="Google Shape;12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МГПУ_ИНСТИТУТ ЭВРИКА</a:t>
            </a:r>
            <a:endParaRPr/>
          </a:p>
        </p:txBody>
      </p:sp>
      <p:sp>
        <p:nvSpPr>
          <p:cNvPr id="122" name="Google Shape;12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28" name="Google Shape;128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4523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34" name="Google Shape;134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70" y="0"/>
            <a:ext cx="12050260" cy="6773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40" name="Google Shape;140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"/>
            <a:ext cx="12232349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46" name="Google Shape;146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" y="-43352"/>
            <a:ext cx="11947825" cy="671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2023-06-29T09:51:32Z</dcterms:created>
  <dc:creator>Microsoft Office User</dc:creator>
</cp:coreProperties>
</file>